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5.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7.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2.xml" ContentType="application/vnd.openxmlformats-officedocument.drawingml.diagramData+xml"/>
  <Override PartName="/ppt/diagrams/data4.xml" ContentType="application/vnd.openxmlformats-officedocument.drawingml.diagramData+xml"/>
  <Override PartName="/ppt/diagrams/data6.xml" ContentType="application/vnd.openxmlformats-officedocument.drawingml.diagramData+xml"/>
  <Override PartName="/ppt/diagrams/data90.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7" r:id="rId4"/>
  </p:sldMasterIdLst>
  <p:notesMasterIdLst>
    <p:notesMasterId r:id="rId96"/>
  </p:notesMasterIdLst>
  <p:sldIdLst>
    <p:sldId id="259" r:id="rId5"/>
    <p:sldId id="262" r:id="rId6"/>
    <p:sldId id="260" r:id="rId7"/>
    <p:sldId id="266" r:id="rId8"/>
    <p:sldId id="267" r:id="rId9"/>
    <p:sldId id="1342" r:id="rId10"/>
    <p:sldId id="673" r:id="rId11"/>
    <p:sldId id="676" r:id="rId12"/>
    <p:sldId id="675" r:id="rId13"/>
    <p:sldId id="679" r:id="rId14"/>
    <p:sldId id="1308" r:id="rId15"/>
    <p:sldId id="680" r:id="rId16"/>
    <p:sldId id="1344" r:id="rId17"/>
    <p:sldId id="1345" r:id="rId18"/>
    <p:sldId id="1347" r:id="rId19"/>
    <p:sldId id="1351" r:id="rId20"/>
    <p:sldId id="1348" r:id="rId21"/>
    <p:sldId id="1349" r:id="rId22"/>
    <p:sldId id="1350" r:id="rId23"/>
    <p:sldId id="1352" r:id="rId24"/>
    <p:sldId id="1353" r:id="rId25"/>
    <p:sldId id="1343" r:id="rId26"/>
    <p:sldId id="789" r:id="rId27"/>
    <p:sldId id="1336" r:id="rId28"/>
    <p:sldId id="828" r:id="rId29"/>
    <p:sldId id="1320" r:id="rId30"/>
    <p:sldId id="1346" r:id="rId31"/>
    <p:sldId id="798" r:id="rId32"/>
    <p:sldId id="797" r:id="rId33"/>
    <p:sldId id="1354" r:id="rId34"/>
    <p:sldId id="268" r:id="rId35"/>
    <p:sldId id="277" r:id="rId36"/>
    <p:sldId id="1210" r:id="rId37"/>
    <p:sldId id="805" r:id="rId38"/>
    <p:sldId id="1324" r:id="rId39"/>
    <p:sldId id="840" r:id="rId40"/>
    <p:sldId id="1325" r:id="rId41"/>
    <p:sldId id="660" r:id="rId42"/>
    <p:sldId id="1358" r:id="rId43"/>
    <p:sldId id="808" r:id="rId44"/>
    <p:sldId id="809" r:id="rId45"/>
    <p:sldId id="1355" r:id="rId46"/>
    <p:sldId id="829" r:id="rId47"/>
    <p:sldId id="1337" r:id="rId48"/>
    <p:sldId id="1338" r:id="rId49"/>
    <p:sldId id="1359" r:id="rId50"/>
    <p:sldId id="1356" r:id="rId51"/>
    <p:sldId id="1360" r:id="rId52"/>
    <p:sldId id="1361" r:id="rId53"/>
    <p:sldId id="1074" r:id="rId54"/>
    <p:sldId id="1076" r:id="rId55"/>
    <p:sldId id="1362" r:id="rId56"/>
    <p:sldId id="1363" r:id="rId57"/>
    <p:sldId id="1364" r:id="rId58"/>
    <p:sldId id="1365" r:id="rId59"/>
    <p:sldId id="270" r:id="rId60"/>
    <p:sldId id="1213" r:id="rId61"/>
    <p:sldId id="1366" r:id="rId62"/>
    <p:sldId id="1368" r:id="rId63"/>
    <p:sldId id="1369" r:id="rId64"/>
    <p:sldId id="1376" r:id="rId65"/>
    <p:sldId id="1367" r:id="rId66"/>
    <p:sldId id="1370" r:id="rId67"/>
    <p:sldId id="1371" r:id="rId68"/>
    <p:sldId id="1143" r:id="rId69"/>
    <p:sldId id="1040" r:id="rId70"/>
    <p:sldId id="859" r:id="rId71"/>
    <p:sldId id="720" r:id="rId72"/>
    <p:sldId id="1041" r:id="rId73"/>
    <p:sldId id="1372" r:id="rId74"/>
    <p:sldId id="1136" r:id="rId75"/>
    <p:sldId id="1144" r:id="rId76"/>
    <p:sldId id="861" r:id="rId77"/>
    <p:sldId id="862" r:id="rId78"/>
    <p:sldId id="872" r:id="rId79"/>
    <p:sldId id="728" r:id="rId80"/>
    <p:sldId id="873" r:id="rId81"/>
    <p:sldId id="730" r:id="rId82"/>
    <p:sldId id="1377" r:id="rId83"/>
    <p:sldId id="867" r:id="rId84"/>
    <p:sldId id="721" r:id="rId85"/>
    <p:sldId id="1375" r:id="rId86"/>
    <p:sldId id="1374" r:id="rId87"/>
    <p:sldId id="869" r:id="rId88"/>
    <p:sldId id="870" r:id="rId89"/>
    <p:sldId id="1146" r:id="rId90"/>
    <p:sldId id="736" r:id="rId91"/>
    <p:sldId id="871" r:id="rId92"/>
    <p:sldId id="1373" r:id="rId93"/>
    <p:sldId id="272" r:id="rId94"/>
    <p:sldId id="273" r:id="rId95"/>
  </p:sldIdLst>
  <p:sldSz cx="18288000" cy="10287000"/>
  <p:notesSz cx="6858000" cy="9144000"/>
  <p:defaultTextStyle>
    <a:defPPr>
      <a:defRPr lang="en-US"/>
    </a:defPPr>
    <a:lvl1pPr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914400"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1828800"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2743200"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3657600"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4572000" algn="l" defTabSz="18288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5486400" algn="l" defTabSz="18288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6400800" algn="l" defTabSz="18288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7315200" algn="l" defTabSz="18288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99"/>
    <a:srgbClr val="99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70609A-D6D1-4398-8205-3727AD454177}" v="1" dt="2023-05-09T15:11:37.596"/>
  </p1510:revLst>
</p1510:revInfo>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4"/>
    <p:restoredTop sz="93764"/>
  </p:normalViewPr>
  <p:slideViewPr>
    <p:cSldViewPr snapToGrid="0" snapToObjects="1">
      <p:cViewPr varScale="1">
        <p:scale>
          <a:sx n="50" d="100"/>
          <a:sy n="50" d="100"/>
        </p:scale>
        <p:origin x="874" y="29"/>
      </p:cViewPr>
      <p:guideLst>
        <p:guide orient="horz" pos="3240"/>
        <p:guide pos="57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theme" Target="theme/theme1.xml"/><Relationship Id="rId10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viewProps" Target="viewProps.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image" Target="../media/image4.png"/></Relationships>
</file>

<file path=ppt/diagrams/_rels/data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1.png"/><Relationship Id="rId1" Type="http://schemas.openxmlformats.org/officeDocument/2006/relationships/image" Target="../media/image60.png"/><Relationship Id="rId5" Type="http://schemas.openxmlformats.org/officeDocument/2006/relationships/image" Target="../media/image5.png"/><Relationship Id="rId4" Type="http://schemas.openxmlformats.org/officeDocument/2006/relationships/image" Target="../media/image4.png"/></Relationships>
</file>

<file path=ppt/diagrams/_rels/data4.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31.png"/><Relationship Id="rId1" Type="http://schemas.openxmlformats.org/officeDocument/2006/relationships/image" Target="../media/image222.png"/><Relationship Id="rId4" Type="http://schemas.openxmlformats.org/officeDocument/2006/relationships/image" Target="../media/image251.png"/></Relationships>
</file>

<file path=ppt/diagrams/_rels/data6.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image" Target="../media/image252.png"/><Relationship Id="rId6" Type="http://schemas.openxmlformats.org/officeDocument/2006/relationships/image" Target="../media/image311.png"/><Relationship Id="rId5" Type="http://schemas.openxmlformats.org/officeDocument/2006/relationships/image" Target="../media/image301.png"/><Relationship Id="rId4" Type="http://schemas.openxmlformats.org/officeDocument/2006/relationships/image" Target="../media/image290.png"/></Relationships>
</file>

<file path=ppt/diagrams/_rels/data90.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image" Target="../media/image300.png"/></Relationships>
</file>

<file path=ppt/diagrams/_rels/drawing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62D527-ED26-43D5-9444-8B6F0CDBFB1E}" type="doc">
      <dgm:prSet loTypeId="urn:microsoft.com/office/officeart/2008/layout/PictureAccentList" loCatId="list" qsTypeId="urn:microsoft.com/office/officeart/2005/8/quickstyle/simple1" qsCatId="simple" csTypeId="urn:microsoft.com/office/officeart/2005/8/colors/accent1_1" csCatId="accent1" phldr="1"/>
      <dgm:spPr/>
      <dgm:t>
        <a:bodyPr/>
        <a:lstStyle/>
        <a:p>
          <a:endParaRPr lang="en-US"/>
        </a:p>
      </dgm:t>
    </dgm:pt>
    <mc:AlternateContent xmlns:mc="http://schemas.openxmlformats.org/markup-compatibility/2006" xmlns:a14="http://schemas.microsoft.com/office/drawing/2010/main">
      <mc:Choice Requires="a14">
        <dgm:pt modelId="{DD0326ED-D6B0-46F2-84AB-356E00AE1EBF}">
          <dgm:prSet phldrT="[Text]" custT="1"/>
          <dgm:spPr>
            <a:noFill/>
          </dgm:spPr>
          <dgm:t>
            <a:bodyPr/>
            <a:lstStyle/>
            <a:p>
              <a14:m>
                <m:oMath xmlns:m="http://schemas.openxmlformats.org/officeDocument/2006/math">
                  <m:r>
                    <a:rPr lang="en-US" sz="3600" i="1" dirty="0" smtClean="0">
                      <a:latin typeface="Cambria Math" panose="02040503050406030204" pitchFamily="18" charset="0"/>
                    </a:rPr>
                    <m:t>𝑛</m:t>
                  </m:r>
                </m:oMath>
              </a14:m>
              <a:r>
                <a:rPr lang="en-US" sz="3600" dirty="0">
                  <a:latin typeface="Calibri" panose="020F0502020204030204" pitchFamily="34" charset="0"/>
                  <a:ea typeface="Calibri" panose="020F0502020204030204" pitchFamily="34" charset="0"/>
                  <a:cs typeface="Calibri" panose="020F0502020204030204" pitchFamily="34" charset="0"/>
                </a:rPr>
                <a:t>: number of observations, </a:t>
              </a:r>
              <a14:m>
                <m:oMath xmlns:m="http://schemas.openxmlformats.org/officeDocument/2006/math">
                  <m:r>
                    <a:rPr lang="en-US" sz="3600" i="1" dirty="0" smtClean="0">
                      <a:latin typeface="Cambria Math" panose="02040503050406030204" pitchFamily="18" charset="0"/>
                    </a:rPr>
                    <m:t>𝑝</m:t>
                  </m:r>
                </m:oMath>
              </a14:m>
              <a:r>
                <a:rPr lang="en-US" sz="3600" dirty="0">
                  <a:latin typeface="Calibri" panose="020F0502020204030204" pitchFamily="34" charset="0"/>
                  <a:ea typeface="Calibri" panose="020F0502020204030204" pitchFamily="34" charset="0"/>
                  <a:cs typeface="Calibri" panose="020F0502020204030204" pitchFamily="34" charset="0"/>
                </a:rPr>
                <a:t>: number of numeric features</a:t>
              </a:r>
            </a:p>
          </dgm:t>
        </dgm:pt>
      </mc:Choice>
      <mc:Fallback xmlns="">
        <dgm:pt modelId="{DD0326ED-D6B0-46F2-84AB-356E00AE1EBF}">
          <dgm:prSet phldrT="[Text]" custT="1"/>
          <dgm:spPr>
            <a:noFill/>
          </dgm:spPr>
          <dgm:t>
            <a:bodyPr/>
            <a:lstStyle/>
            <a:p>
              <a:r>
                <a:rPr lang="en-US" sz="3600" i="0" dirty="0">
                  <a:latin typeface="Cambria Math" panose="02040503050406030204" pitchFamily="18" charset="0"/>
                </a:rPr>
                <a:t>𝑛</a:t>
              </a:r>
              <a:r>
                <a:rPr lang="en-US" sz="3600" dirty="0">
                  <a:latin typeface="Calibri" panose="020F0502020204030204" pitchFamily="34" charset="0"/>
                  <a:ea typeface="Calibri" panose="020F0502020204030204" pitchFamily="34" charset="0"/>
                  <a:cs typeface="Calibri" panose="020F0502020204030204" pitchFamily="34" charset="0"/>
                </a:rPr>
                <a:t>: number of observations, </a:t>
              </a:r>
              <a:r>
                <a:rPr lang="en-US" sz="3600" i="0" dirty="0">
                  <a:latin typeface="Cambria Math" panose="02040503050406030204" pitchFamily="18" charset="0"/>
                </a:rPr>
                <a:t>𝑝</a:t>
              </a:r>
              <a:r>
                <a:rPr lang="en-US" sz="3600" dirty="0">
                  <a:latin typeface="Calibri" panose="020F0502020204030204" pitchFamily="34" charset="0"/>
                  <a:ea typeface="Calibri" panose="020F0502020204030204" pitchFamily="34" charset="0"/>
                  <a:cs typeface="Calibri" panose="020F0502020204030204" pitchFamily="34" charset="0"/>
                </a:rPr>
                <a:t>: number of numeric features</a:t>
              </a:r>
            </a:p>
          </dgm:t>
        </dgm:pt>
      </mc:Fallback>
    </mc:AlternateContent>
    <dgm:pt modelId="{77ECFAD3-52AE-4F96-A345-7544C817EF2D}" type="parTrans" cxnId="{3B1847D3-4BC7-480D-8D6C-E40BAA01DF7F}">
      <dgm:prSet/>
      <dgm:spPr/>
      <dgm:t>
        <a:bodyPr/>
        <a:lstStyle/>
        <a:p>
          <a:endParaRPr lang="en-US"/>
        </a:p>
      </dgm:t>
    </dgm:pt>
    <dgm:pt modelId="{FB348CB7-E67A-4EBC-84A1-65E00FE9D0B8}" type="sibTrans" cxnId="{3B1847D3-4BC7-480D-8D6C-E40BAA01DF7F}">
      <dgm:prSet/>
      <dgm:spPr/>
      <dgm:t>
        <a:bodyPr/>
        <a:lstStyle/>
        <a:p>
          <a:endParaRPr lang="en-US"/>
        </a:p>
      </dgm:t>
    </dgm:pt>
    <mc:AlternateContent xmlns:mc="http://schemas.openxmlformats.org/markup-compatibility/2006" xmlns:a14="http://schemas.microsoft.com/office/drawing/2010/main">
      <mc:Choice Requires="a14">
        <dgm:pt modelId="{48842250-AA0D-4DA2-BB19-FAB8B38406A4}">
          <dgm:prSet phldrT="[Text]" custT="1"/>
          <dgm:spPr>
            <a:noFill/>
          </dgm:spPr>
          <dgm:t>
            <a:bodyPr/>
            <a:lstStyle/>
            <a:p>
              <a14:m>
                <m:oMath xmlns:m="http://schemas.openxmlformats.org/officeDocument/2006/math">
                  <m:sSub>
                    <m:sSubPr>
                      <m:ctrlPr>
                        <a:rPr lang="en-US" sz="3600" i="1" smtClean="0">
                          <a:latin typeface="Cambria Math" panose="02040503050406030204" pitchFamily="18" charset="0"/>
                        </a:rPr>
                      </m:ctrlPr>
                    </m:sSubPr>
                    <m:e>
                      <m:r>
                        <a:rPr lang="en-US" sz="3600" b="0" i="1" smtClean="0">
                          <a:latin typeface="Cambria Math" panose="02040503050406030204" pitchFamily="18" charset="0"/>
                        </a:rPr>
                        <m:t>𝑦</m:t>
                      </m:r>
                    </m:e>
                    <m:sub>
                      <m:r>
                        <a:rPr lang="en-US" sz="3600" b="0" i="1" smtClean="0">
                          <a:latin typeface="Cambria Math" panose="02040503050406030204" pitchFamily="18" charset="0"/>
                        </a:rPr>
                        <m:t>𝑖</m:t>
                      </m:r>
                    </m:sub>
                  </m:sSub>
                  <m:r>
                    <a:rPr lang="en-US" sz="3600" b="0" i="1" smtClean="0">
                      <a:latin typeface="Cambria Math" panose="02040503050406030204" pitchFamily="18" charset="0"/>
                    </a:rPr>
                    <m:t>=</m:t>
                  </m:r>
                  <m:nary>
                    <m:naryPr>
                      <m:chr m:val="∑"/>
                      <m:ctrlPr>
                        <a:rPr lang="en-US" sz="3600" b="0" i="1" smtClean="0">
                          <a:latin typeface="Cambria Math" panose="02040503050406030204" pitchFamily="18" charset="0"/>
                        </a:rPr>
                      </m:ctrlPr>
                    </m:naryPr>
                    <m:sub>
                      <m:r>
                        <m:rPr>
                          <m:brk m:alnAt="23"/>
                        </m:rPr>
                        <a:rPr lang="en-US" sz="3600" b="0" i="1" smtClean="0">
                          <a:latin typeface="Cambria Math" panose="02040503050406030204" pitchFamily="18" charset="0"/>
                        </a:rPr>
                        <m:t>𝑗</m:t>
                      </m:r>
                      <m:r>
                        <a:rPr lang="en-US" sz="3600" b="0" i="1" smtClean="0">
                          <a:latin typeface="Cambria Math" panose="02040503050406030204" pitchFamily="18" charset="0"/>
                        </a:rPr>
                        <m:t>=0</m:t>
                      </m:r>
                    </m:sub>
                    <m:sup>
                      <m:r>
                        <a:rPr lang="en-US" sz="3600" b="0" i="1" smtClean="0">
                          <a:latin typeface="Cambria Math" panose="02040503050406030204" pitchFamily="18" charset="0"/>
                        </a:rPr>
                        <m:t>𝑝</m:t>
                      </m:r>
                    </m:sup>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𝑖𝑗</m:t>
                          </m:r>
                        </m:sub>
                      </m:sSub>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𝑏</m:t>
                          </m:r>
                        </m:e>
                        <m:sub>
                          <m:r>
                            <a:rPr lang="en-US" sz="3600" b="0" i="1" smtClean="0">
                              <a:latin typeface="Cambria Math" panose="02040503050406030204" pitchFamily="18" charset="0"/>
                            </a:rPr>
                            <m:t>𝑗</m:t>
                          </m:r>
                        </m:sub>
                      </m:sSub>
                    </m:e>
                  </m:nary>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𝜀</m:t>
                      </m:r>
                    </m:e>
                    <m:sub>
                      <m:r>
                        <a:rPr lang="en-US" sz="3600" b="0" i="1" smtClean="0">
                          <a:latin typeface="Cambria Math" panose="02040503050406030204" pitchFamily="18" charset="0"/>
                        </a:rPr>
                        <m:t>𝑖</m:t>
                      </m:r>
                    </m:sub>
                  </m:sSub>
                </m:oMath>
              </a14:m>
              <a:r>
                <a:rPr lang="en-US" sz="3600" dirty="0">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en-US" sz="3600" b="0" i="1" smtClean="0">
                      <a:latin typeface="Cambria Math" panose="02040503050406030204" pitchFamily="18" charset="0"/>
                    </a:rPr>
                    <m:t>𝑖</m:t>
                  </m:r>
                  <m:r>
                    <a:rPr lang="en-US" sz="3600" b="0" i="1" smtClean="0">
                      <a:latin typeface="Cambria Math" panose="02040503050406030204" pitchFamily="18" charset="0"/>
                    </a:rPr>
                    <m:t>=1,…,</m:t>
                  </m:r>
                  <m:r>
                    <a:rPr lang="en-US" sz="3600" b="0" i="1" smtClean="0">
                      <a:latin typeface="Cambria Math" panose="02040503050406030204" pitchFamily="18" charset="0"/>
                    </a:rPr>
                    <m:t>𝑛</m:t>
                  </m:r>
                </m:oMath>
              </a14:m>
              <a:r>
                <a:rPr lang="en-US" sz="3600" dirty="0">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sSub>
                    <m:sSubPr>
                      <m:ctrlPr>
                        <a:rPr lang="en-US" sz="360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𝑖</m:t>
                      </m:r>
                      <m:r>
                        <a:rPr lang="en-US" sz="3600" b="0" i="1" smtClean="0">
                          <a:latin typeface="Cambria Math" panose="02040503050406030204" pitchFamily="18" charset="0"/>
                        </a:rPr>
                        <m:t>0</m:t>
                      </m:r>
                    </m:sub>
                  </m:sSub>
                  <m:r>
                    <a:rPr lang="en-US" sz="3600" b="0" i="1" smtClean="0">
                      <a:latin typeface="Cambria Math" panose="02040503050406030204" pitchFamily="18" charset="0"/>
                    </a:rPr>
                    <m:t>=1</m:t>
                  </m:r>
                </m:oMath>
              </a14:m>
              <a:r>
                <a:rPr lang="en-US" sz="3600" dirty="0">
                  <a:latin typeface="Calibri" panose="020F0502020204030204" pitchFamily="34" charset="0"/>
                  <a:ea typeface="Calibri" panose="020F0502020204030204" pitchFamily="34" charset="0"/>
                  <a:cs typeface="Calibri" panose="020F0502020204030204" pitchFamily="34" charset="0"/>
                </a:rPr>
                <a:t> for the Intercept term)</a:t>
              </a:r>
            </a:p>
          </dgm:t>
        </dgm:pt>
      </mc:Choice>
      <mc:Fallback xmlns="">
        <dgm:pt modelId="{48842250-AA0D-4DA2-BB19-FAB8B38406A4}">
          <dgm:prSet phldrT="[Text]" custT="1"/>
          <dgm:spPr>
            <a:noFill/>
          </dgm:spPr>
          <dgm:t>
            <a:bodyPr/>
            <a:lstStyle/>
            <a:p>
              <a:r>
                <a:rPr lang="en-US" sz="3600" b="0" i="0">
                  <a:latin typeface="Cambria Math" panose="02040503050406030204" pitchFamily="18" charset="0"/>
                </a:rPr>
                <a:t>𝑦_𝑖=∑_(𝑗=0)^𝑝▒〖𝑥_𝑖𝑗 𝑏_𝑗 〗+</a:t>
              </a:r>
              <a:r>
                <a:rPr lang="en-US" sz="3600" b="0" i="0">
                  <a:latin typeface="Cambria Math" panose="02040503050406030204" pitchFamily="18" charset="0"/>
                  <a:ea typeface="Cambria Math" panose="02040503050406030204" pitchFamily="18" charset="0"/>
                </a:rPr>
                <a:t>𝜀_</a:t>
              </a:r>
              <a:r>
                <a:rPr lang="en-US" sz="3600" b="0" i="0">
                  <a:latin typeface="Cambria Math" panose="02040503050406030204" pitchFamily="18" charset="0"/>
                </a:rPr>
                <a:t>𝑖</a:t>
              </a:r>
              <a:r>
                <a:rPr lang="en-US" sz="3600" dirty="0">
                  <a:latin typeface="Calibri" panose="020F0502020204030204" pitchFamily="34" charset="0"/>
                  <a:ea typeface="Calibri" panose="020F0502020204030204" pitchFamily="34" charset="0"/>
                  <a:cs typeface="Calibri" panose="020F0502020204030204" pitchFamily="34" charset="0"/>
                </a:rPr>
                <a:t>, </a:t>
              </a:r>
              <a:r>
                <a:rPr lang="en-US" sz="3600" b="0" i="0">
                  <a:latin typeface="Cambria Math" panose="02040503050406030204" pitchFamily="18" charset="0"/>
                </a:rPr>
                <a:t>𝑖=1,…,𝑛</a:t>
              </a:r>
              <a:r>
                <a:rPr lang="en-US" sz="3600" dirty="0">
                  <a:latin typeface="Calibri" panose="020F0502020204030204" pitchFamily="34" charset="0"/>
                  <a:ea typeface="Calibri" panose="020F0502020204030204" pitchFamily="34" charset="0"/>
                  <a:cs typeface="Calibri" panose="020F0502020204030204" pitchFamily="34" charset="0"/>
                </a:rPr>
                <a:t> (</a:t>
              </a:r>
              <a:r>
                <a:rPr lang="en-US" sz="3600" b="0" i="0">
                  <a:latin typeface="Cambria Math" panose="02040503050406030204" pitchFamily="18" charset="0"/>
                </a:rPr>
                <a:t>𝑥_𝑖0=1</a:t>
              </a:r>
              <a:r>
                <a:rPr lang="en-US" sz="3600" dirty="0">
                  <a:latin typeface="Calibri" panose="020F0502020204030204" pitchFamily="34" charset="0"/>
                  <a:ea typeface="Calibri" panose="020F0502020204030204" pitchFamily="34" charset="0"/>
                  <a:cs typeface="Calibri" panose="020F0502020204030204" pitchFamily="34" charset="0"/>
                </a:rPr>
                <a:t> for the Intercept term)</a:t>
              </a:r>
            </a:p>
          </dgm:t>
        </dgm:pt>
      </mc:Fallback>
    </mc:AlternateContent>
    <dgm:pt modelId="{CE286E81-C690-4DFE-A599-B7BA1608CAF2}" type="parTrans" cxnId="{627CBE62-A044-46CF-8749-14959C12734E}">
      <dgm:prSet/>
      <dgm:spPr/>
      <dgm:t>
        <a:bodyPr/>
        <a:lstStyle/>
        <a:p>
          <a:endParaRPr lang="en-US"/>
        </a:p>
      </dgm:t>
    </dgm:pt>
    <dgm:pt modelId="{8DFA01EB-4CD5-47B5-BD14-E01FA8A3370A}" type="sibTrans" cxnId="{627CBE62-A044-46CF-8749-14959C12734E}">
      <dgm:prSet/>
      <dgm:spPr/>
      <dgm:t>
        <a:bodyPr/>
        <a:lstStyle/>
        <a:p>
          <a:endParaRPr lang="en-US"/>
        </a:p>
      </dgm:t>
    </dgm:pt>
    <mc:AlternateContent xmlns:mc="http://schemas.openxmlformats.org/markup-compatibility/2006" xmlns:a14="http://schemas.microsoft.com/office/drawing/2010/main">
      <mc:Choice Requires="a14">
        <dgm:pt modelId="{476EA4C7-C73D-4DB2-BA9F-0C29EBD61224}">
          <dgm:prSet phldrT="[Text]" custT="1"/>
          <dgm:spPr>
            <a:noFill/>
          </dgm:spPr>
          <dgm:t>
            <a:bodyPr/>
            <a:lstStyle/>
            <a:p>
              <a14:m>
                <m:oMath xmlns:m="http://schemas.openxmlformats.org/officeDocument/2006/math">
                  <m:sSub>
                    <m:sSubPr>
                      <m:ctrlPr>
                        <a:rPr lang="en-US" sz="3600" i="1" smtClean="0">
                          <a:latin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𝜀</m:t>
                      </m:r>
                    </m:e>
                    <m:sub>
                      <m:r>
                        <a:rPr lang="en-US" sz="3600" i="1">
                          <a:latin typeface="Cambria Math" panose="02040503050406030204" pitchFamily="18" charset="0"/>
                        </a:rPr>
                        <m:t>𝑖</m:t>
                      </m:r>
                    </m:sub>
                  </m:sSub>
                </m:oMath>
              </a14:m>
              <a:r>
                <a:rPr lang="en-US" sz="3600" dirty="0">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en-US" sz="3600" i="1">
                      <a:latin typeface="Cambria Math" panose="02040503050406030204" pitchFamily="18" charset="0"/>
                    </a:rPr>
                    <m:t>𝑖</m:t>
                  </m:r>
                  <m:r>
                    <a:rPr lang="en-US" sz="3600" i="1">
                      <a:latin typeface="Cambria Math" panose="02040503050406030204" pitchFamily="18" charset="0"/>
                    </a:rPr>
                    <m:t>=1,…,</m:t>
                  </m:r>
                  <m:r>
                    <a:rPr lang="en-US" sz="3600" i="1">
                      <a:latin typeface="Cambria Math" panose="02040503050406030204" pitchFamily="18" charset="0"/>
                    </a:rPr>
                    <m:t>𝑛</m:t>
                  </m:r>
                </m:oMath>
              </a14:m>
              <a:r>
                <a:rPr lang="en-US" sz="3600" dirty="0">
                  <a:latin typeface="Calibri" panose="020F0502020204030204" pitchFamily="34" charset="0"/>
                  <a:ea typeface="Calibri" panose="020F0502020204030204" pitchFamily="34" charset="0"/>
                  <a:cs typeface="Calibri" panose="020F0502020204030204" pitchFamily="34" charset="0"/>
                </a:rPr>
                <a:t> are independent and identically distributed as </a:t>
              </a:r>
              <a14:m>
                <m:oMath xmlns:m="http://schemas.openxmlformats.org/officeDocument/2006/math">
                  <m:r>
                    <a:rPr lang="en-US" sz="3600" b="0" i="1" smtClean="0">
                      <a:latin typeface="Cambria Math" panose="02040503050406030204" pitchFamily="18" charset="0"/>
                    </a:rPr>
                    <m:t>𝑁</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0,</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ea typeface="Cambria Math" panose="02040503050406030204" pitchFamily="18" charset="0"/>
                            </a:rPr>
                            <m:t>𝜎</m:t>
                          </m:r>
                        </m:e>
                        <m:sup>
                          <m:r>
                            <a:rPr lang="en-US" sz="3600" b="0" i="1" smtClean="0">
                              <a:latin typeface="Cambria Math" panose="02040503050406030204" pitchFamily="18" charset="0"/>
                            </a:rPr>
                            <m:t>2</m:t>
                          </m:r>
                        </m:sup>
                      </m:sSup>
                    </m:e>
                  </m:d>
                </m:oMath>
              </a14:m>
              <a:endParaRPr lang="en-US" sz="3600" dirty="0">
                <a:latin typeface="Calibri" panose="020F0502020204030204" pitchFamily="34" charset="0"/>
                <a:ea typeface="Calibri" panose="020F0502020204030204" pitchFamily="34" charset="0"/>
                <a:cs typeface="Calibri" panose="020F0502020204030204" pitchFamily="34" charset="0"/>
              </a:endParaRPr>
            </a:p>
          </dgm:t>
        </dgm:pt>
      </mc:Choice>
      <mc:Fallback xmlns="">
        <dgm:pt modelId="{476EA4C7-C73D-4DB2-BA9F-0C29EBD61224}">
          <dgm:prSet phldrT="[Text]" custT="1"/>
          <dgm:spPr>
            <a:noFill/>
          </dgm:spPr>
          <dgm:t>
            <a:bodyPr/>
            <a:lstStyle/>
            <a:p>
              <a:r>
                <a:rPr lang="en-US" sz="3600" i="0">
                  <a:latin typeface="Cambria Math" panose="02040503050406030204" pitchFamily="18" charset="0"/>
                  <a:ea typeface="Cambria Math" panose="02040503050406030204" pitchFamily="18" charset="0"/>
                </a:rPr>
                <a:t>𝜀_</a:t>
              </a:r>
              <a:r>
                <a:rPr lang="en-US" sz="3600" i="0">
                  <a:latin typeface="Cambria Math" panose="02040503050406030204" pitchFamily="18" charset="0"/>
                </a:rPr>
                <a:t>𝑖</a:t>
              </a:r>
              <a:r>
                <a:rPr lang="en-US" sz="3600" dirty="0">
                  <a:latin typeface="Calibri" panose="020F0502020204030204" pitchFamily="34" charset="0"/>
                  <a:ea typeface="Calibri" panose="020F0502020204030204" pitchFamily="34" charset="0"/>
                  <a:cs typeface="Calibri" panose="020F0502020204030204" pitchFamily="34" charset="0"/>
                </a:rPr>
                <a:t>, </a:t>
              </a:r>
              <a:r>
                <a:rPr lang="en-US" sz="3600" i="0">
                  <a:latin typeface="Cambria Math" panose="02040503050406030204" pitchFamily="18" charset="0"/>
                </a:rPr>
                <a:t>𝑖=1,…,𝑛</a:t>
              </a:r>
              <a:r>
                <a:rPr lang="en-US" sz="3600" dirty="0">
                  <a:latin typeface="Calibri" panose="020F0502020204030204" pitchFamily="34" charset="0"/>
                  <a:ea typeface="Calibri" panose="020F0502020204030204" pitchFamily="34" charset="0"/>
                  <a:cs typeface="Calibri" panose="020F0502020204030204" pitchFamily="34" charset="0"/>
                </a:rPr>
                <a:t> are independent and identically distributed as </a:t>
              </a:r>
              <a:r>
                <a:rPr lang="en-US" sz="3600" b="0" i="0">
                  <a:latin typeface="Cambria Math" panose="02040503050406030204" pitchFamily="18" charset="0"/>
                </a:rPr>
                <a:t>𝑁(0,</a:t>
              </a:r>
              <a:r>
                <a:rPr lang="en-US" sz="3600" b="0" i="0">
                  <a:latin typeface="Cambria Math" panose="02040503050406030204" pitchFamily="18" charset="0"/>
                  <a:ea typeface="Cambria Math" panose="02040503050406030204" pitchFamily="18" charset="0"/>
                </a:rPr>
                <a:t>𝜎^</a:t>
              </a:r>
              <a:r>
                <a:rPr lang="en-US" sz="3600" b="0" i="0">
                  <a:latin typeface="Cambria Math" panose="02040503050406030204" pitchFamily="18" charset="0"/>
                </a:rPr>
                <a:t>2 )</a:t>
              </a:r>
              <a:endParaRPr lang="en-US" sz="3600" dirty="0">
                <a:latin typeface="Calibri" panose="020F0502020204030204" pitchFamily="34" charset="0"/>
                <a:ea typeface="Calibri" panose="020F0502020204030204" pitchFamily="34" charset="0"/>
                <a:cs typeface="Calibri" panose="020F0502020204030204" pitchFamily="34" charset="0"/>
              </a:endParaRPr>
            </a:p>
          </dgm:t>
        </dgm:pt>
      </mc:Fallback>
    </mc:AlternateContent>
    <dgm:pt modelId="{606D2519-43DF-4C70-9BC9-B3214B13DEC3}" type="parTrans" cxnId="{448BAFD3-7429-4587-971B-F4ACC3EAE2E3}">
      <dgm:prSet/>
      <dgm:spPr/>
      <dgm:t>
        <a:bodyPr/>
        <a:lstStyle/>
        <a:p>
          <a:endParaRPr lang="en-US"/>
        </a:p>
      </dgm:t>
    </dgm:pt>
    <dgm:pt modelId="{E318E828-D795-4B1E-9593-E04CCFFE839D}" type="sibTrans" cxnId="{448BAFD3-7429-4587-971B-F4ACC3EAE2E3}">
      <dgm:prSet/>
      <dgm:spPr/>
      <dgm:t>
        <a:bodyPr/>
        <a:lstStyle/>
        <a:p>
          <a:endParaRPr lang="en-US"/>
        </a:p>
      </dgm:t>
    </dgm:pt>
    <dgm:pt modelId="{EE562583-1384-43EC-834A-7B9AD30B1BA1}" type="pres">
      <dgm:prSet presAssocID="{8D62D527-ED26-43D5-9444-8B6F0CDBFB1E}" presName="layout" presStyleCnt="0">
        <dgm:presLayoutVars>
          <dgm:chMax/>
          <dgm:chPref/>
          <dgm:dir/>
          <dgm:animOne val="branch"/>
          <dgm:animLvl val="lvl"/>
          <dgm:resizeHandles/>
        </dgm:presLayoutVars>
      </dgm:prSet>
      <dgm:spPr/>
    </dgm:pt>
    <dgm:pt modelId="{41BB5FAB-A6B9-42BC-8CAF-ED163A61B33F}" type="pres">
      <dgm:prSet presAssocID="{DD0326ED-D6B0-46F2-84AB-356E00AE1EBF}" presName="root" presStyleCnt="0">
        <dgm:presLayoutVars>
          <dgm:chMax/>
          <dgm:chPref val="4"/>
        </dgm:presLayoutVars>
      </dgm:prSet>
      <dgm:spPr/>
    </dgm:pt>
    <dgm:pt modelId="{E766EDDE-C03C-4733-99F1-6C0114FF5806}" type="pres">
      <dgm:prSet presAssocID="{DD0326ED-D6B0-46F2-84AB-356E00AE1EBF}" presName="rootComposite" presStyleCnt="0">
        <dgm:presLayoutVars/>
      </dgm:prSet>
      <dgm:spPr/>
    </dgm:pt>
    <dgm:pt modelId="{CB0885D3-8566-4333-9DE1-1002D1D90057}" type="pres">
      <dgm:prSet presAssocID="{DD0326ED-D6B0-46F2-84AB-356E00AE1EBF}" presName="rootText" presStyleLbl="node0" presStyleIdx="0" presStyleCnt="1">
        <dgm:presLayoutVars>
          <dgm:chMax/>
          <dgm:chPref val="4"/>
        </dgm:presLayoutVars>
      </dgm:prSet>
      <dgm:spPr/>
    </dgm:pt>
    <dgm:pt modelId="{052B8C87-CF61-465D-AA52-76DECD78E606}" type="pres">
      <dgm:prSet presAssocID="{DD0326ED-D6B0-46F2-84AB-356E00AE1EBF}" presName="childShape" presStyleCnt="0">
        <dgm:presLayoutVars>
          <dgm:chMax val="0"/>
          <dgm:chPref val="0"/>
        </dgm:presLayoutVars>
      </dgm:prSet>
      <dgm:spPr/>
    </dgm:pt>
    <dgm:pt modelId="{E6AFAA0E-1637-437E-8A21-C678B56612A8}" type="pres">
      <dgm:prSet presAssocID="{48842250-AA0D-4DA2-BB19-FAB8B38406A4}" presName="childComposite" presStyleCnt="0">
        <dgm:presLayoutVars>
          <dgm:chMax val="0"/>
          <dgm:chPref val="0"/>
        </dgm:presLayoutVars>
      </dgm:prSet>
      <dgm:spPr/>
    </dgm:pt>
    <dgm:pt modelId="{A77071D0-6F94-4F3B-9314-4DDC4BC71698}" type="pres">
      <dgm:prSet presAssocID="{48842250-AA0D-4DA2-BB19-FAB8B38406A4}" presName="Image" presStyleLbl="node1" presStyleIdx="0" presStyleCnt="2"/>
      <dgm:spPr>
        <a:blipFill rotWithShape="1">
          <a:blip xmlns:r="http://schemas.openxmlformats.org/officeDocument/2006/relationships" r:embed="rId1" cstate="print">
            <a:extLst>
              <a:ext uri="{28A0092B-C50C-407E-A947-70E740481C1C}">
                <a14:useLocalDpi xmlns:a14="http://schemas.microsoft.com/office/drawing/2010/main"/>
              </a:ext>
            </a:extLst>
          </a:blip>
          <a:srcRect/>
          <a:stretch>
            <a:fillRect/>
          </a:stretch>
        </a:blipFill>
      </dgm:spPr>
    </dgm:pt>
    <dgm:pt modelId="{E4265148-A99A-478E-99EA-406CDBD37C6A}" type="pres">
      <dgm:prSet presAssocID="{48842250-AA0D-4DA2-BB19-FAB8B38406A4}" presName="childText" presStyleLbl="lnNode1" presStyleIdx="0" presStyleCnt="2">
        <dgm:presLayoutVars>
          <dgm:chMax val="0"/>
          <dgm:chPref val="0"/>
          <dgm:bulletEnabled val="1"/>
        </dgm:presLayoutVars>
      </dgm:prSet>
      <dgm:spPr/>
    </dgm:pt>
    <dgm:pt modelId="{D83B895F-92CE-4C74-BCBE-42EB747E9ED7}" type="pres">
      <dgm:prSet presAssocID="{476EA4C7-C73D-4DB2-BA9F-0C29EBD61224}" presName="childComposite" presStyleCnt="0">
        <dgm:presLayoutVars>
          <dgm:chMax val="0"/>
          <dgm:chPref val="0"/>
        </dgm:presLayoutVars>
      </dgm:prSet>
      <dgm:spPr/>
    </dgm:pt>
    <dgm:pt modelId="{8042758B-29F2-4FE2-8012-05DC0FA7EAE4}" type="pres">
      <dgm:prSet presAssocID="{476EA4C7-C73D-4DB2-BA9F-0C29EBD61224}" presName="Image" presStyleLbl="node1" presStyleIdx="1" presStyleCnt="2"/>
      <dgm:spPr>
        <a:blipFill>
          <a:blip xmlns:r="http://schemas.openxmlformats.org/officeDocument/2006/relationships" r:embed="rId2" cstate="print">
            <a:extLst>
              <a:ext uri="{28A0092B-C50C-407E-A947-70E740481C1C}">
                <a14:useLocalDpi xmlns:a14="http://schemas.microsoft.com/office/drawing/2010/main"/>
              </a:ext>
            </a:extLst>
          </a:blip>
          <a:srcRect/>
          <a:stretch>
            <a:fillRect/>
          </a:stretch>
        </a:blipFill>
      </dgm:spPr>
    </dgm:pt>
    <dgm:pt modelId="{75A4095C-074A-43D1-8227-FE3CE33F63F4}" type="pres">
      <dgm:prSet presAssocID="{476EA4C7-C73D-4DB2-BA9F-0C29EBD61224}" presName="childText" presStyleLbl="lnNode1" presStyleIdx="1" presStyleCnt="2">
        <dgm:presLayoutVars>
          <dgm:chMax val="0"/>
          <dgm:chPref val="0"/>
          <dgm:bulletEnabled val="1"/>
        </dgm:presLayoutVars>
      </dgm:prSet>
      <dgm:spPr/>
    </dgm:pt>
  </dgm:ptLst>
  <dgm:cxnLst>
    <dgm:cxn modelId="{4BF0470D-850F-46C3-BBCB-2E2053CEC063}" type="presOf" srcId="{8D62D527-ED26-43D5-9444-8B6F0CDBFB1E}" destId="{EE562583-1384-43EC-834A-7B9AD30B1BA1}" srcOrd="0" destOrd="0" presId="urn:microsoft.com/office/officeart/2008/layout/PictureAccentList"/>
    <dgm:cxn modelId="{5EAD5F18-86FE-440C-8742-3056F72B958B}" type="presOf" srcId="{DD0326ED-D6B0-46F2-84AB-356E00AE1EBF}" destId="{CB0885D3-8566-4333-9DE1-1002D1D90057}" srcOrd="0" destOrd="0" presId="urn:microsoft.com/office/officeart/2008/layout/PictureAccentList"/>
    <dgm:cxn modelId="{BEC65F2A-8CE3-4652-8501-BBD1334B6BCA}" type="presOf" srcId="{48842250-AA0D-4DA2-BB19-FAB8B38406A4}" destId="{E4265148-A99A-478E-99EA-406CDBD37C6A}" srcOrd="0" destOrd="0" presId="urn:microsoft.com/office/officeart/2008/layout/PictureAccentList"/>
    <dgm:cxn modelId="{627CBE62-A044-46CF-8749-14959C12734E}" srcId="{DD0326ED-D6B0-46F2-84AB-356E00AE1EBF}" destId="{48842250-AA0D-4DA2-BB19-FAB8B38406A4}" srcOrd="0" destOrd="0" parTransId="{CE286E81-C690-4DFE-A599-B7BA1608CAF2}" sibTransId="{8DFA01EB-4CD5-47B5-BD14-E01FA8A3370A}"/>
    <dgm:cxn modelId="{607C70A1-E1F3-4751-A4DF-204A67AD5CA7}" type="presOf" srcId="{476EA4C7-C73D-4DB2-BA9F-0C29EBD61224}" destId="{75A4095C-074A-43D1-8227-FE3CE33F63F4}" srcOrd="0" destOrd="0" presId="urn:microsoft.com/office/officeart/2008/layout/PictureAccentList"/>
    <dgm:cxn modelId="{3B1847D3-4BC7-480D-8D6C-E40BAA01DF7F}" srcId="{8D62D527-ED26-43D5-9444-8B6F0CDBFB1E}" destId="{DD0326ED-D6B0-46F2-84AB-356E00AE1EBF}" srcOrd="0" destOrd="0" parTransId="{77ECFAD3-52AE-4F96-A345-7544C817EF2D}" sibTransId="{FB348CB7-E67A-4EBC-84A1-65E00FE9D0B8}"/>
    <dgm:cxn modelId="{448BAFD3-7429-4587-971B-F4ACC3EAE2E3}" srcId="{DD0326ED-D6B0-46F2-84AB-356E00AE1EBF}" destId="{476EA4C7-C73D-4DB2-BA9F-0C29EBD61224}" srcOrd="1" destOrd="0" parTransId="{606D2519-43DF-4C70-9BC9-B3214B13DEC3}" sibTransId="{E318E828-D795-4B1E-9593-E04CCFFE839D}"/>
    <dgm:cxn modelId="{89CB1299-346D-4066-A40D-38BE04EF4111}" type="presParOf" srcId="{EE562583-1384-43EC-834A-7B9AD30B1BA1}" destId="{41BB5FAB-A6B9-42BC-8CAF-ED163A61B33F}" srcOrd="0" destOrd="0" presId="urn:microsoft.com/office/officeart/2008/layout/PictureAccentList"/>
    <dgm:cxn modelId="{EF2A7022-2C60-437A-A75D-FC06FAFBE32E}" type="presParOf" srcId="{41BB5FAB-A6B9-42BC-8CAF-ED163A61B33F}" destId="{E766EDDE-C03C-4733-99F1-6C0114FF5806}" srcOrd="0" destOrd="0" presId="urn:microsoft.com/office/officeart/2008/layout/PictureAccentList"/>
    <dgm:cxn modelId="{6949704B-1BC9-458D-94F0-D9ECA24D61C0}" type="presParOf" srcId="{E766EDDE-C03C-4733-99F1-6C0114FF5806}" destId="{CB0885D3-8566-4333-9DE1-1002D1D90057}" srcOrd="0" destOrd="0" presId="urn:microsoft.com/office/officeart/2008/layout/PictureAccentList"/>
    <dgm:cxn modelId="{86356C59-E785-4FDE-B3ED-FB51092B9931}" type="presParOf" srcId="{41BB5FAB-A6B9-42BC-8CAF-ED163A61B33F}" destId="{052B8C87-CF61-465D-AA52-76DECD78E606}" srcOrd="1" destOrd="0" presId="urn:microsoft.com/office/officeart/2008/layout/PictureAccentList"/>
    <dgm:cxn modelId="{5D238651-D444-49A3-8BCD-925BC064920F}" type="presParOf" srcId="{052B8C87-CF61-465D-AA52-76DECD78E606}" destId="{E6AFAA0E-1637-437E-8A21-C678B56612A8}" srcOrd="0" destOrd="0" presId="urn:microsoft.com/office/officeart/2008/layout/PictureAccentList"/>
    <dgm:cxn modelId="{969CEA41-4D2E-4ADD-B385-C82DB78194D5}" type="presParOf" srcId="{E6AFAA0E-1637-437E-8A21-C678B56612A8}" destId="{A77071D0-6F94-4F3B-9314-4DDC4BC71698}" srcOrd="0" destOrd="0" presId="urn:microsoft.com/office/officeart/2008/layout/PictureAccentList"/>
    <dgm:cxn modelId="{4A0521BB-A00A-49F8-9483-0DBED46C8388}" type="presParOf" srcId="{E6AFAA0E-1637-437E-8A21-C678B56612A8}" destId="{E4265148-A99A-478E-99EA-406CDBD37C6A}" srcOrd="1" destOrd="0" presId="urn:microsoft.com/office/officeart/2008/layout/PictureAccentList"/>
    <dgm:cxn modelId="{961CE93C-60A5-47E5-9E4B-E9605D3138AF}" type="presParOf" srcId="{052B8C87-CF61-465D-AA52-76DECD78E606}" destId="{D83B895F-92CE-4C74-BCBE-42EB747E9ED7}" srcOrd="1" destOrd="0" presId="urn:microsoft.com/office/officeart/2008/layout/PictureAccentList"/>
    <dgm:cxn modelId="{20C25A44-BC36-4509-B8AB-7976B1830CFB}" type="presParOf" srcId="{D83B895F-92CE-4C74-BCBE-42EB747E9ED7}" destId="{8042758B-29F2-4FE2-8012-05DC0FA7EAE4}" srcOrd="0" destOrd="0" presId="urn:microsoft.com/office/officeart/2008/layout/PictureAccentList"/>
    <dgm:cxn modelId="{DD27ED92-B01A-48CA-B910-985F24E74D52}" type="presParOf" srcId="{D83B895F-92CE-4C74-BCBE-42EB747E9ED7}" destId="{75A4095C-074A-43D1-8227-FE3CE33F63F4}" srcOrd="1" destOrd="0" presId="urn:microsoft.com/office/officeart/2008/layout/Pictu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62D527-ED26-43D5-9444-8B6F0CDBFB1E}" type="doc">
      <dgm:prSet loTypeId="urn:microsoft.com/office/officeart/2008/layout/PictureAccentList" loCatId="list" qsTypeId="urn:microsoft.com/office/officeart/2005/8/quickstyle/simple1" qsCatId="simple" csTypeId="urn:microsoft.com/office/officeart/2005/8/colors/accent1_1" csCatId="accent1" phldr="1"/>
      <dgm:spPr/>
      <dgm:t>
        <a:bodyPr/>
        <a:lstStyle/>
        <a:p>
          <a:endParaRPr lang="en-US"/>
        </a:p>
      </dgm:t>
    </dgm:pt>
    <dgm:pt modelId="{DD0326ED-D6B0-46F2-84AB-356E00AE1EBF}">
      <dgm:prSet phldrT="[Text]" custT="1"/>
      <dgm:spPr>
        <a:blipFill>
          <a:blip xmlns:r="http://schemas.openxmlformats.org/officeDocument/2006/relationships" r:embed="rId1"/>
          <a:stretch>
            <a:fillRect/>
          </a:stretch>
        </a:blipFill>
      </dgm:spPr>
      <dgm:t>
        <a:bodyPr/>
        <a:lstStyle/>
        <a:p>
          <a:r>
            <a:rPr lang="en-US">
              <a:noFill/>
            </a:rPr>
            <a:t> </a:t>
          </a:r>
        </a:p>
      </dgm:t>
    </dgm:pt>
    <dgm:pt modelId="{77ECFAD3-52AE-4F96-A345-7544C817EF2D}" type="parTrans" cxnId="{3B1847D3-4BC7-480D-8D6C-E40BAA01DF7F}">
      <dgm:prSet/>
      <dgm:spPr/>
      <dgm:t>
        <a:bodyPr/>
        <a:lstStyle/>
        <a:p>
          <a:endParaRPr lang="en-US"/>
        </a:p>
      </dgm:t>
    </dgm:pt>
    <dgm:pt modelId="{FB348CB7-E67A-4EBC-84A1-65E00FE9D0B8}" type="sibTrans" cxnId="{3B1847D3-4BC7-480D-8D6C-E40BAA01DF7F}">
      <dgm:prSet/>
      <dgm:spPr/>
      <dgm:t>
        <a:bodyPr/>
        <a:lstStyle/>
        <a:p>
          <a:endParaRPr lang="en-US"/>
        </a:p>
      </dgm:t>
    </dgm:pt>
    <dgm:pt modelId="{48842250-AA0D-4DA2-BB19-FAB8B38406A4}">
      <dgm:prSet phldrT="[Text]" custT="1"/>
      <dgm:spPr>
        <a:blipFill>
          <a:blip xmlns:r="http://schemas.openxmlformats.org/officeDocument/2006/relationships" r:embed="rId2"/>
          <a:stretch>
            <a:fillRect/>
          </a:stretch>
        </a:blipFill>
      </dgm:spPr>
      <dgm:t>
        <a:bodyPr/>
        <a:lstStyle/>
        <a:p>
          <a:r>
            <a:rPr lang="en-US">
              <a:noFill/>
            </a:rPr>
            <a:t> </a:t>
          </a:r>
        </a:p>
      </dgm:t>
    </dgm:pt>
    <dgm:pt modelId="{CE286E81-C690-4DFE-A599-B7BA1608CAF2}" type="parTrans" cxnId="{627CBE62-A044-46CF-8749-14959C12734E}">
      <dgm:prSet/>
      <dgm:spPr/>
      <dgm:t>
        <a:bodyPr/>
        <a:lstStyle/>
        <a:p>
          <a:endParaRPr lang="en-US"/>
        </a:p>
      </dgm:t>
    </dgm:pt>
    <dgm:pt modelId="{8DFA01EB-4CD5-47B5-BD14-E01FA8A3370A}" type="sibTrans" cxnId="{627CBE62-A044-46CF-8749-14959C12734E}">
      <dgm:prSet/>
      <dgm:spPr/>
      <dgm:t>
        <a:bodyPr/>
        <a:lstStyle/>
        <a:p>
          <a:endParaRPr lang="en-US"/>
        </a:p>
      </dgm:t>
    </dgm:pt>
    <dgm:pt modelId="{476EA4C7-C73D-4DB2-BA9F-0C29EBD61224}">
      <dgm:prSet phldrT="[Text]" custT="1"/>
      <dgm:spPr>
        <a:blipFill>
          <a:blip xmlns:r="http://schemas.openxmlformats.org/officeDocument/2006/relationships" r:embed="rId3"/>
          <a:stretch>
            <a:fillRect/>
          </a:stretch>
        </a:blipFill>
      </dgm:spPr>
      <dgm:t>
        <a:bodyPr/>
        <a:lstStyle/>
        <a:p>
          <a:r>
            <a:rPr lang="en-US">
              <a:noFill/>
            </a:rPr>
            <a:t> </a:t>
          </a:r>
        </a:p>
      </dgm:t>
    </dgm:pt>
    <dgm:pt modelId="{606D2519-43DF-4C70-9BC9-B3214B13DEC3}" type="parTrans" cxnId="{448BAFD3-7429-4587-971B-F4ACC3EAE2E3}">
      <dgm:prSet/>
      <dgm:spPr/>
      <dgm:t>
        <a:bodyPr/>
        <a:lstStyle/>
        <a:p>
          <a:endParaRPr lang="en-US"/>
        </a:p>
      </dgm:t>
    </dgm:pt>
    <dgm:pt modelId="{E318E828-D795-4B1E-9593-E04CCFFE839D}" type="sibTrans" cxnId="{448BAFD3-7429-4587-971B-F4ACC3EAE2E3}">
      <dgm:prSet/>
      <dgm:spPr/>
      <dgm:t>
        <a:bodyPr/>
        <a:lstStyle/>
        <a:p>
          <a:endParaRPr lang="en-US"/>
        </a:p>
      </dgm:t>
    </dgm:pt>
    <dgm:pt modelId="{EE562583-1384-43EC-834A-7B9AD30B1BA1}" type="pres">
      <dgm:prSet presAssocID="{8D62D527-ED26-43D5-9444-8B6F0CDBFB1E}" presName="layout" presStyleCnt="0">
        <dgm:presLayoutVars>
          <dgm:chMax/>
          <dgm:chPref/>
          <dgm:dir/>
          <dgm:animOne val="branch"/>
          <dgm:animLvl val="lvl"/>
          <dgm:resizeHandles/>
        </dgm:presLayoutVars>
      </dgm:prSet>
      <dgm:spPr/>
    </dgm:pt>
    <dgm:pt modelId="{41BB5FAB-A6B9-42BC-8CAF-ED163A61B33F}" type="pres">
      <dgm:prSet presAssocID="{DD0326ED-D6B0-46F2-84AB-356E00AE1EBF}" presName="root" presStyleCnt="0">
        <dgm:presLayoutVars>
          <dgm:chMax/>
          <dgm:chPref val="4"/>
        </dgm:presLayoutVars>
      </dgm:prSet>
      <dgm:spPr/>
    </dgm:pt>
    <dgm:pt modelId="{E766EDDE-C03C-4733-99F1-6C0114FF5806}" type="pres">
      <dgm:prSet presAssocID="{DD0326ED-D6B0-46F2-84AB-356E00AE1EBF}" presName="rootComposite" presStyleCnt="0">
        <dgm:presLayoutVars/>
      </dgm:prSet>
      <dgm:spPr/>
    </dgm:pt>
    <dgm:pt modelId="{CB0885D3-8566-4333-9DE1-1002D1D90057}" type="pres">
      <dgm:prSet presAssocID="{DD0326ED-D6B0-46F2-84AB-356E00AE1EBF}" presName="rootText" presStyleLbl="node0" presStyleIdx="0" presStyleCnt="1">
        <dgm:presLayoutVars>
          <dgm:chMax/>
          <dgm:chPref val="4"/>
        </dgm:presLayoutVars>
      </dgm:prSet>
      <dgm:spPr/>
    </dgm:pt>
    <dgm:pt modelId="{052B8C87-CF61-465D-AA52-76DECD78E606}" type="pres">
      <dgm:prSet presAssocID="{DD0326ED-D6B0-46F2-84AB-356E00AE1EBF}" presName="childShape" presStyleCnt="0">
        <dgm:presLayoutVars>
          <dgm:chMax val="0"/>
          <dgm:chPref val="0"/>
        </dgm:presLayoutVars>
      </dgm:prSet>
      <dgm:spPr/>
    </dgm:pt>
    <dgm:pt modelId="{E6AFAA0E-1637-437E-8A21-C678B56612A8}" type="pres">
      <dgm:prSet presAssocID="{48842250-AA0D-4DA2-BB19-FAB8B38406A4}" presName="childComposite" presStyleCnt="0">
        <dgm:presLayoutVars>
          <dgm:chMax val="0"/>
          <dgm:chPref val="0"/>
        </dgm:presLayoutVars>
      </dgm:prSet>
      <dgm:spPr/>
    </dgm:pt>
    <dgm:pt modelId="{A77071D0-6F94-4F3B-9314-4DDC4BC71698}" type="pres">
      <dgm:prSet presAssocID="{48842250-AA0D-4DA2-BB19-FAB8B38406A4}" presName="Image" presStyleLbl="node1" presStyleIdx="0" presStyleCnt="2"/>
      <dgm:spPr>
        <a:blipFill rotWithShape="1">
          <a:blip xmlns:r="http://schemas.openxmlformats.org/officeDocument/2006/relationships" r:embed="rId4" cstate="print">
            <a:extLst>
              <a:ext uri="{28A0092B-C50C-407E-A947-70E740481C1C}">
                <a14:useLocalDpi xmlns:a14="http://schemas.microsoft.com/office/drawing/2010/main"/>
              </a:ext>
            </a:extLst>
          </a:blip>
          <a:srcRect/>
          <a:stretch>
            <a:fillRect/>
          </a:stretch>
        </a:blipFill>
      </dgm:spPr>
    </dgm:pt>
    <dgm:pt modelId="{E4265148-A99A-478E-99EA-406CDBD37C6A}" type="pres">
      <dgm:prSet presAssocID="{48842250-AA0D-4DA2-BB19-FAB8B38406A4}" presName="childText" presStyleLbl="lnNode1" presStyleIdx="0" presStyleCnt="2">
        <dgm:presLayoutVars>
          <dgm:chMax val="0"/>
          <dgm:chPref val="0"/>
          <dgm:bulletEnabled val="1"/>
        </dgm:presLayoutVars>
      </dgm:prSet>
      <dgm:spPr/>
    </dgm:pt>
    <dgm:pt modelId="{D83B895F-92CE-4C74-BCBE-42EB747E9ED7}" type="pres">
      <dgm:prSet presAssocID="{476EA4C7-C73D-4DB2-BA9F-0C29EBD61224}" presName="childComposite" presStyleCnt="0">
        <dgm:presLayoutVars>
          <dgm:chMax val="0"/>
          <dgm:chPref val="0"/>
        </dgm:presLayoutVars>
      </dgm:prSet>
      <dgm:spPr/>
    </dgm:pt>
    <dgm:pt modelId="{8042758B-29F2-4FE2-8012-05DC0FA7EAE4}" type="pres">
      <dgm:prSet presAssocID="{476EA4C7-C73D-4DB2-BA9F-0C29EBD61224}" presName="Image" presStyleLbl="node1" presStyleIdx="1" presStyleCnt="2"/>
      <dgm:spPr>
        <a:blipFill>
          <a:blip xmlns:r="http://schemas.openxmlformats.org/officeDocument/2006/relationships" r:embed="rId5" cstate="print">
            <a:extLst>
              <a:ext uri="{28A0092B-C50C-407E-A947-70E740481C1C}">
                <a14:useLocalDpi xmlns:a14="http://schemas.microsoft.com/office/drawing/2010/main"/>
              </a:ext>
            </a:extLst>
          </a:blip>
          <a:srcRect/>
          <a:stretch>
            <a:fillRect/>
          </a:stretch>
        </a:blipFill>
      </dgm:spPr>
    </dgm:pt>
    <dgm:pt modelId="{75A4095C-074A-43D1-8227-FE3CE33F63F4}" type="pres">
      <dgm:prSet presAssocID="{476EA4C7-C73D-4DB2-BA9F-0C29EBD61224}" presName="childText" presStyleLbl="lnNode1" presStyleIdx="1" presStyleCnt="2">
        <dgm:presLayoutVars>
          <dgm:chMax val="0"/>
          <dgm:chPref val="0"/>
          <dgm:bulletEnabled val="1"/>
        </dgm:presLayoutVars>
      </dgm:prSet>
      <dgm:spPr/>
    </dgm:pt>
  </dgm:ptLst>
  <dgm:cxnLst>
    <dgm:cxn modelId="{4BF0470D-850F-46C3-BBCB-2E2053CEC063}" type="presOf" srcId="{8D62D527-ED26-43D5-9444-8B6F0CDBFB1E}" destId="{EE562583-1384-43EC-834A-7B9AD30B1BA1}" srcOrd="0" destOrd="0" presId="urn:microsoft.com/office/officeart/2008/layout/PictureAccentList"/>
    <dgm:cxn modelId="{5EAD5F18-86FE-440C-8742-3056F72B958B}" type="presOf" srcId="{DD0326ED-D6B0-46F2-84AB-356E00AE1EBF}" destId="{CB0885D3-8566-4333-9DE1-1002D1D90057}" srcOrd="0" destOrd="0" presId="urn:microsoft.com/office/officeart/2008/layout/PictureAccentList"/>
    <dgm:cxn modelId="{BEC65F2A-8CE3-4652-8501-BBD1334B6BCA}" type="presOf" srcId="{48842250-AA0D-4DA2-BB19-FAB8B38406A4}" destId="{E4265148-A99A-478E-99EA-406CDBD37C6A}" srcOrd="0" destOrd="0" presId="urn:microsoft.com/office/officeart/2008/layout/PictureAccentList"/>
    <dgm:cxn modelId="{627CBE62-A044-46CF-8749-14959C12734E}" srcId="{DD0326ED-D6B0-46F2-84AB-356E00AE1EBF}" destId="{48842250-AA0D-4DA2-BB19-FAB8B38406A4}" srcOrd="0" destOrd="0" parTransId="{CE286E81-C690-4DFE-A599-B7BA1608CAF2}" sibTransId="{8DFA01EB-4CD5-47B5-BD14-E01FA8A3370A}"/>
    <dgm:cxn modelId="{607C70A1-E1F3-4751-A4DF-204A67AD5CA7}" type="presOf" srcId="{476EA4C7-C73D-4DB2-BA9F-0C29EBD61224}" destId="{75A4095C-074A-43D1-8227-FE3CE33F63F4}" srcOrd="0" destOrd="0" presId="urn:microsoft.com/office/officeart/2008/layout/PictureAccentList"/>
    <dgm:cxn modelId="{3B1847D3-4BC7-480D-8D6C-E40BAA01DF7F}" srcId="{8D62D527-ED26-43D5-9444-8B6F0CDBFB1E}" destId="{DD0326ED-D6B0-46F2-84AB-356E00AE1EBF}" srcOrd="0" destOrd="0" parTransId="{77ECFAD3-52AE-4F96-A345-7544C817EF2D}" sibTransId="{FB348CB7-E67A-4EBC-84A1-65E00FE9D0B8}"/>
    <dgm:cxn modelId="{448BAFD3-7429-4587-971B-F4ACC3EAE2E3}" srcId="{DD0326ED-D6B0-46F2-84AB-356E00AE1EBF}" destId="{476EA4C7-C73D-4DB2-BA9F-0C29EBD61224}" srcOrd="1" destOrd="0" parTransId="{606D2519-43DF-4C70-9BC9-B3214B13DEC3}" sibTransId="{E318E828-D795-4B1E-9593-E04CCFFE839D}"/>
    <dgm:cxn modelId="{89CB1299-346D-4066-A40D-38BE04EF4111}" type="presParOf" srcId="{EE562583-1384-43EC-834A-7B9AD30B1BA1}" destId="{41BB5FAB-A6B9-42BC-8CAF-ED163A61B33F}" srcOrd="0" destOrd="0" presId="urn:microsoft.com/office/officeart/2008/layout/PictureAccentList"/>
    <dgm:cxn modelId="{EF2A7022-2C60-437A-A75D-FC06FAFBE32E}" type="presParOf" srcId="{41BB5FAB-A6B9-42BC-8CAF-ED163A61B33F}" destId="{E766EDDE-C03C-4733-99F1-6C0114FF5806}" srcOrd="0" destOrd="0" presId="urn:microsoft.com/office/officeart/2008/layout/PictureAccentList"/>
    <dgm:cxn modelId="{6949704B-1BC9-458D-94F0-D9ECA24D61C0}" type="presParOf" srcId="{E766EDDE-C03C-4733-99F1-6C0114FF5806}" destId="{CB0885D3-8566-4333-9DE1-1002D1D90057}" srcOrd="0" destOrd="0" presId="urn:microsoft.com/office/officeart/2008/layout/PictureAccentList"/>
    <dgm:cxn modelId="{86356C59-E785-4FDE-B3ED-FB51092B9931}" type="presParOf" srcId="{41BB5FAB-A6B9-42BC-8CAF-ED163A61B33F}" destId="{052B8C87-CF61-465D-AA52-76DECD78E606}" srcOrd="1" destOrd="0" presId="urn:microsoft.com/office/officeart/2008/layout/PictureAccentList"/>
    <dgm:cxn modelId="{5D238651-D444-49A3-8BCD-925BC064920F}" type="presParOf" srcId="{052B8C87-CF61-465D-AA52-76DECD78E606}" destId="{E6AFAA0E-1637-437E-8A21-C678B56612A8}" srcOrd="0" destOrd="0" presId="urn:microsoft.com/office/officeart/2008/layout/PictureAccentList"/>
    <dgm:cxn modelId="{969CEA41-4D2E-4ADD-B385-C82DB78194D5}" type="presParOf" srcId="{E6AFAA0E-1637-437E-8A21-C678B56612A8}" destId="{A77071D0-6F94-4F3B-9314-4DDC4BC71698}" srcOrd="0" destOrd="0" presId="urn:microsoft.com/office/officeart/2008/layout/PictureAccentList"/>
    <dgm:cxn modelId="{4A0521BB-A00A-49F8-9483-0DBED46C8388}" type="presParOf" srcId="{E6AFAA0E-1637-437E-8A21-C678B56612A8}" destId="{E4265148-A99A-478E-99EA-406CDBD37C6A}" srcOrd="1" destOrd="0" presId="urn:microsoft.com/office/officeart/2008/layout/PictureAccentList"/>
    <dgm:cxn modelId="{961CE93C-60A5-47E5-9E4B-E9605D3138AF}" type="presParOf" srcId="{052B8C87-CF61-465D-AA52-76DECD78E606}" destId="{D83B895F-92CE-4C74-BCBE-42EB747E9ED7}" srcOrd="1" destOrd="0" presId="urn:microsoft.com/office/officeart/2008/layout/PictureAccentList"/>
    <dgm:cxn modelId="{20C25A44-BC36-4509-B8AB-7976B1830CFB}" type="presParOf" srcId="{D83B895F-92CE-4C74-BCBE-42EB747E9ED7}" destId="{8042758B-29F2-4FE2-8012-05DC0FA7EAE4}" srcOrd="0" destOrd="0" presId="urn:microsoft.com/office/officeart/2008/layout/PictureAccentList"/>
    <dgm:cxn modelId="{DD27ED92-B01A-48CA-B910-985F24E74D52}" type="presParOf" srcId="{D83B895F-92CE-4C74-BCBE-42EB747E9ED7}" destId="{75A4095C-074A-43D1-8227-FE3CE33F63F4}" srcOrd="1" destOrd="0" presId="urn:microsoft.com/office/officeart/2008/layout/Pictu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6EF887-192E-41AE-9041-01F17185D95A}"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mc:AlternateContent xmlns:mc="http://schemas.openxmlformats.org/markup-compatibility/2006" xmlns:a14="http://schemas.microsoft.com/office/drawing/2010/main">
      <mc:Choice Requires="a14">
        <dgm:pt modelId="{4D066FC8-A9F8-480D-825D-62A37E560D9E}">
          <dgm:prSet phldrT="[Text]"/>
          <dgm:spPr>
            <a:noFill/>
          </dgm:spPr>
          <dgm:t>
            <a:bodyPr/>
            <a:lstStyle/>
            <a:p>
              <a:pPr marL="457200">
                <a:lnSpc>
                  <a:spcPct val="100000"/>
                </a:lnSpc>
                <a:spcAft>
                  <a:spcPts val="0"/>
                </a:spcAft>
              </a:pP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Step 1: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𝑖𝑗</m:t>
                      </m:r>
                    </m:sub>
                  </m:sSub>
                  <m:r>
                    <a:rPr lang="en-US" i="1" smtClean="0">
                      <a:solidFill>
                        <a:schemeClr val="tx1"/>
                      </a:solidFill>
                      <a:latin typeface="Cambria Math" panose="02040503050406030204" pitchFamily="18" charset="0"/>
                      <a:ea typeface="Cambria Math" panose="02040503050406030204" pitchFamily="18" charset="0"/>
                    </a:rPr>
                    <m:t>←</m:t>
                  </m:r>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𝑎</m:t>
                      </m:r>
                    </m:e>
                    <m:sub>
                      <m:r>
                        <a:rPr lang="en-US" b="0" i="1" smtClean="0">
                          <a:solidFill>
                            <a:schemeClr val="tx1"/>
                          </a:solidFill>
                          <a:latin typeface="Cambria Math" panose="02040503050406030204" pitchFamily="18" charset="0"/>
                          <a:ea typeface="Cambria Math" panose="02040503050406030204" pitchFamily="18" charset="0"/>
                        </a:rPr>
                        <m:t>𝑖𝑗</m:t>
                      </m:r>
                    </m:sub>
                  </m:sSub>
                  <m:r>
                    <a:rPr lang="en-US" b="0" i="1" smtClean="0">
                      <a:solidFill>
                        <a:schemeClr val="tx1"/>
                      </a:solidFill>
                      <a:latin typeface="Cambria Math" panose="02040503050406030204" pitchFamily="18" charset="0"/>
                      <a:ea typeface="Cambria Math" panose="02040503050406030204" pitchFamily="18" charset="0"/>
                    </a:rPr>
                    <m:t>−</m:t>
                  </m:r>
                  <m:f>
                    <m:fPr>
                      <m:type m:val="lin"/>
                      <m:ctrlPr>
                        <a:rPr lang="en-US" b="0" i="1" smtClean="0">
                          <a:solidFill>
                            <a:schemeClr val="tx1"/>
                          </a:solidFill>
                          <a:latin typeface="Cambria Math" panose="02040503050406030204" pitchFamily="18" charset="0"/>
                          <a:ea typeface="Cambria Math" panose="02040503050406030204" pitchFamily="18" charset="0"/>
                        </a:rPr>
                      </m:ctrlPr>
                    </m:fPr>
                    <m:num>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𝑎</m:t>
                          </m:r>
                        </m:e>
                        <m:sub>
                          <m:r>
                            <a:rPr lang="en-US" b="0" i="1" smtClean="0">
                              <a:solidFill>
                                <a:schemeClr val="tx1"/>
                              </a:solidFill>
                              <a:latin typeface="Cambria Math" panose="02040503050406030204" pitchFamily="18" charset="0"/>
                              <a:ea typeface="Cambria Math" panose="02040503050406030204" pitchFamily="18" charset="0"/>
                            </a:rPr>
                            <m:t>𝑖𝑘</m:t>
                          </m:r>
                        </m:sub>
                      </m:sSub>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𝑎</m:t>
                          </m:r>
                        </m:e>
                        <m:sub>
                          <m:r>
                            <a:rPr lang="en-US" b="0" i="1" smtClean="0">
                              <a:solidFill>
                                <a:schemeClr val="tx1"/>
                              </a:solidFill>
                              <a:latin typeface="Cambria Math" panose="02040503050406030204" pitchFamily="18" charset="0"/>
                              <a:ea typeface="Cambria Math" panose="02040503050406030204" pitchFamily="18" charset="0"/>
                            </a:rPr>
                            <m:t>𝑘𝑗</m:t>
                          </m:r>
                        </m:sub>
                      </m:sSub>
                    </m:num>
                    <m:den>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𝑎</m:t>
                          </m:r>
                        </m:e>
                        <m:sub>
                          <m:r>
                            <a:rPr lang="en-US" b="0" i="1" smtClean="0">
                              <a:solidFill>
                                <a:schemeClr val="tx1"/>
                              </a:solidFill>
                              <a:latin typeface="Cambria Math" panose="02040503050406030204" pitchFamily="18" charset="0"/>
                              <a:ea typeface="Cambria Math" panose="02040503050406030204" pitchFamily="18" charset="0"/>
                            </a:rPr>
                            <m:t>𝑘𝑘</m:t>
                          </m:r>
                        </m:sub>
                      </m:sSub>
                    </m:den>
                  </m:f>
                </m:oMath>
              </a14:m>
              <a:r>
                <a:rPr lang="en-US" b="0" dirty="0">
                  <a:solidFill>
                    <a:schemeClr val="tx1"/>
                  </a:solidFill>
                  <a:latin typeface="Calibri" panose="020F0502020204030204" pitchFamily="34" charset="0"/>
                  <a:ea typeface="Calibri" panose="020F0502020204030204" pitchFamily="34" charset="0"/>
                  <a:cs typeface="Calibri" panose="020F0502020204030204" pitchFamily="34" charset="0"/>
                </a:rPr>
                <a:t> for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𝑖</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𝑘</m:t>
                  </m:r>
                </m:oMath>
              </a14:m>
              <a:r>
                <a:rPr lang="en-US" b="0" dirty="0">
                  <a:solidFill>
                    <a:schemeClr val="tx1"/>
                  </a:solidFill>
                  <a:latin typeface="Calibri" panose="020F0502020204030204" pitchFamily="34" charset="0"/>
                  <a:ea typeface="Calibri" panose="020F0502020204030204" pitchFamily="34" charset="0"/>
                  <a:cs typeface="Calibri" panose="020F0502020204030204" pitchFamily="34" charset="0"/>
                </a:rPr>
                <a:t> and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𝑗</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𝑘</m:t>
                  </m:r>
                </m:oMath>
              </a14:m>
              <a:endParaRPr lang="en-US" dirty="0">
                <a:solidFill>
                  <a:schemeClr val="tx1"/>
                </a:solidFill>
                <a:latin typeface="Calibri" panose="020F0502020204030204" pitchFamily="34" charset="0"/>
                <a:ea typeface="Calibri" panose="020F0502020204030204" pitchFamily="34" charset="0"/>
                <a:cs typeface="Calibri" panose="020F0502020204030204" pitchFamily="34" charset="0"/>
              </a:endParaRPr>
            </a:p>
          </dgm:t>
        </dgm:pt>
      </mc:Choice>
      <mc:Fallback xmlns="">
        <dgm:pt modelId="{4D066FC8-A9F8-480D-825D-62A37E560D9E}">
          <dgm:prSet phldrT="[Text]"/>
          <dgm:spPr>
            <a:noFill/>
          </dgm:spPr>
          <dgm:t>
            <a:bodyPr/>
            <a:lstStyle/>
            <a:p>
              <a:pPr marL="457200">
                <a:lnSpc>
                  <a:spcPct val="100000"/>
                </a:lnSpc>
                <a:spcAft>
                  <a:spcPts val="0"/>
                </a:spcAft>
              </a:pP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Step 1: </a:t>
              </a:r>
              <a:r>
                <a:rPr lang="en-US" b="0" i="0">
                  <a:solidFill>
                    <a:schemeClr val="tx1"/>
                  </a:solidFill>
                  <a:latin typeface="Cambria Math" panose="02040503050406030204" pitchFamily="18" charset="0"/>
                </a:rPr>
                <a:t>𝑎_𝑖𝑗</a:t>
              </a:r>
              <a:r>
                <a:rPr lang="en-US" i="0">
                  <a:solidFill>
                    <a:schemeClr val="tx1"/>
                  </a:solidFill>
                  <a:latin typeface="Cambria Math" panose="02040503050406030204" pitchFamily="18" charset="0"/>
                  <a:ea typeface="Cambria Math" panose="02040503050406030204" pitchFamily="18" charset="0"/>
                </a:rPr>
                <a:t>←</a:t>
              </a:r>
              <a:r>
                <a:rPr lang="en-US" b="0" i="0">
                  <a:solidFill>
                    <a:schemeClr val="tx1"/>
                  </a:solidFill>
                  <a:latin typeface="Cambria Math" panose="02040503050406030204" pitchFamily="18" charset="0"/>
                  <a:ea typeface="Cambria Math" panose="02040503050406030204" pitchFamily="18" charset="0"/>
                </a:rPr>
                <a:t>𝑎_𝑖𝑗−〖𝑎_𝑖𝑘 𝑎_𝑘𝑗〗∕𝑎_𝑘𝑘 </a:t>
              </a:r>
              <a:r>
                <a:rPr lang="en-US" b="0" dirty="0">
                  <a:solidFill>
                    <a:schemeClr val="tx1"/>
                  </a:solidFill>
                  <a:latin typeface="Calibri" panose="020F0502020204030204" pitchFamily="34" charset="0"/>
                  <a:ea typeface="Calibri" panose="020F0502020204030204" pitchFamily="34" charset="0"/>
                  <a:cs typeface="Calibri" panose="020F0502020204030204" pitchFamily="34" charset="0"/>
                </a:rPr>
                <a:t> for </a:t>
              </a:r>
              <a:r>
                <a:rPr lang="en-US" b="0" i="0">
                  <a:solidFill>
                    <a:schemeClr val="tx1"/>
                  </a:solidFill>
                  <a:latin typeface="Cambria Math" panose="02040503050406030204" pitchFamily="18" charset="0"/>
                  <a:ea typeface="Cambria Math" panose="02040503050406030204" pitchFamily="18" charset="0"/>
                </a:rPr>
                <a:t>𝑖≠𝑘</a:t>
              </a:r>
              <a:r>
                <a:rPr lang="en-US" b="0" dirty="0">
                  <a:solidFill>
                    <a:schemeClr val="tx1"/>
                  </a:solidFill>
                  <a:latin typeface="Calibri" panose="020F0502020204030204" pitchFamily="34" charset="0"/>
                  <a:ea typeface="Calibri" panose="020F0502020204030204" pitchFamily="34" charset="0"/>
                  <a:cs typeface="Calibri" panose="020F0502020204030204" pitchFamily="34" charset="0"/>
                </a:rPr>
                <a:t> and </a:t>
              </a:r>
              <a:r>
                <a:rPr lang="en-US" b="0" i="0">
                  <a:solidFill>
                    <a:schemeClr val="tx1"/>
                  </a:solidFill>
                  <a:latin typeface="Cambria Math" panose="02040503050406030204" pitchFamily="18" charset="0"/>
                  <a:ea typeface="Cambria Math" panose="02040503050406030204" pitchFamily="18" charset="0"/>
                </a:rPr>
                <a:t>𝑗≠𝑘</a:t>
              </a:r>
              <a:endParaRPr lang="en-US" dirty="0">
                <a:solidFill>
                  <a:schemeClr val="tx1"/>
                </a:solidFill>
                <a:latin typeface="Calibri" panose="020F0502020204030204" pitchFamily="34" charset="0"/>
                <a:ea typeface="Calibri" panose="020F0502020204030204" pitchFamily="34" charset="0"/>
                <a:cs typeface="Calibri" panose="020F0502020204030204" pitchFamily="34" charset="0"/>
              </a:endParaRPr>
            </a:p>
          </dgm:t>
        </dgm:pt>
      </mc:Fallback>
    </mc:AlternateContent>
    <dgm:pt modelId="{3D8A2C3E-65E0-4AD6-82BA-75F62052B2F2}" type="parTrans" cxnId="{5B13C796-C297-4989-86AD-8CE7579F3AE0}">
      <dgm:prSet/>
      <dgm:spPr/>
      <dgm:t>
        <a:bodyPr/>
        <a:lstStyle/>
        <a:p>
          <a:endParaRPr lang="en-US"/>
        </a:p>
      </dgm:t>
    </dgm:pt>
    <dgm:pt modelId="{10CCD1AB-5332-491F-BBE0-49AE42FDBCC3}" type="sibTrans" cxnId="{5B13C796-C297-4989-86AD-8CE7579F3AE0}">
      <dgm:prSet/>
      <dgm:spPr>
        <a:solidFill>
          <a:schemeClr val="bg1">
            <a:lumMod val="20000"/>
            <a:lumOff val="80000"/>
          </a:schemeClr>
        </a:solidFill>
        <a:ln w="12700"/>
      </dgm:spPr>
      <dgm:t>
        <a:bodyPr/>
        <a:lstStyle/>
        <a:p>
          <a:endParaRPr lang="en-US"/>
        </a:p>
      </dgm:t>
    </dgm:pt>
    <mc:AlternateContent xmlns:mc="http://schemas.openxmlformats.org/markup-compatibility/2006" xmlns:a14="http://schemas.microsoft.com/office/drawing/2010/main">
      <mc:Choice Requires="a14">
        <dgm:pt modelId="{3EE3A390-9086-4E79-9E86-C16C92D76B07}">
          <dgm:prSet phldrT="[Text]"/>
          <dgm:spPr>
            <a:noFill/>
          </dgm:spPr>
          <dgm:t>
            <a:bodyPr/>
            <a:lstStyle/>
            <a:p>
              <a:pPr marL="457200">
                <a:lnSpc>
                  <a:spcPct val="100000"/>
                </a:lnSpc>
                <a:spcAft>
                  <a:spcPts val="0"/>
                </a:spcAft>
              </a:pP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Step 2: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𝑖𝑘</m:t>
                      </m:r>
                    </m:sub>
                  </m:sSub>
                  <m:r>
                    <a:rPr lang="en-US" i="1" smtClean="0">
                      <a:solidFill>
                        <a:schemeClr val="tx1"/>
                      </a:solidFill>
                      <a:latin typeface="Cambria Math" panose="02040503050406030204" pitchFamily="18" charset="0"/>
                      <a:ea typeface="Cambria Math" panose="02040503050406030204" pitchFamily="18" charset="0"/>
                    </a:rPr>
                    <m:t>←</m:t>
                  </m:r>
                  <m:f>
                    <m:fPr>
                      <m:type m:val="lin"/>
                      <m:ctrlPr>
                        <a:rPr lang="en-US" i="1" smtClean="0">
                          <a:solidFill>
                            <a:schemeClr val="tx1"/>
                          </a:solidFill>
                          <a:latin typeface="Cambria Math" panose="02040503050406030204" pitchFamily="18" charset="0"/>
                          <a:ea typeface="Cambria Math" panose="02040503050406030204" pitchFamily="18" charset="0"/>
                        </a:rPr>
                      </m:ctrlPr>
                    </m:fPr>
                    <m:num>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𝑎</m:t>
                          </m:r>
                        </m:e>
                        <m:sub>
                          <m:r>
                            <a:rPr lang="en-US" b="0" i="1" smtClean="0">
                              <a:solidFill>
                                <a:schemeClr val="tx1"/>
                              </a:solidFill>
                              <a:latin typeface="Cambria Math" panose="02040503050406030204" pitchFamily="18" charset="0"/>
                              <a:ea typeface="Cambria Math" panose="02040503050406030204" pitchFamily="18" charset="0"/>
                            </a:rPr>
                            <m:t>𝑖𝑘</m:t>
                          </m:r>
                        </m:sub>
                      </m:sSub>
                    </m:num>
                    <m:den>
                      <m:d>
                        <m:dPr>
                          <m:begChr m:val="|"/>
                          <m:endChr m:val="|"/>
                          <m:ctrlPr>
                            <a:rPr lang="en-US" i="1" smtClean="0">
                              <a:solidFill>
                                <a:schemeClr val="tx1"/>
                              </a:solidFill>
                              <a:latin typeface="Cambria Math" panose="02040503050406030204" pitchFamily="18" charset="0"/>
                              <a:ea typeface="Cambria Math" panose="02040503050406030204" pitchFamily="18" charset="0"/>
                            </a:rPr>
                          </m:ctrlPr>
                        </m:dPr>
                        <m:e>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𝑎</m:t>
                              </m:r>
                            </m:e>
                            <m:sub>
                              <m:r>
                                <a:rPr lang="en-US" b="0" i="1" smtClean="0">
                                  <a:solidFill>
                                    <a:schemeClr val="tx1"/>
                                  </a:solidFill>
                                  <a:latin typeface="Cambria Math" panose="02040503050406030204" pitchFamily="18" charset="0"/>
                                  <a:ea typeface="Cambria Math" panose="02040503050406030204" pitchFamily="18" charset="0"/>
                                </a:rPr>
                                <m:t>𝑘𝑘</m:t>
                              </m:r>
                            </m:sub>
                          </m:sSub>
                        </m:e>
                      </m:d>
                    </m:den>
                  </m:f>
                </m:oMath>
              </a14:m>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 for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𝑖</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𝑘</m:t>
                  </m:r>
                </m:oMath>
              </a14:m>
              <a:endParaRPr lang="en-US" dirty="0">
                <a:solidFill>
                  <a:schemeClr val="tx1"/>
                </a:solidFill>
                <a:latin typeface="Calibri" panose="020F0502020204030204" pitchFamily="34" charset="0"/>
                <a:ea typeface="Calibri" panose="020F0502020204030204" pitchFamily="34" charset="0"/>
                <a:cs typeface="Calibri" panose="020F0502020204030204" pitchFamily="34" charset="0"/>
              </a:endParaRPr>
            </a:p>
          </dgm:t>
        </dgm:pt>
      </mc:Choice>
      <mc:Fallback xmlns="">
        <dgm:pt modelId="{3EE3A390-9086-4E79-9E86-C16C92D76B07}">
          <dgm:prSet phldrT="[Text]"/>
          <dgm:spPr>
            <a:noFill/>
          </dgm:spPr>
          <dgm:t>
            <a:bodyPr/>
            <a:lstStyle/>
            <a:p>
              <a:pPr marL="457200">
                <a:lnSpc>
                  <a:spcPct val="100000"/>
                </a:lnSpc>
                <a:spcAft>
                  <a:spcPts val="0"/>
                </a:spcAft>
              </a:pP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Step 2: </a:t>
              </a:r>
              <a:r>
                <a:rPr lang="en-US" b="0" i="0">
                  <a:solidFill>
                    <a:schemeClr val="tx1"/>
                  </a:solidFill>
                  <a:latin typeface="Cambria Math" panose="02040503050406030204" pitchFamily="18" charset="0"/>
                </a:rPr>
                <a:t>𝑎_𝑖𝑘</a:t>
              </a:r>
              <a:r>
                <a:rPr lang="en-US" i="0">
                  <a:solidFill>
                    <a:schemeClr val="tx1"/>
                  </a:solidFill>
                  <a:latin typeface="Cambria Math" panose="02040503050406030204" pitchFamily="18" charset="0"/>
                  <a:ea typeface="Cambria Math" panose="02040503050406030204" pitchFamily="18" charset="0"/>
                </a:rPr>
                <a:t>←</a:t>
              </a:r>
              <a:r>
                <a:rPr lang="en-US" b="0" i="0">
                  <a:solidFill>
                    <a:schemeClr val="tx1"/>
                  </a:solidFill>
                  <a:latin typeface="Cambria Math" panose="02040503050406030204" pitchFamily="18" charset="0"/>
                  <a:ea typeface="Cambria Math" panose="02040503050406030204" pitchFamily="18" charset="0"/>
                </a:rPr>
                <a:t>𝑎_𝑖𝑘∕|𝑎_𝑘𝑘 | </a:t>
              </a: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 for </a:t>
              </a:r>
              <a:r>
                <a:rPr lang="en-US" i="0">
                  <a:solidFill>
                    <a:schemeClr val="tx1"/>
                  </a:solidFill>
                  <a:latin typeface="Cambria Math" panose="02040503050406030204" pitchFamily="18" charset="0"/>
                  <a:ea typeface="Cambria Math" panose="02040503050406030204" pitchFamily="18" charset="0"/>
                </a:rPr>
                <a:t>𝑖≠𝑘</a:t>
              </a:r>
              <a:endParaRPr lang="en-US" dirty="0">
                <a:solidFill>
                  <a:schemeClr val="tx1"/>
                </a:solidFill>
                <a:latin typeface="Calibri" panose="020F0502020204030204" pitchFamily="34" charset="0"/>
                <a:ea typeface="Calibri" panose="020F0502020204030204" pitchFamily="34" charset="0"/>
                <a:cs typeface="Calibri" panose="020F0502020204030204" pitchFamily="34" charset="0"/>
              </a:endParaRPr>
            </a:p>
          </dgm:t>
        </dgm:pt>
      </mc:Fallback>
    </mc:AlternateContent>
    <dgm:pt modelId="{FB48C43F-34B6-46B7-853C-7B7497B9B392}" type="parTrans" cxnId="{4CB04D7A-9CA7-4BF3-B752-6E8C56E4CEC7}">
      <dgm:prSet/>
      <dgm:spPr/>
      <dgm:t>
        <a:bodyPr/>
        <a:lstStyle/>
        <a:p>
          <a:endParaRPr lang="en-US"/>
        </a:p>
      </dgm:t>
    </dgm:pt>
    <dgm:pt modelId="{7185D485-0AF7-459D-BA3E-453098CD25F1}" type="sibTrans" cxnId="{4CB04D7A-9CA7-4BF3-B752-6E8C56E4CEC7}">
      <dgm:prSet/>
      <dgm:spPr>
        <a:solidFill>
          <a:schemeClr val="bg1">
            <a:lumMod val="20000"/>
            <a:lumOff val="80000"/>
          </a:schemeClr>
        </a:solidFill>
        <a:ln w="12700"/>
      </dgm:spPr>
      <dgm:t>
        <a:bodyPr/>
        <a:lstStyle/>
        <a:p>
          <a:endParaRPr lang="en-US"/>
        </a:p>
      </dgm:t>
    </dgm:pt>
    <mc:AlternateContent xmlns:mc="http://schemas.openxmlformats.org/markup-compatibility/2006" xmlns:a14="http://schemas.microsoft.com/office/drawing/2010/main">
      <mc:Choice Requires="a14">
        <dgm:pt modelId="{2656A6B1-B63B-4D7B-A5F5-4B7E20B8B122}">
          <dgm:prSet phldrT="[Text]"/>
          <dgm:spPr>
            <a:noFill/>
          </dgm:spPr>
          <dgm:t>
            <a:bodyPr/>
            <a:lstStyle/>
            <a:p>
              <a:pPr marL="457200">
                <a:lnSpc>
                  <a:spcPct val="100000"/>
                </a:lnSpc>
                <a:spcAft>
                  <a:spcPts val="0"/>
                </a:spcAft>
              </a:pP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Step 3: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𝑘𝑗</m:t>
                      </m:r>
                    </m:sub>
                  </m:sSub>
                  <m:r>
                    <a:rPr lang="en-US" i="1" smtClean="0">
                      <a:solidFill>
                        <a:schemeClr val="tx1"/>
                      </a:solidFill>
                      <a:latin typeface="Cambria Math" panose="02040503050406030204" pitchFamily="18" charset="0"/>
                      <a:ea typeface="Cambria Math" panose="02040503050406030204" pitchFamily="18" charset="0"/>
                    </a:rPr>
                    <m:t>←</m:t>
                  </m:r>
                  <m:f>
                    <m:fPr>
                      <m:type m:val="lin"/>
                      <m:ctrlPr>
                        <a:rPr lang="en-US" i="1" smtClean="0">
                          <a:solidFill>
                            <a:schemeClr val="tx1"/>
                          </a:solidFill>
                          <a:latin typeface="Cambria Math" panose="02040503050406030204" pitchFamily="18" charset="0"/>
                          <a:ea typeface="Cambria Math" panose="02040503050406030204" pitchFamily="18" charset="0"/>
                        </a:rPr>
                      </m:ctrlPr>
                    </m:fPr>
                    <m:num>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𝑎</m:t>
                          </m:r>
                        </m:e>
                        <m:sub>
                          <m:r>
                            <a:rPr lang="en-US" b="0" i="1" smtClean="0">
                              <a:solidFill>
                                <a:schemeClr val="tx1"/>
                              </a:solidFill>
                              <a:latin typeface="Cambria Math" panose="02040503050406030204" pitchFamily="18" charset="0"/>
                              <a:ea typeface="Cambria Math" panose="02040503050406030204" pitchFamily="18" charset="0"/>
                            </a:rPr>
                            <m:t>𝑘𝑗</m:t>
                          </m:r>
                        </m:sub>
                      </m:sSub>
                    </m:num>
                    <m:den>
                      <m:d>
                        <m:dPr>
                          <m:begChr m:val="|"/>
                          <m:endChr m:val="|"/>
                          <m:ctrlPr>
                            <a:rPr lang="en-US" i="1" smtClean="0">
                              <a:solidFill>
                                <a:schemeClr val="tx1"/>
                              </a:solidFill>
                              <a:latin typeface="Cambria Math" panose="02040503050406030204" pitchFamily="18" charset="0"/>
                              <a:ea typeface="Cambria Math" panose="02040503050406030204" pitchFamily="18" charset="0"/>
                            </a:rPr>
                          </m:ctrlPr>
                        </m:dPr>
                        <m:e>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𝑎</m:t>
                              </m:r>
                            </m:e>
                            <m:sub>
                              <m:r>
                                <a:rPr lang="en-US" b="0" i="1" smtClean="0">
                                  <a:solidFill>
                                    <a:schemeClr val="tx1"/>
                                  </a:solidFill>
                                  <a:latin typeface="Cambria Math" panose="02040503050406030204" pitchFamily="18" charset="0"/>
                                  <a:ea typeface="Cambria Math" panose="02040503050406030204" pitchFamily="18" charset="0"/>
                                </a:rPr>
                                <m:t>𝑘𝑘</m:t>
                              </m:r>
                            </m:sub>
                          </m:sSub>
                        </m:e>
                      </m:d>
                    </m:den>
                  </m:f>
                </m:oMath>
              </a14:m>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 for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𝑗</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𝑘</m:t>
                  </m:r>
                </m:oMath>
              </a14:m>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 </a:t>
              </a:r>
            </a:p>
          </dgm:t>
        </dgm:pt>
      </mc:Choice>
      <mc:Fallback xmlns="">
        <dgm:pt modelId="{2656A6B1-B63B-4D7B-A5F5-4B7E20B8B122}">
          <dgm:prSet phldrT="[Text]"/>
          <dgm:spPr>
            <a:noFill/>
          </dgm:spPr>
          <dgm:t>
            <a:bodyPr/>
            <a:lstStyle/>
            <a:p>
              <a:pPr marL="457200">
                <a:lnSpc>
                  <a:spcPct val="100000"/>
                </a:lnSpc>
                <a:spcAft>
                  <a:spcPts val="0"/>
                </a:spcAft>
              </a:pP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Step 3: </a:t>
              </a:r>
              <a:r>
                <a:rPr lang="en-US" b="0" i="0">
                  <a:solidFill>
                    <a:schemeClr val="tx1"/>
                  </a:solidFill>
                  <a:latin typeface="Cambria Math" panose="02040503050406030204" pitchFamily="18" charset="0"/>
                </a:rPr>
                <a:t>𝑎_𝑘𝑗</a:t>
              </a:r>
              <a:r>
                <a:rPr lang="en-US" i="0">
                  <a:solidFill>
                    <a:schemeClr val="tx1"/>
                  </a:solidFill>
                  <a:latin typeface="Cambria Math" panose="02040503050406030204" pitchFamily="18" charset="0"/>
                  <a:ea typeface="Cambria Math" panose="02040503050406030204" pitchFamily="18" charset="0"/>
                </a:rPr>
                <a:t>←</a:t>
              </a:r>
              <a:r>
                <a:rPr lang="en-US" b="0" i="0">
                  <a:solidFill>
                    <a:schemeClr val="tx1"/>
                  </a:solidFill>
                  <a:latin typeface="Cambria Math" panose="02040503050406030204" pitchFamily="18" charset="0"/>
                  <a:ea typeface="Cambria Math" panose="02040503050406030204" pitchFamily="18" charset="0"/>
                </a:rPr>
                <a:t>𝑎_𝑘𝑗∕|𝑎_𝑘𝑘 | </a:t>
              </a: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 for </a:t>
              </a:r>
              <a:r>
                <a:rPr lang="en-US" b="0" i="0">
                  <a:solidFill>
                    <a:schemeClr val="tx1"/>
                  </a:solidFill>
                  <a:latin typeface="Cambria Math" panose="02040503050406030204" pitchFamily="18" charset="0"/>
                  <a:ea typeface="Cambria Math" panose="02040503050406030204" pitchFamily="18" charset="0"/>
                </a:rPr>
                <a:t>𝑗</a:t>
              </a:r>
              <a:r>
                <a:rPr lang="en-US" i="0">
                  <a:solidFill>
                    <a:schemeClr val="tx1"/>
                  </a:solidFill>
                  <a:latin typeface="Cambria Math" panose="02040503050406030204" pitchFamily="18" charset="0"/>
                  <a:ea typeface="Cambria Math" panose="02040503050406030204" pitchFamily="18" charset="0"/>
                </a:rPr>
                <a:t>≠𝑘</a:t>
              </a: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 </a:t>
              </a:r>
            </a:p>
          </dgm:t>
        </dgm:pt>
      </mc:Fallback>
    </mc:AlternateContent>
    <dgm:pt modelId="{2E0C7465-3C23-474D-A733-CE344B42C9F0}" type="parTrans" cxnId="{6CFE54E1-BC22-4C25-95E9-8A69DDAB4DA6}">
      <dgm:prSet/>
      <dgm:spPr/>
      <dgm:t>
        <a:bodyPr/>
        <a:lstStyle/>
        <a:p>
          <a:endParaRPr lang="en-US"/>
        </a:p>
      </dgm:t>
    </dgm:pt>
    <dgm:pt modelId="{AD97947A-223F-4F16-A93E-9E3B663BA36F}" type="sibTrans" cxnId="{6CFE54E1-BC22-4C25-95E9-8A69DDAB4DA6}">
      <dgm:prSet/>
      <dgm:spPr>
        <a:solidFill>
          <a:schemeClr val="bg1">
            <a:lumMod val="20000"/>
            <a:lumOff val="80000"/>
          </a:schemeClr>
        </a:solidFill>
        <a:ln w="12700"/>
      </dgm:spPr>
      <dgm:t>
        <a:bodyPr/>
        <a:lstStyle/>
        <a:p>
          <a:endParaRPr lang="en-US"/>
        </a:p>
      </dgm:t>
    </dgm:pt>
    <mc:AlternateContent xmlns:mc="http://schemas.openxmlformats.org/markup-compatibility/2006" xmlns:a14="http://schemas.microsoft.com/office/drawing/2010/main">
      <mc:Choice Requires="a14">
        <dgm:pt modelId="{43905034-8A08-4C33-B3FC-7D6E9B494178}">
          <dgm:prSet/>
          <dgm:spPr>
            <a:noFill/>
          </dgm:spPr>
          <dgm:t>
            <a:bodyPr/>
            <a:lstStyle/>
            <a:p>
              <a:pPr marL="457200">
                <a:lnSpc>
                  <a:spcPct val="100000"/>
                </a:lnSpc>
                <a:spcAft>
                  <a:spcPts val="0"/>
                </a:spcAft>
              </a:pP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Step 4: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𝑘𝑘</m:t>
                      </m:r>
                    </m:sub>
                  </m:sSub>
                  <m:r>
                    <a:rPr lang="en-US" i="1">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m:t>
                  </m:r>
                  <m:f>
                    <m:fPr>
                      <m:type m:val="lin"/>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1</m:t>
                      </m:r>
                    </m:num>
                    <m:den>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𝑎</m:t>
                          </m:r>
                        </m:e>
                        <m:sub>
                          <m:r>
                            <a:rPr lang="en-US" b="0" i="1" smtClean="0">
                              <a:solidFill>
                                <a:schemeClr val="tx1"/>
                              </a:solidFill>
                              <a:latin typeface="Cambria Math" panose="02040503050406030204" pitchFamily="18" charset="0"/>
                              <a:ea typeface="Cambria Math" panose="02040503050406030204" pitchFamily="18" charset="0"/>
                            </a:rPr>
                            <m:t>𝑘𝑘</m:t>
                          </m:r>
                        </m:sub>
                      </m:sSub>
                    </m:den>
                  </m:f>
                </m:oMath>
              </a14:m>
              <a:endParaRPr lang="en-US" dirty="0">
                <a:latin typeface="Calibri" panose="020F0502020204030204" pitchFamily="34" charset="0"/>
                <a:ea typeface="Calibri" panose="020F0502020204030204" pitchFamily="34" charset="0"/>
                <a:cs typeface="Calibri" panose="020F0502020204030204" pitchFamily="34" charset="0"/>
              </a:endParaRPr>
            </a:p>
          </dgm:t>
        </dgm:pt>
      </mc:Choice>
      <mc:Fallback xmlns="">
        <dgm:pt modelId="{43905034-8A08-4C33-B3FC-7D6E9B494178}">
          <dgm:prSet/>
          <dgm:spPr>
            <a:noFill/>
          </dgm:spPr>
          <dgm:t>
            <a:bodyPr/>
            <a:lstStyle/>
            <a:p>
              <a:pPr marL="457200">
                <a:lnSpc>
                  <a:spcPct val="100000"/>
                </a:lnSpc>
                <a:spcAft>
                  <a:spcPts val="0"/>
                </a:spcAft>
              </a:pP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Step 4: </a:t>
              </a:r>
              <a:r>
                <a:rPr lang="en-US" b="0" i="0">
                  <a:solidFill>
                    <a:schemeClr val="tx1"/>
                  </a:solidFill>
                  <a:latin typeface="Cambria Math" panose="02040503050406030204" pitchFamily="18" charset="0"/>
                </a:rPr>
                <a:t>𝑎_𝑘𝑘</a:t>
              </a:r>
              <a:r>
                <a:rPr lang="en-US" i="0">
                  <a:solidFill>
                    <a:schemeClr val="tx1"/>
                  </a:solidFill>
                  <a:latin typeface="Cambria Math" panose="02040503050406030204" pitchFamily="18" charset="0"/>
                  <a:ea typeface="Cambria Math" panose="02040503050406030204" pitchFamily="18" charset="0"/>
                </a:rPr>
                <a:t>←</a:t>
              </a:r>
              <a:r>
                <a:rPr lang="en-US" b="0" i="0">
                  <a:solidFill>
                    <a:schemeClr val="tx1"/>
                  </a:solidFill>
                  <a:latin typeface="Cambria Math" panose="02040503050406030204" pitchFamily="18" charset="0"/>
                  <a:ea typeface="Cambria Math" panose="02040503050406030204" pitchFamily="18" charset="0"/>
                </a:rPr>
                <a:t>−1∕𝑎_𝑘𝑘 </a:t>
              </a:r>
              <a:endParaRPr lang="en-US" dirty="0">
                <a:latin typeface="Calibri" panose="020F0502020204030204" pitchFamily="34" charset="0"/>
                <a:ea typeface="Calibri" panose="020F0502020204030204" pitchFamily="34" charset="0"/>
                <a:cs typeface="Calibri" panose="020F0502020204030204" pitchFamily="34" charset="0"/>
              </a:endParaRPr>
            </a:p>
          </dgm:t>
        </dgm:pt>
      </mc:Fallback>
    </mc:AlternateContent>
    <dgm:pt modelId="{1C41C499-6E1C-4C61-B033-6CC76E84D4A2}" type="parTrans" cxnId="{ED76EF8D-FB03-4C0B-8631-0D5F9044F932}">
      <dgm:prSet/>
      <dgm:spPr/>
      <dgm:t>
        <a:bodyPr/>
        <a:lstStyle/>
        <a:p>
          <a:endParaRPr lang="en-US"/>
        </a:p>
      </dgm:t>
    </dgm:pt>
    <dgm:pt modelId="{0616B63C-FC93-445E-B5E6-DE546CE968B4}" type="sibTrans" cxnId="{ED76EF8D-FB03-4C0B-8631-0D5F9044F932}">
      <dgm:prSet/>
      <dgm:spPr/>
      <dgm:t>
        <a:bodyPr/>
        <a:lstStyle/>
        <a:p>
          <a:endParaRPr lang="en-US"/>
        </a:p>
      </dgm:t>
    </dgm:pt>
    <dgm:pt modelId="{D11A6D01-0E59-4504-9F5D-F8C832542AA8}" type="pres">
      <dgm:prSet presAssocID="{1B6EF887-192E-41AE-9041-01F17185D95A}" presName="outerComposite" presStyleCnt="0">
        <dgm:presLayoutVars>
          <dgm:chMax val="5"/>
          <dgm:dir/>
          <dgm:resizeHandles val="exact"/>
        </dgm:presLayoutVars>
      </dgm:prSet>
      <dgm:spPr/>
    </dgm:pt>
    <dgm:pt modelId="{B096C4DA-9AF0-4469-8631-DF140B5A1A79}" type="pres">
      <dgm:prSet presAssocID="{1B6EF887-192E-41AE-9041-01F17185D95A}" presName="dummyMaxCanvas" presStyleCnt="0">
        <dgm:presLayoutVars/>
      </dgm:prSet>
      <dgm:spPr/>
    </dgm:pt>
    <dgm:pt modelId="{1F0E4F96-37BA-45C0-9711-A18380858AD9}" type="pres">
      <dgm:prSet presAssocID="{1B6EF887-192E-41AE-9041-01F17185D95A}" presName="FourNodes_1" presStyleLbl="node1" presStyleIdx="0" presStyleCnt="4">
        <dgm:presLayoutVars>
          <dgm:bulletEnabled val="1"/>
        </dgm:presLayoutVars>
      </dgm:prSet>
      <dgm:spPr/>
    </dgm:pt>
    <dgm:pt modelId="{AD58E7ED-68AC-441F-9299-0CE77525535A}" type="pres">
      <dgm:prSet presAssocID="{1B6EF887-192E-41AE-9041-01F17185D95A}" presName="FourNodes_2" presStyleLbl="node1" presStyleIdx="1" presStyleCnt="4">
        <dgm:presLayoutVars>
          <dgm:bulletEnabled val="1"/>
        </dgm:presLayoutVars>
      </dgm:prSet>
      <dgm:spPr/>
    </dgm:pt>
    <dgm:pt modelId="{AC7AC0C0-4200-4F62-8AB5-B547396E96E5}" type="pres">
      <dgm:prSet presAssocID="{1B6EF887-192E-41AE-9041-01F17185D95A}" presName="FourNodes_3" presStyleLbl="node1" presStyleIdx="2" presStyleCnt="4">
        <dgm:presLayoutVars>
          <dgm:bulletEnabled val="1"/>
        </dgm:presLayoutVars>
      </dgm:prSet>
      <dgm:spPr/>
    </dgm:pt>
    <dgm:pt modelId="{989D5AC3-4237-42BD-873E-7FC14E05267D}" type="pres">
      <dgm:prSet presAssocID="{1B6EF887-192E-41AE-9041-01F17185D95A}" presName="FourNodes_4" presStyleLbl="node1" presStyleIdx="3" presStyleCnt="4">
        <dgm:presLayoutVars>
          <dgm:bulletEnabled val="1"/>
        </dgm:presLayoutVars>
      </dgm:prSet>
      <dgm:spPr/>
    </dgm:pt>
    <dgm:pt modelId="{AC446876-9099-4D47-8406-31CEA128F065}" type="pres">
      <dgm:prSet presAssocID="{1B6EF887-192E-41AE-9041-01F17185D95A}" presName="FourConn_1-2" presStyleLbl="fgAccFollowNode1" presStyleIdx="0" presStyleCnt="3" custLinFactNeighborX="7164" custLinFactNeighborY="2388">
        <dgm:presLayoutVars>
          <dgm:bulletEnabled val="1"/>
        </dgm:presLayoutVars>
      </dgm:prSet>
      <dgm:spPr/>
    </dgm:pt>
    <dgm:pt modelId="{0C3ED574-EFF1-47EB-B63E-44D33187AC29}" type="pres">
      <dgm:prSet presAssocID="{1B6EF887-192E-41AE-9041-01F17185D95A}" presName="FourConn_2-3" presStyleLbl="fgAccFollowNode1" presStyleIdx="1" presStyleCnt="3" custLinFactNeighborX="7164" custLinFactNeighborY="2388">
        <dgm:presLayoutVars>
          <dgm:bulletEnabled val="1"/>
        </dgm:presLayoutVars>
      </dgm:prSet>
      <dgm:spPr/>
    </dgm:pt>
    <dgm:pt modelId="{7B32996D-7CA2-4BB3-A229-B5AE5EC1C361}" type="pres">
      <dgm:prSet presAssocID="{1B6EF887-192E-41AE-9041-01F17185D95A}" presName="FourConn_3-4" presStyleLbl="fgAccFollowNode1" presStyleIdx="2" presStyleCnt="3" custLinFactNeighborX="7164" custLinFactNeighborY="2388">
        <dgm:presLayoutVars>
          <dgm:bulletEnabled val="1"/>
        </dgm:presLayoutVars>
      </dgm:prSet>
      <dgm:spPr/>
    </dgm:pt>
    <dgm:pt modelId="{24015B57-38FE-4A27-8E30-14D9AD6867A3}" type="pres">
      <dgm:prSet presAssocID="{1B6EF887-192E-41AE-9041-01F17185D95A}" presName="FourNodes_1_text" presStyleLbl="node1" presStyleIdx="3" presStyleCnt="4">
        <dgm:presLayoutVars>
          <dgm:bulletEnabled val="1"/>
        </dgm:presLayoutVars>
      </dgm:prSet>
      <dgm:spPr/>
    </dgm:pt>
    <dgm:pt modelId="{E9B1B2BE-AB0F-49CE-8416-8AF4462B20B9}" type="pres">
      <dgm:prSet presAssocID="{1B6EF887-192E-41AE-9041-01F17185D95A}" presName="FourNodes_2_text" presStyleLbl="node1" presStyleIdx="3" presStyleCnt="4">
        <dgm:presLayoutVars>
          <dgm:bulletEnabled val="1"/>
        </dgm:presLayoutVars>
      </dgm:prSet>
      <dgm:spPr/>
    </dgm:pt>
    <dgm:pt modelId="{16F4D006-D04C-488D-9261-5DD4D8ADB6B1}" type="pres">
      <dgm:prSet presAssocID="{1B6EF887-192E-41AE-9041-01F17185D95A}" presName="FourNodes_3_text" presStyleLbl="node1" presStyleIdx="3" presStyleCnt="4">
        <dgm:presLayoutVars>
          <dgm:bulletEnabled val="1"/>
        </dgm:presLayoutVars>
      </dgm:prSet>
      <dgm:spPr/>
    </dgm:pt>
    <dgm:pt modelId="{775359C7-146B-483C-A625-68AC49C4D677}" type="pres">
      <dgm:prSet presAssocID="{1B6EF887-192E-41AE-9041-01F17185D95A}" presName="FourNodes_4_text" presStyleLbl="node1" presStyleIdx="3" presStyleCnt="4">
        <dgm:presLayoutVars>
          <dgm:bulletEnabled val="1"/>
        </dgm:presLayoutVars>
      </dgm:prSet>
      <dgm:spPr/>
    </dgm:pt>
  </dgm:ptLst>
  <dgm:cxnLst>
    <dgm:cxn modelId="{536B7E02-B85F-4AA7-BEE1-5217012E3F55}" type="presOf" srcId="{AD97947A-223F-4F16-A93E-9E3B663BA36F}" destId="{7B32996D-7CA2-4BB3-A229-B5AE5EC1C361}" srcOrd="0" destOrd="0" presId="urn:microsoft.com/office/officeart/2005/8/layout/vProcess5"/>
    <dgm:cxn modelId="{95B7BA2B-2E5B-41BA-A9E8-ED0746E4FF69}" type="presOf" srcId="{7185D485-0AF7-459D-BA3E-453098CD25F1}" destId="{0C3ED574-EFF1-47EB-B63E-44D33187AC29}" srcOrd="0" destOrd="0" presId="urn:microsoft.com/office/officeart/2005/8/layout/vProcess5"/>
    <dgm:cxn modelId="{44CE7C34-1AF1-49D0-BF56-0DD00B2A2970}" type="presOf" srcId="{3EE3A390-9086-4E79-9E86-C16C92D76B07}" destId="{AD58E7ED-68AC-441F-9299-0CE77525535A}" srcOrd="0" destOrd="0" presId="urn:microsoft.com/office/officeart/2005/8/layout/vProcess5"/>
    <dgm:cxn modelId="{44F4255B-BBFE-4D01-8A5F-28201A12DEC6}" type="presOf" srcId="{2656A6B1-B63B-4D7B-A5F5-4B7E20B8B122}" destId="{AC7AC0C0-4200-4F62-8AB5-B547396E96E5}" srcOrd="0" destOrd="0" presId="urn:microsoft.com/office/officeart/2005/8/layout/vProcess5"/>
    <dgm:cxn modelId="{68C8D474-D4A2-4656-88B2-605EBE3E6D21}" type="presOf" srcId="{10CCD1AB-5332-491F-BBE0-49AE42FDBCC3}" destId="{AC446876-9099-4D47-8406-31CEA128F065}" srcOrd="0" destOrd="0" presId="urn:microsoft.com/office/officeart/2005/8/layout/vProcess5"/>
    <dgm:cxn modelId="{4CB04D7A-9CA7-4BF3-B752-6E8C56E4CEC7}" srcId="{1B6EF887-192E-41AE-9041-01F17185D95A}" destId="{3EE3A390-9086-4E79-9E86-C16C92D76B07}" srcOrd="1" destOrd="0" parTransId="{FB48C43F-34B6-46B7-853C-7B7497B9B392}" sibTransId="{7185D485-0AF7-459D-BA3E-453098CD25F1}"/>
    <dgm:cxn modelId="{BF988B80-AD12-4A84-B155-56C578845F84}" type="presOf" srcId="{1B6EF887-192E-41AE-9041-01F17185D95A}" destId="{D11A6D01-0E59-4504-9F5D-F8C832542AA8}" srcOrd="0" destOrd="0" presId="urn:microsoft.com/office/officeart/2005/8/layout/vProcess5"/>
    <dgm:cxn modelId="{ED76EF8D-FB03-4C0B-8631-0D5F9044F932}" srcId="{1B6EF887-192E-41AE-9041-01F17185D95A}" destId="{43905034-8A08-4C33-B3FC-7D6E9B494178}" srcOrd="3" destOrd="0" parTransId="{1C41C499-6E1C-4C61-B033-6CC76E84D4A2}" sibTransId="{0616B63C-FC93-445E-B5E6-DE546CE968B4}"/>
    <dgm:cxn modelId="{07AA158E-3D4A-424F-8AD4-116B034EC5AF}" type="presOf" srcId="{2656A6B1-B63B-4D7B-A5F5-4B7E20B8B122}" destId="{16F4D006-D04C-488D-9261-5DD4D8ADB6B1}" srcOrd="1" destOrd="0" presId="urn:microsoft.com/office/officeart/2005/8/layout/vProcess5"/>
    <dgm:cxn modelId="{5B13C796-C297-4989-86AD-8CE7579F3AE0}" srcId="{1B6EF887-192E-41AE-9041-01F17185D95A}" destId="{4D066FC8-A9F8-480D-825D-62A37E560D9E}" srcOrd="0" destOrd="0" parTransId="{3D8A2C3E-65E0-4AD6-82BA-75F62052B2F2}" sibTransId="{10CCD1AB-5332-491F-BBE0-49AE42FDBCC3}"/>
    <dgm:cxn modelId="{94B9C3AB-3AEA-4174-B81A-6542A4F3AC80}" type="presOf" srcId="{4D066FC8-A9F8-480D-825D-62A37E560D9E}" destId="{24015B57-38FE-4A27-8E30-14D9AD6867A3}" srcOrd="1" destOrd="0" presId="urn:microsoft.com/office/officeart/2005/8/layout/vProcess5"/>
    <dgm:cxn modelId="{862E92AD-C9EF-4767-8EE4-F79F9BA79094}" type="presOf" srcId="{4D066FC8-A9F8-480D-825D-62A37E560D9E}" destId="{1F0E4F96-37BA-45C0-9711-A18380858AD9}" srcOrd="0" destOrd="0" presId="urn:microsoft.com/office/officeart/2005/8/layout/vProcess5"/>
    <dgm:cxn modelId="{1C9910B0-CCDE-4A72-AF34-E888ECEC1934}" type="presOf" srcId="{43905034-8A08-4C33-B3FC-7D6E9B494178}" destId="{989D5AC3-4237-42BD-873E-7FC14E05267D}" srcOrd="0" destOrd="0" presId="urn:microsoft.com/office/officeart/2005/8/layout/vProcess5"/>
    <dgm:cxn modelId="{A41822B1-F4B6-420C-A4B3-2C806B6CC6CD}" type="presOf" srcId="{43905034-8A08-4C33-B3FC-7D6E9B494178}" destId="{775359C7-146B-483C-A625-68AC49C4D677}" srcOrd="1" destOrd="0" presId="urn:microsoft.com/office/officeart/2005/8/layout/vProcess5"/>
    <dgm:cxn modelId="{275E58C6-2BAE-446A-A236-2FFBA9911CBA}" type="presOf" srcId="{3EE3A390-9086-4E79-9E86-C16C92D76B07}" destId="{E9B1B2BE-AB0F-49CE-8416-8AF4462B20B9}" srcOrd="1" destOrd="0" presId="urn:microsoft.com/office/officeart/2005/8/layout/vProcess5"/>
    <dgm:cxn modelId="{6CFE54E1-BC22-4C25-95E9-8A69DDAB4DA6}" srcId="{1B6EF887-192E-41AE-9041-01F17185D95A}" destId="{2656A6B1-B63B-4D7B-A5F5-4B7E20B8B122}" srcOrd="2" destOrd="0" parTransId="{2E0C7465-3C23-474D-A733-CE344B42C9F0}" sibTransId="{AD97947A-223F-4F16-A93E-9E3B663BA36F}"/>
    <dgm:cxn modelId="{89575609-CDB2-4C54-B0C1-412CC2C0F9F9}" type="presParOf" srcId="{D11A6D01-0E59-4504-9F5D-F8C832542AA8}" destId="{B096C4DA-9AF0-4469-8631-DF140B5A1A79}" srcOrd="0" destOrd="0" presId="urn:microsoft.com/office/officeart/2005/8/layout/vProcess5"/>
    <dgm:cxn modelId="{93658195-344E-4E00-AFE2-0B2016148A29}" type="presParOf" srcId="{D11A6D01-0E59-4504-9F5D-F8C832542AA8}" destId="{1F0E4F96-37BA-45C0-9711-A18380858AD9}" srcOrd="1" destOrd="0" presId="urn:microsoft.com/office/officeart/2005/8/layout/vProcess5"/>
    <dgm:cxn modelId="{C75A920A-8435-4706-9279-D4702378D2BC}" type="presParOf" srcId="{D11A6D01-0E59-4504-9F5D-F8C832542AA8}" destId="{AD58E7ED-68AC-441F-9299-0CE77525535A}" srcOrd="2" destOrd="0" presId="urn:microsoft.com/office/officeart/2005/8/layout/vProcess5"/>
    <dgm:cxn modelId="{12AA822C-E47E-4511-82A8-2C0772126625}" type="presParOf" srcId="{D11A6D01-0E59-4504-9F5D-F8C832542AA8}" destId="{AC7AC0C0-4200-4F62-8AB5-B547396E96E5}" srcOrd="3" destOrd="0" presId="urn:microsoft.com/office/officeart/2005/8/layout/vProcess5"/>
    <dgm:cxn modelId="{5569034E-D759-4D4B-998C-C4AC4BD3CC15}" type="presParOf" srcId="{D11A6D01-0E59-4504-9F5D-F8C832542AA8}" destId="{989D5AC3-4237-42BD-873E-7FC14E05267D}" srcOrd="4" destOrd="0" presId="urn:microsoft.com/office/officeart/2005/8/layout/vProcess5"/>
    <dgm:cxn modelId="{4E8B3DC6-115F-4DE3-B969-1AD12596630D}" type="presParOf" srcId="{D11A6D01-0E59-4504-9F5D-F8C832542AA8}" destId="{AC446876-9099-4D47-8406-31CEA128F065}" srcOrd="5" destOrd="0" presId="urn:microsoft.com/office/officeart/2005/8/layout/vProcess5"/>
    <dgm:cxn modelId="{4B1A9F6F-FE1B-4C5C-9C9D-1712E9C7BEA4}" type="presParOf" srcId="{D11A6D01-0E59-4504-9F5D-F8C832542AA8}" destId="{0C3ED574-EFF1-47EB-B63E-44D33187AC29}" srcOrd="6" destOrd="0" presId="urn:microsoft.com/office/officeart/2005/8/layout/vProcess5"/>
    <dgm:cxn modelId="{C017FD12-4A01-4426-AC07-1ED9A422970F}" type="presParOf" srcId="{D11A6D01-0E59-4504-9F5D-F8C832542AA8}" destId="{7B32996D-7CA2-4BB3-A229-B5AE5EC1C361}" srcOrd="7" destOrd="0" presId="urn:microsoft.com/office/officeart/2005/8/layout/vProcess5"/>
    <dgm:cxn modelId="{4B4C2E7B-570D-48B0-9493-6896311ACE5D}" type="presParOf" srcId="{D11A6D01-0E59-4504-9F5D-F8C832542AA8}" destId="{24015B57-38FE-4A27-8E30-14D9AD6867A3}" srcOrd="8" destOrd="0" presId="urn:microsoft.com/office/officeart/2005/8/layout/vProcess5"/>
    <dgm:cxn modelId="{53D2A76E-ACDA-4545-B7A3-EA6DC5AA52A7}" type="presParOf" srcId="{D11A6D01-0E59-4504-9F5D-F8C832542AA8}" destId="{E9B1B2BE-AB0F-49CE-8416-8AF4462B20B9}" srcOrd="9" destOrd="0" presId="urn:microsoft.com/office/officeart/2005/8/layout/vProcess5"/>
    <dgm:cxn modelId="{C36B8499-08F3-47C6-8274-18A7B8DC1B12}" type="presParOf" srcId="{D11A6D01-0E59-4504-9F5D-F8C832542AA8}" destId="{16F4D006-D04C-488D-9261-5DD4D8ADB6B1}" srcOrd="10" destOrd="0" presId="urn:microsoft.com/office/officeart/2005/8/layout/vProcess5"/>
    <dgm:cxn modelId="{30CCF6A1-32D7-42C0-BD7A-D72B6674C548}" type="presParOf" srcId="{D11A6D01-0E59-4504-9F5D-F8C832542AA8}" destId="{775359C7-146B-483C-A625-68AC49C4D677}"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6EF887-192E-41AE-9041-01F17185D95A}"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4D066FC8-A9F8-480D-825D-62A37E560D9E}">
      <dgm:prSet phldrT="[Text]"/>
      <dgm:spPr>
        <a:blipFill>
          <a:blip xmlns:r="http://schemas.openxmlformats.org/officeDocument/2006/relationships" r:embed="rId1"/>
          <a:stretch>
            <a:fillRect b="-6471"/>
          </a:stretch>
        </a:blipFill>
      </dgm:spPr>
      <dgm:t>
        <a:bodyPr/>
        <a:lstStyle/>
        <a:p>
          <a:r>
            <a:rPr lang="en-US">
              <a:noFill/>
            </a:rPr>
            <a:t> </a:t>
          </a:r>
        </a:p>
      </dgm:t>
    </dgm:pt>
    <dgm:pt modelId="{3D8A2C3E-65E0-4AD6-82BA-75F62052B2F2}" type="parTrans" cxnId="{5B13C796-C297-4989-86AD-8CE7579F3AE0}">
      <dgm:prSet/>
      <dgm:spPr/>
      <dgm:t>
        <a:bodyPr/>
        <a:lstStyle/>
        <a:p>
          <a:endParaRPr lang="en-US"/>
        </a:p>
      </dgm:t>
    </dgm:pt>
    <dgm:pt modelId="{10CCD1AB-5332-491F-BBE0-49AE42FDBCC3}" type="sibTrans" cxnId="{5B13C796-C297-4989-86AD-8CE7579F3AE0}">
      <dgm:prSet/>
      <dgm:spPr>
        <a:solidFill>
          <a:schemeClr val="bg1">
            <a:lumMod val="20000"/>
            <a:lumOff val="80000"/>
          </a:schemeClr>
        </a:solidFill>
        <a:ln w="12700"/>
      </dgm:spPr>
      <dgm:t>
        <a:bodyPr/>
        <a:lstStyle/>
        <a:p>
          <a:endParaRPr lang="en-US"/>
        </a:p>
      </dgm:t>
    </dgm:pt>
    <dgm:pt modelId="{3EE3A390-9086-4E79-9E86-C16C92D76B07}">
      <dgm:prSet phldrT="[Text]"/>
      <dgm:spPr>
        <a:blipFill>
          <a:blip xmlns:r="http://schemas.openxmlformats.org/officeDocument/2006/relationships" r:embed="rId2"/>
          <a:stretch>
            <a:fillRect b="-8235"/>
          </a:stretch>
        </a:blipFill>
      </dgm:spPr>
      <dgm:t>
        <a:bodyPr/>
        <a:lstStyle/>
        <a:p>
          <a:r>
            <a:rPr lang="en-US">
              <a:noFill/>
            </a:rPr>
            <a:t> </a:t>
          </a:r>
        </a:p>
      </dgm:t>
    </dgm:pt>
    <dgm:pt modelId="{FB48C43F-34B6-46B7-853C-7B7497B9B392}" type="parTrans" cxnId="{4CB04D7A-9CA7-4BF3-B752-6E8C56E4CEC7}">
      <dgm:prSet/>
      <dgm:spPr/>
      <dgm:t>
        <a:bodyPr/>
        <a:lstStyle/>
        <a:p>
          <a:endParaRPr lang="en-US"/>
        </a:p>
      </dgm:t>
    </dgm:pt>
    <dgm:pt modelId="{7185D485-0AF7-459D-BA3E-453098CD25F1}" type="sibTrans" cxnId="{4CB04D7A-9CA7-4BF3-B752-6E8C56E4CEC7}">
      <dgm:prSet/>
      <dgm:spPr>
        <a:solidFill>
          <a:schemeClr val="bg1">
            <a:lumMod val="20000"/>
            <a:lumOff val="80000"/>
          </a:schemeClr>
        </a:solidFill>
        <a:ln w="12700"/>
      </dgm:spPr>
      <dgm:t>
        <a:bodyPr/>
        <a:lstStyle/>
        <a:p>
          <a:endParaRPr lang="en-US"/>
        </a:p>
      </dgm:t>
    </dgm:pt>
    <dgm:pt modelId="{2656A6B1-B63B-4D7B-A5F5-4B7E20B8B122}">
      <dgm:prSet phldrT="[Text]"/>
      <dgm:spPr>
        <a:blipFill>
          <a:blip xmlns:r="http://schemas.openxmlformats.org/officeDocument/2006/relationships" r:embed="rId3"/>
          <a:stretch>
            <a:fillRect b="-6471"/>
          </a:stretch>
        </a:blipFill>
      </dgm:spPr>
      <dgm:t>
        <a:bodyPr/>
        <a:lstStyle/>
        <a:p>
          <a:r>
            <a:rPr lang="en-US">
              <a:noFill/>
            </a:rPr>
            <a:t> </a:t>
          </a:r>
        </a:p>
      </dgm:t>
    </dgm:pt>
    <dgm:pt modelId="{2E0C7465-3C23-474D-A733-CE344B42C9F0}" type="parTrans" cxnId="{6CFE54E1-BC22-4C25-95E9-8A69DDAB4DA6}">
      <dgm:prSet/>
      <dgm:spPr/>
      <dgm:t>
        <a:bodyPr/>
        <a:lstStyle/>
        <a:p>
          <a:endParaRPr lang="en-US"/>
        </a:p>
      </dgm:t>
    </dgm:pt>
    <dgm:pt modelId="{AD97947A-223F-4F16-A93E-9E3B663BA36F}" type="sibTrans" cxnId="{6CFE54E1-BC22-4C25-95E9-8A69DDAB4DA6}">
      <dgm:prSet/>
      <dgm:spPr>
        <a:solidFill>
          <a:schemeClr val="bg1">
            <a:lumMod val="20000"/>
            <a:lumOff val="80000"/>
          </a:schemeClr>
        </a:solidFill>
        <a:ln w="12700"/>
      </dgm:spPr>
      <dgm:t>
        <a:bodyPr/>
        <a:lstStyle/>
        <a:p>
          <a:endParaRPr lang="en-US"/>
        </a:p>
      </dgm:t>
    </dgm:pt>
    <dgm:pt modelId="{43905034-8A08-4C33-B3FC-7D6E9B494178}">
      <dgm:prSet/>
      <dgm:spPr>
        <a:blipFill>
          <a:blip xmlns:r="http://schemas.openxmlformats.org/officeDocument/2006/relationships" r:embed="rId4"/>
          <a:stretch>
            <a:fillRect b="-8187"/>
          </a:stretch>
        </a:blipFill>
      </dgm:spPr>
      <dgm:t>
        <a:bodyPr/>
        <a:lstStyle/>
        <a:p>
          <a:r>
            <a:rPr lang="en-US">
              <a:noFill/>
            </a:rPr>
            <a:t> </a:t>
          </a:r>
        </a:p>
      </dgm:t>
    </dgm:pt>
    <dgm:pt modelId="{1C41C499-6E1C-4C61-B033-6CC76E84D4A2}" type="parTrans" cxnId="{ED76EF8D-FB03-4C0B-8631-0D5F9044F932}">
      <dgm:prSet/>
      <dgm:spPr/>
      <dgm:t>
        <a:bodyPr/>
        <a:lstStyle/>
        <a:p>
          <a:endParaRPr lang="en-US"/>
        </a:p>
      </dgm:t>
    </dgm:pt>
    <dgm:pt modelId="{0616B63C-FC93-445E-B5E6-DE546CE968B4}" type="sibTrans" cxnId="{ED76EF8D-FB03-4C0B-8631-0D5F9044F932}">
      <dgm:prSet/>
      <dgm:spPr/>
      <dgm:t>
        <a:bodyPr/>
        <a:lstStyle/>
        <a:p>
          <a:endParaRPr lang="en-US"/>
        </a:p>
      </dgm:t>
    </dgm:pt>
    <dgm:pt modelId="{D11A6D01-0E59-4504-9F5D-F8C832542AA8}" type="pres">
      <dgm:prSet presAssocID="{1B6EF887-192E-41AE-9041-01F17185D95A}" presName="outerComposite" presStyleCnt="0">
        <dgm:presLayoutVars>
          <dgm:chMax val="5"/>
          <dgm:dir/>
          <dgm:resizeHandles val="exact"/>
        </dgm:presLayoutVars>
      </dgm:prSet>
      <dgm:spPr/>
    </dgm:pt>
    <dgm:pt modelId="{B096C4DA-9AF0-4469-8631-DF140B5A1A79}" type="pres">
      <dgm:prSet presAssocID="{1B6EF887-192E-41AE-9041-01F17185D95A}" presName="dummyMaxCanvas" presStyleCnt="0">
        <dgm:presLayoutVars/>
      </dgm:prSet>
      <dgm:spPr/>
    </dgm:pt>
    <dgm:pt modelId="{1F0E4F96-37BA-45C0-9711-A18380858AD9}" type="pres">
      <dgm:prSet presAssocID="{1B6EF887-192E-41AE-9041-01F17185D95A}" presName="FourNodes_1" presStyleLbl="node1" presStyleIdx="0" presStyleCnt="4">
        <dgm:presLayoutVars>
          <dgm:bulletEnabled val="1"/>
        </dgm:presLayoutVars>
      </dgm:prSet>
      <dgm:spPr/>
    </dgm:pt>
    <dgm:pt modelId="{AD58E7ED-68AC-441F-9299-0CE77525535A}" type="pres">
      <dgm:prSet presAssocID="{1B6EF887-192E-41AE-9041-01F17185D95A}" presName="FourNodes_2" presStyleLbl="node1" presStyleIdx="1" presStyleCnt="4">
        <dgm:presLayoutVars>
          <dgm:bulletEnabled val="1"/>
        </dgm:presLayoutVars>
      </dgm:prSet>
      <dgm:spPr/>
    </dgm:pt>
    <dgm:pt modelId="{AC7AC0C0-4200-4F62-8AB5-B547396E96E5}" type="pres">
      <dgm:prSet presAssocID="{1B6EF887-192E-41AE-9041-01F17185D95A}" presName="FourNodes_3" presStyleLbl="node1" presStyleIdx="2" presStyleCnt="4">
        <dgm:presLayoutVars>
          <dgm:bulletEnabled val="1"/>
        </dgm:presLayoutVars>
      </dgm:prSet>
      <dgm:spPr/>
    </dgm:pt>
    <dgm:pt modelId="{989D5AC3-4237-42BD-873E-7FC14E05267D}" type="pres">
      <dgm:prSet presAssocID="{1B6EF887-192E-41AE-9041-01F17185D95A}" presName="FourNodes_4" presStyleLbl="node1" presStyleIdx="3" presStyleCnt="4">
        <dgm:presLayoutVars>
          <dgm:bulletEnabled val="1"/>
        </dgm:presLayoutVars>
      </dgm:prSet>
      <dgm:spPr/>
    </dgm:pt>
    <dgm:pt modelId="{AC446876-9099-4D47-8406-31CEA128F065}" type="pres">
      <dgm:prSet presAssocID="{1B6EF887-192E-41AE-9041-01F17185D95A}" presName="FourConn_1-2" presStyleLbl="fgAccFollowNode1" presStyleIdx="0" presStyleCnt="3" custLinFactNeighborX="7164" custLinFactNeighborY="2388">
        <dgm:presLayoutVars>
          <dgm:bulletEnabled val="1"/>
        </dgm:presLayoutVars>
      </dgm:prSet>
      <dgm:spPr/>
    </dgm:pt>
    <dgm:pt modelId="{0C3ED574-EFF1-47EB-B63E-44D33187AC29}" type="pres">
      <dgm:prSet presAssocID="{1B6EF887-192E-41AE-9041-01F17185D95A}" presName="FourConn_2-3" presStyleLbl="fgAccFollowNode1" presStyleIdx="1" presStyleCnt="3" custLinFactNeighborX="7164" custLinFactNeighborY="2388">
        <dgm:presLayoutVars>
          <dgm:bulletEnabled val="1"/>
        </dgm:presLayoutVars>
      </dgm:prSet>
      <dgm:spPr/>
    </dgm:pt>
    <dgm:pt modelId="{7B32996D-7CA2-4BB3-A229-B5AE5EC1C361}" type="pres">
      <dgm:prSet presAssocID="{1B6EF887-192E-41AE-9041-01F17185D95A}" presName="FourConn_3-4" presStyleLbl="fgAccFollowNode1" presStyleIdx="2" presStyleCnt="3" custLinFactNeighborX="7164" custLinFactNeighborY="2388">
        <dgm:presLayoutVars>
          <dgm:bulletEnabled val="1"/>
        </dgm:presLayoutVars>
      </dgm:prSet>
      <dgm:spPr/>
    </dgm:pt>
    <dgm:pt modelId="{24015B57-38FE-4A27-8E30-14D9AD6867A3}" type="pres">
      <dgm:prSet presAssocID="{1B6EF887-192E-41AE-9041-01F17185D95A}" presName="FourNodes_1_text" presStyleLbl="node1" presStyleIdx="3" presStyleCnt="4">
        <dgm:presLayoutVars>
          <dgm:bulletEnabled val="1"/>
        </dgm:presLayoutVars>
      </dgm:prSet>
      <dgm:spPr/>
    </dgm:pt>
    <dgm:pt modelId="{E9B1B2BE-AB0F-49CE-8416-8AF4462B20B9}" type="pres">
      <dgm:prSet presAssocID="{1B6EF887-192E-41AE-9041-01F17185D95A}" presName="FourNodes_2_text" presStyleLbl="node1" presStyleIdx="3" presStyleCnt="4">
        <dgm:presLayoutVars>
          <dgm:bulletEnabled val="1"/>
        </dgm:presLayoutVars>
      </dgm:prSet>
      <dgm:spPr/>
    </dgm:pt>
    <dgm:pt modelId="{16F4D006-D04C-488D-9261-5DD4D8ADB6B1}" type="pres">
      <dgm:prSet presAssocID="{1B6EF887-192E-41AE-9041-01F17185D95A}" presName="FourNodes_3_text" presStyleLbl="node1" presStyleIdx="3" presStyleCnt="4">
        <dgm:presLayoutVars>
          <dgm:bulletEnabled val="1"/>
        </dgm:presLayoutVars>
      </dgm:prSet>
      <dgm:spPr/>
    </dgm:pt>
    <dgm:pt modelId="{775359C7-146B-483C-A625-68AC49C4D677}" type="pres">
      <dgm:prSet presAssocID="{1B6EF887-192E-41AE-9041-01F17185D95A}" presName="FourNodes_4_text" presStyleLbl="node1" presStyleIdx="3" presStyleCnt="4">
        <dgm:presLayoutVars>
          <dgm:bulletEnabled val="1"/>
        </dgm:presLayoutVars>
      </dgm:prSet>
      <dgm:spPr/>
    </dgm:pt>
  </dgm:ptLst>
  <dgm:cxnLst>
    <dgm:cxn modelId="{536B7E02-B85F-4AA7-BEE1-5217012E3F55}" type="presOf" srcId="{AD97947A-223F-4F16-A93E-9E3B663BA36F}" destId="{7B32996D-7CA2-4BB3-A229-B5AE5EC1C361}" srcOrd="0" destOrd="0" presId="urn:microsoft.com/office/officeart/2005/8/layout/vProcess5"/>
    <dgm:cxn modelId="{95B7BA2B-2E5B-41BA-A9E8-ED0746E4FF69}" type="presOf" srcId="{7185D485-0AF7-459D-BA3E-453098CD25F1}" destId="{0C3ED574-EFF1-47EB-B63E-44D33187AC29}" srcOrd="0" destOrd="0" presId="urn:microsoft.com/office/officeart/2005/8/layout/vProcess5"/>
    <dgm:cxn modelId="{44CE7C34-1AF1-49D0-BF56-0DD00B2A2970}" type="presOf" srcId="{3EE3A390-9086-4E79-9E86-C16C92D76B07}" destId="{AD58E7ED-68AC-441F-9299-0CE77525535A}" srcOrd="0" destOrd="0" presId="urn:microsoft.com/office/officeart/2005/8/layout/vProcess5"/>
    <dgm:cxn modelId="{44F4255B-BBFE-4D01-8A5F-28201A12DEC6}" type="presOf" srcId="{2656A6B1-B63B-4D7B-A5F5-4B7E20B8B122}" destId="{AC7AC0C0-4200-4F62-8AB5-B547396E96E5}" srcOrd="0" destOrd="0" presId="urn:microsoft.com/office/officeart/2005/8/layout/vProcess5"/>
    <dgm:cxn modelId="{68C8D474-D4A2-4656-88B2-605EBE3E6D21}" type="presOf" srcId="{10CCD1AB-5332-491F-BBE0-49AE42FDBCC3}" destId="{AC446876-9099-4D47-8406-31CEA128F065}" srcOrd="0" destOrd="0" presId="urn:microsoft.com/office/officeart/2005/8/layout/vProcess5"/>
    <dgm:cxn modelId="{4CB04D7A-9CA7-4BF3-B752-6E8C56E4CEC7}" srcId="{1B6EF887-192E-41AE-9041-01F17185D95A}" destId="{3EE3A390-9086-4E79-9E86-C16C92D76B07}" srcOrd="1" destOrd="0" parTransId="{FB48C43F-34B6-46B7-853C-7B7497B9B392}" sibTransId="{7185D485-0AF7-459D-BA3E-453098CD25F1}"/>
    <dgm:cxn modelId="{BF988B80-AD12-4A84-B155-56C578845F84}" type="presOf" srcId="{1B6EF887-192E-41AE-9041-01F17185D95A}" destId="{D11A6D01-0E59-4504-9F5D-F8C832542AA8}" srcOrd="0" destOrd="0" presId="urn:microsoft.com/office/officeart/2005/8/layout/vProcess5"/>
    <dgm:cxn modelId="{ED76EF8D-FB03-4C0B-8631-0D5F9044F932}" srcId="{1B6EF887-192E-41AE-9041-01F17185D95A}" destId="{43905034-8A08-4C33-B3FC-7D6E9B494178}" srcOrd="3" destOrd="0" parTransId="{1C41C499-6E1C-4C61-B033-6CC76E84D4A2}" sibTransId="{0616B63C-FC93-445E-B5E6-DE546CE968B4}"/>
    <dgm:cxn modelId="{07AA158E-3D4A-424F-8AD4-116B034EC5AF}" type="presOf" srcId="{2656A6B1-B63B-4D7B-A5F5-4B7E20B8B122}" destId="{16F4D006-D04C-488D-9261-5DD4D8ADB6B1}" srcOrd="1" destOrd="0" presId="urn:microsoft.com/office/officeart/2005/8/layout/vProcess5"/>
    <dgm:cxn modelId="{5B13C796-C297-4989-86AD-8CE7579F3AE0}" srcId="{1B6EF887-192E-41AE-9041-01F17185D95A}" destId="{4D066FC8-A9F8-480D-825D-62A37E560D9E}" srcOrd="0" destOrd="0" parTransId="{3D8A2C3E-65E0-4AD6-82BA-75F62052B2F2}" sibTransId="{10CCD1AB-5332-491F-BBE0-49AE42FDBCC3}"/>
    <dgm:cxn modelId="{94B9C3AB-3AEA-4174-B81A-6542A4F3AC80}" type="presOf" srcId="{4D066FC8-A9F8-480D-825D-62A37E560D9E}" destId="{24015B57-38FE-4A27-8E30-14D9AD6867A3}" srcOrd="1" destOrd="0" presId="urn:microsoft.com/office/officeart/2005/8/layout/vProcess5"/>
    <dgm:cxn modelId="{862E92AD-C9EF-4767-8EE4-F79F9BA79094}" type="presOf" srcId="{4D066FC8-A9F8-480D-825D-62A37E560D9E}" destId="{1F0E4F96-37BA-45C0-9711-A18380858AD9}" srcOrd="0" destOrd="0" presId="urn:microsoft.com/office/officeart/2005/8/layout/vProcess5"/>
    <dgm:cxn modelId="{1C9910B0-CCDE-4A72-AF34-E888ECEC1934}" type="presOf" srcId="{43905034-8A08-4C33-B3FC-7D6E9B494178}" destId="{989D5AC3-4237-42BD-873E-7FC14E05267D}" srcOrd="0" destOrd="0" presId="urn:microsoft.com/office/officeart/2005/8/layout/vProcess5"/>
    <dgm:cxn modelId="{A41822B1-F4B6-420C-A4B3-2C806B6CC6CD}" type="presOf" srcId="{43905034-8A08-4C33-B3FC-7D6E9B494178}" destId="{775359C7-146B-483C-A625-68AC49C4D677}" srcOrd="1" destOrd="0" presId="urn:microsoft.com/office/officeart/2005/8/layout/vProcess5"/>
    <dgm:cxn modelId="{275E58C6-2BAE-446A-A236-2FFBA9911CBA}" type="presOf" srcId="{3EE3A390-9086-4E79-9E86-C16C92D76B07}" destId="{E9B1B2BE-AB0F-49CE-8416-8AF4462B20B9}" srcOrd="1" destOrd="0" presId="urn:microsoft.com/office/officeart/2005/8/layout/vProcess5"/>
    <dgm:cxn modelId="{6CFE54E1-BC22-4C25-95E9-8A69DDAB4DA6}" srcId="{1B6EF887-192E-41AE-9041-01F17185D95A}" destId="{2656A6B1-B63B-4D7B-A5F5-4B7E20B8B122}" srcOrd="2" destOrd="0" parTransId="{2E0C7465-3C23-474D-A733-CE344B42C9F0}" sibTransId="{AD97947A-223F-4F16-A93E-9E3B663BA36F}"/>
    <dgm:cxn modelId="{89575609-CDB2-4C54-B0C1-412CC2C0F9F9}" type="presParOf" srcId="{D11A6D01-0E59-4504-9F5D-F8C832542AA8}" destId="{B096C4DA-9AF0-4469-8631-DF140B5A1A79}" srcOrd="0" destOrd="0" presId="urn:microsoft.com/office/officeart/2005/8/layout/vProcess5"/>
    <dgm:cxn modelId="{93658195-344E-4E00-AFE2-0B2016148A29}" type="presParOf" srcId="{D11A6D01-0E59-4504-9F5D-F8C832542AA8}" destId="{1F0E4F96-37BA-45C0-9711-A18380858AD9}" srcOrd="1" destOrd="0" presId="urn:microsoft.com/office/officeart/2005/8/layout/vProcess5"/>
    <dgm:cxn modelId="{C75A920A-8435-4706-9279-D4702378D2BC}" type="presParOf" srcId="{D11A6D01-0E59-4504-9F5D-F8C832542AA8}" destId="{AD58E7ED-68AC-441F-9299-0CE77525535A}" srcOrd="2" destOrd="0" presId="urn:microsoft.com/office/officeart/2005/8/layout/vProcess5"/>
    <dgm:cxn modelId="{12AA822C-E47E-4511-82A8-2C0772126625}" type="presParOf" srcId="{D11A6D01-0E59-4504-9F5D-F8C832542AA8}" destId="{AC7AC0C0-4200-4F62-8AB5-B547396E96E5}" srcOrd="3" destOrd="0" presId="urn:microsoft.com/office/officeart/2005/8/layout/vProcess5"/>
    <dgm:cxn modelId="{5569034E-D759-4D4B-998C-C4AC4BD3CC15}" type="presParOf" srcId="{D11A6D01-0E59-4504-9F5D-F8C832542AA8}" destId="{989D5AC3-4237-42BD-873E-7FC14E05267D}" srcOrd="4" destOrd="0" presId="urn:microsoft.com/office/officeart/2005/8/layout/vProcess5"/>
    <dgm:cxn modelId="{4E8B3DC6-115F-4DE3-B969-1AD12596630D}" type="presParOf" srcId="{D11A6D01-0E59-4504-9F5D-F8C832542AA8}" destId="{AC446876-9099-4D47-8406-31CEA128F065}" srcOrd="5" destOrd="0" presId="urn:microsoft.com/office/officeart/2005/8/layout/vProcess5"/>
    <dgm:cxn modelId="{4B1A9F6F-FE1B-4C5C-9C9D-1712E9C7BEA4}" type="presParOf" srcId="{D11A6D01-0E59-4504-9F5D-F8C832542AA8}" destId="{0C3ED574-EFF1-47EB-B63E-44D33187AC29}" srcOrd="6" destOrd="0" presId="urn:microsoft.com/office/officeart/2005/8/layout/vProcess5"/>
    <dgm:cxn modelId="{C017FD12-4A01-4426-AC07-1ED9A422970F}" type="presParOf" srcId="{D11A6D01-0E59-4504-9F5D-F8C832542AA8}" destId="{7B32996D-7CA2-4BB3-A229-B5AE5EC1C361}" srcOrd="7" destOrd="0" presId="urn:microsoft.com/office/officeart/2005/8/layout/vProcess5"/>
    <dgm:cxn modelId="{4B4C2E7B-570D-48B0-9493-6896311ACE5D}" type="presParOf" srcId="{D11A6D01-0E59-4504-9F5D-F8C832542AA8}" destId="{24015B57-38FE-4A27-8E30-14D9AD6867A3}" srcOrd="8" destOrd="0" presId="urn:microsoft.com/office/officeart/2005/8/layout/vProcess5"/>
    <dgm:cxn modelId="{53D2A76E-ACDA-4545-B7A3-EA6DC5AA52A7}" type="presParOf" srcId="{D11A6D01-0E59-4504-9F5D-F8C832542AA8}" destId="{E9B1B2BE-AB0F-49CE-8416-8AF4462B20B9}" srcOrd="9" destOrd="0" presId="urn:microsoft.com/office/officeart/2005/8/layout/vProcess5"/>
    <dgm:cxn modelId="{C36B8499-08F3-47C6-8274-18A7B8DC1B12}" type="presParOf" srcId="{D11A6D01-0E59-4504-9F5D-F8C832542AA8}" destId="{16F4D006-D04C-488D-9261-5DD4D8ADB6B1}" srcOrd="10" destOrd="0" presId="urn:microsoft.com/office/officeart/2005/8/layout/vProcess5"/>
    <dgm:cxn modelId="{30CCF6A1-32D7-42C0-BD7A-D72B6674C548}" type="presParOf" srcId="{D11A6D01-0E59-4504-9F5D-F8C832542AA8}" destId="{775359C7-146B-483C-A625-68AC49C4D677}"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749C792-140E-4480-B46A-71A9E338B04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mc:AlternateContent xmlns:mc="http://schemas.openxmlformats.org/markup-compatibility/2006" xmlns:a14="http://schemas.microsoft.com/office/drawing/2010/main">
      <mc:Choice Requires="a14">
        <dgm:pt modelId="{7E13A542-6BC2-4740-A937-4F447B3AD1A4}">
          <dgm:prSet phldrT="[Text]" custT="1"/>
          <dgm:spPr>
            <a:solidFill>
              <a:srgbClr val="99FF66"/>
            </a:solidFill>
          </dgm:spPr>
          <dgm:t>
            <a:bodyPr/>
            <a:lstStyle/>
            <a:p>
              <a:pPr>
                <a:lnSpc>
                  <a:spcPct val="125000"/>
                </a:lnSpc>
                <a:spcBef>
                  <a:spcPts val="600"/>
                </a:spcBef>
                <a:spcAft>
                  <a:spcPts val="0"/>
                </a:spcAft>
              </a:pP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𝑀</m:t>
                      </m:r>
                    </m:e>
                    <m:sub>
                      <m:r>
                        <a:rPr lang="en-US" sz="2800" i="1">
                          <a:solidFill>
                            <a:schemeClr val="tx1"/>
                          </a:solidFill>
                          <a:latin typeface="Cambria Math" panose="02040503050406030204" pitchFamily="18" charset="0"/>
                        </a:rPr>
                        <m:t>0</m:t>
                      </m:r>
                    </m:sub>
                  </m:sSub>
                </m:oMath>
              </a14:m>
              <a:r>
                <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rPr>
                <a:t> : Intercept</a:t>
              </a:r>
            </a:p>
            <a:p>
              <a:pPr>
                <a:lnSpc>
                  <a:spcPct val="125000"/>
                </a:lnSpc>
                <a:spcBef>
                  <a:spcPts val="600"/>
                </a:spcBef>
                <a:spcAft>
                  <a:spcPts val="0"/>
                </a:spcAft>
              </a:pP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𝑀</m:t>
                      </m:r>
                    </m:e>
                    <m:sub>
                      <m:r>
                        <a:rPr lang="en-US" sz="2800" i="1">
                          <a:solidFill>
                            <a:schemeClr val="tx1"/>
                          </a:solidFill>
                          <a:latin typeface="Cambria Math" panose="02040503050406030204" pitchFamily="18" charset="0"/>
                        </a:rPr>
                        <m:t>1</m:t>
                      </m:r>
                    </m:sub>
                  </m:sSub>
                </m:oMath>
              </a14:m>
              <a:r>
                <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rPr>
                <a:t> : Intercept + </a:t>
              </a:r>
              <a:r>
                <a:rPr lang="en-US"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Trip_Minutes</a:t>
              </a:r>
              <a:endPar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endParaRPr>
            </a:p>
          </dgm:t>
        </dgm:pt>
      </mc:Choice>
      <mc:Fallback xmlns="">
        <dgm:pt modelId="{7E13A542-6BC2-4740-A937-4F447B3AD1A4}">
          <dgm:prSet phldrT="[Text]" custT="1"/>
          <dgm:spPr>
            <a:solidFill>
              <a:srgbClr val="99FF66"/>
            </a:solidFill>
          </dgm:spPr>
          <dgm:t>
            <a:bodyPr/>
            <a:lstStyle/>
            <a:p>
              <a:pPr>
                <a:lnSpc>
                  <a:spcPct val="125000"/>
                </a:lnSpc>
                <a:spcBef>
                  <a:spcPts val="600"/>
                </a:spcBef>
                <a:spcAft>
                  <a:spcPts val="0"/>
                </a:spcAft>
              </a:pPr>
              <a:r>
                <a:rPr lang="en-US" sz="2800" i="0">
                  <a:solidFill>
                    <a:schemeClr val="tx1"/>
                  </a:solidFill>
                  <a:latin typeface="Cambria Math" panose="02040503050406030204" pitchFamily="18" charset="0"/>
                </a:rPr>
                <a:t>𝑀_0</a:t>
              </a:r>
              <a:r>
                <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rPr>
                <a:t> : Intercept</a:t>
              </a:r>
            </a:p>
            <a:p>
              <a:pPr>
                <a:lnSpc>
                  <a:spcPct val="125000"/>
                </a:lnSpc>
                <a:spcBef>
                  <a:spcPts val="600"/>
                </a:spcBef>
                <a:spcAft>
                  <a:spcPts val="0"/>
                </a:spcAft>
              </a:pPr>
              <a:r>
                <a:rPr lang="en-US" sz="2800" i="0">
                  <a:solidFill>
                    <a:schemeClr val="tx1"/>
                  </a:solidFill>
                  <a:latin typeface="Cambria Math" panose="02040503050406030204" pitchFamily="18" charset="0"/>
                </a:rPr>
                <a:t>𝑀_1</a:t>
              </a:r>
              <a:r>
                <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rPr>
                <a:t> : Intercept + </a:t>
              </a:r>
              <a:r>
                <a:rPr lang="en-US"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Trip_Minutes</a:t>
              </a:r>
              <a:endPar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endParaRPr>
            </a:p>
          </dgm:t>
        </dgm:pt>
      </mc:Fallback>
    </mc:AlternateContent>
    <dgm:pt modelId="{53E01038-E9DF-40B1-8F0A-66AF62324D12}" type="parTrans" cxnId="{D8B3D808-BD05-4092-9904-82A4471481A3}">
      <dgm:prSet/>
      <dgm:spPr/>
      <dgm:t>
        <a:bodyPr/>
        <a:lstStyle/>
        <a:p>
          <a:endParaRPr lang="en-US"/>
        </a:p>
      </dgm:t>
    </dgm:pt>
    <dgm:pt modelId="{6824A5C2-98D7-47F2-A36A-BA053D006138}" type="sibTrans" cxnId="{D8B3D808-BD05-4092-9904-82A4471481A3}">
      <dgm:prSet/>
      <dgm:spPr/>
      <dgm:t>
        <a:bodyPr/>
        <a:lstStyle/>
        <a:p>
          <a:endParaRPr lang="en-US"/>
        </a:p>
      </dgm:t>
    </dgm:pt>
    <mc:AlternateContent xmlns:mc="http://schemas.openxmlformats.org/markup-compatibility/2006" xmlns:a14="http://schemas.microsoft.com/office/drawing/2010/main">
      <mc:Choice Requires="a14">
        <dgm:pt modelId="{7536F6E5-DD5F-46BE-9731-0A99F13F2C89}">
          <dgm:prSet phldrT="[Text]" custT="1"/>
          <dgm:spPr>
            <a:solidFill>
              <a:srgbClr val="99FF66"/>
            </a:solidFill>
          </dgm:spPr>
          <dgm:t>
            <a:bodyPr/>
            <a:lstStyle/>
            <a:p>
              <a:pPr>
                <a:lnSpc>
                  <a:spcPct val="125000"/>
                </a:lnSpc>
                <a:spcBef>
                  <a:spcPts val="600"/>
                </a:spcBef>
                <a:spcAft>
                  <a:spcPts val="0"/>
                </a:spcAft>
              </a:pP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𝑀</m:t>
                      </m:r>
                    </m:e>
                    <m:sub>
                      <m:r>
                        <a:rPr lang="en-US" sz="2800" i="1">
                          <a:solidFill>
                            <a:schemeClr val="tx1"/>
                          </a:solidFill>
                          <a:latin typeface="Cambria Math" panose="02040503050406030204" pitchFamily="18" charset="0"/>
                        </a:rPr>
                        <m:t>0</m:t>
                      </m:r>
                    </m:sub>
                  </m:sSub>
                </m:oMath>
              </a14:m>
              <a:r>
                <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rPr>
                <a:t> : Intercept+ </a:t>
              </a:r>
              <a:r>
                <a:rPr lang="en-US"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Trip_Minutes</a:t>
              </a:r>
              <a:endPar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nSpc>
                  <a:spcPct val="125000"/>
                </a:lnSpc>
                <a:spcBef>
                  <a:spcPts val="600"/>
                </a:spcBef>
                <a:spcAft>
                  <a:spcPts val="0"/>
                </a:spcAft>
              </a:pP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𝑀</m:t>
                      </m:r>
                    </m:e>
                    <m:sub>
                      <m:r>
                        <a:rPr lang="en-US" sz="2800" i="1">
                          <a:solidFill>
                            <a:schemeClr val="tx1"/>
                          </a:solidFill>
                          <a:latin typeface="Cambria Math" panose="02040503050406030204" pitchFamily="18" charset="0"/>
                        </a:rPr>
                        <m:t>1</m:t>
                      </m:r>
                    </m:sub>
                  </m:sSub>
                </m:oMath>
              </a14:m>
              <a:r>
                <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rPr>
                <a:t> : Intercept + </a:t>
              </a:r>
              <a:r>
                <a:rPr lang="en-US"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Trip_Minutes</a:t>
              </a:r>
              <a:r>
                <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rPr>
                <a:t> + </a:t>
              </a:r>
              <a:r>
                <a:rPr lang="en-US"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Trip_Miles</a:t>
              </a:r>
              <a:endPar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endParaRPr>
            </a:p>
          </dgm:t>
        </dgm:pt>
      </mc:Choice>
      <mc:Fallback xmlns="">
        <dgm:pt modelId="{7536F6E5-DD5F-46BE-9731-0A99F13F2C89}">
          <dgm:prSet phldrT="[Text]" custT="1"/>
          <dgm:spPr>
            <a:solidFill>
              <a:srgbClr val="99FF66"/>
            </a:solidFill>
          </dgm:spPr>
          <dgm:t>
            <a:bodyPr/>
            <a:lstStyle/>
            <a:p>
              <a:pPr>
                <a:lnSpc>
                  <a:spcPct val="125000"/>
                </a:lnSpc>
                <a:spcBef>
                  <a:spcPts val="600"/>
                </a:spcBef>
                <a:spcAft>
                  <a:spcPts val="0"/>
                </a:spcAft>
              </a:pPr>
              <a:r>
                <a:rPr lang="en-US" sz="2800" i="0">
                  <a:solidFill>
                    <a:schemeClr val="tx1"/>
                  </a:solidFill>
                  <a:latin typeface="Cambria Math" panose="02040503050406030204" pitchFamily="18" charset="0"/>
                </a:rPr>
                <a:t>𝑀_0</a:t>
              </a:r>
              <a:r>
                <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rPr>
                <a:t> : Intercept+ </a:t>
              </a:r>
              <a:r>
                <a:rPr lang="en-US"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Trip_Minutes</a:t>
              </a:r>
              <a:endPar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nSpc>
                  <a:spcPct val="125000"/>
                </a:lnSpc>
                <a:spcBef>
                  <a:spcPts val="600"/>
                </a:spcBef>
                <a:spcAft>
                  <a:spcPts val="0"/>
                </a:spcAft>
              </a:pPr>
              <a:r>
                <a:rPr lang="en-US" sz="2800" i="0">
                  <a:solidFill>
                    <a:schemeClr val="tx1"/>
                  </a:solidFill>
                  <a:latin typeface="Cambria Math" panose="02040503050406030204" pitchFamily="18" charset="0"/>
                </a:rPr>
                <a:t>𝑀_1</a:t>
              </a:r>
              <a:r>
                <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rPr>
                <a:t> : Intercept + </a:t>
              </a:r>
              <a:r>
                <a:rPr lang="en-US"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Trip_Minutes</a:t>
              </a:r>
              <a:r>
                <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rPr>
                <a:t> + </a:t>
              </a:r>
              <a:r>
                <a:rPr lang="en-US"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Trip_Miles</a:t>
              </a:r>
              <a:endPar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endParaRPr>
            </a:p>
          </dgm:t>
        </dgm:pt>
      </mc:Fallback>
    </mc:AlternateContent>
    <dgm:pt modelId="{629746DB-2BE9-427A-85D5-E88623B08C59}" type="parTrans" cxnId="{AA529834-104D-47AB-9951-E29C6D12F6B4}">
      <dgm:prSet/>
      <dgm:spPr/>
      <dgm:t>
        <a:bodyPr/>
        <a:lstStyle/>
        <a:p>
          <a:endParaRPr lang="en-US"/>
        </a:p>
      </dgm:t>
    </dgm:pt>
    <dgm:pt modelId="{9497AFE8-73E5-4334-B3FC-EDF75AA64A64}" type="sibTrans" cxnId="{AA529834-104D-47AB-9951-E29C6D12F6B4}">
      <dgm:prSet/>
      <dgm:spPr/>
      <dgm:t>
        <a:bodyPr/>
        <a:lstStyle/>
        <a:p>
          <a:endParaRPr lang="en-US"/>
        </a:p>
      </dgm:t>
    </dgm:pt>
    <mc:AlternateContent xmlns:mc="http://schemas.openxmlformats.org/markup-compatibility/2006" xmlns:a14="http://schemas.microsoft.com/office/drawing/2010/main">
      <mc:Choice Requires="a14">
        <dgm:pt modelId="{D3D01FD0-1E5F-4C21-822A-5929A4260E6F}">
          <dgm:prSet phldrT="[Text]" custT="1"/>
          <dgm:spPr>
            <a:solidFill>
              <a:srgbClr val="99FF66"/>
            </a:solidFill>
          </dgm:spPr>
          <dgm:t>
            <a:bodyPr/>
            <a:lstStyle/>
            <a:p>
              <a:pPr>
                <a:lnSpc>
                  <a:spcPct val="125000"/>
                </a:lnSpc>
                <a:spcBef>
                  <a:spcPts val="600"/>
                </a:spcBef>
                <a:spcAft>
                  <a:spcPts val="0"/>
                </a:spcAft>
              </a:pP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𝑀</m:t>
                      </m:r>
                    </m:e>
                    <m:sub>
                      <m:r>
                        <a:rPr lang="en-US" sz="2800" i="1">
                          <a:solidFill>
                            <a:schemeClr val="tx1"/>
                          </a:solidFill>
                          <a:latin typeface="Cambria Math" panose="02040503050406030204" pitchFamily="18" charset="0"/>
                        </a:rPr>
                        <m:t>0</m:t>
                      </m:r>
                    </m:sub>
                  </m:sSub>
                </m:oMath>
              </a14:m>
              <a:r>
                <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rPr>
                <a:t> : Intercept +</a:t>
              </a:r>
              <a:br>
                <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rPr>
              </a:br>
              <a:r>
                <a:rPr lang="en-US"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Trip_Minutes</a:t>
              </a:r>
              <a:r>
                <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rPr>
                <a:t> + </a:t>
              </a:r>
              <a:r>
                <a:rPr lang="en-US"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Trip_Miles</a:t>
              </a:r>
              <a:endPar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nSpc>
                  <a:spcPct val="125000"/>
                </a:lnSpc>
                <a:spcBef>
                  <a:spcPts val="600"/>
                </a:spcBef>
                <a:spcAft>
                  <a:spcPts val="0"/>
                </a:spcAft>
              </a:pP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𝑀</m:t>
                      </m:r>
                    </m:e>
                    <m:sub>
                      <m:r>
                        <a:rPr lang="en-US" sz="2800" i="1">
                          <a:solidFill>
                            <a:schemeClr val="tx1"/>
                          </a:solidFill>
                          <a:latin typeface="Cambria Math" panose="02040503050406030204" pitchFamily="18" charset="0"/>
                        </a:rPr>
                        <m:t>1</m:t>
                      </m:r>
                    </m:sub>
                  </m:sSub>
                </m:oMath>
              </a14:m>
              <a:r>
                <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rPr>
                <a:t> : Intercept +</a:t>
              </a:r>
              <a:br>
                <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rPr>
              </a:br>
              <a:r>
                <a:rPr lang="en-US"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Trip_Minutes</a:t>
              </a:r>
              <a:r>
                <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rPr>
                <a:t> + </a:t>
              </a:r>
              <a:r>
                <a:rPr lang="en-US"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Trip_Miles</a:t>
              </a:r>
              <a:r>
                <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rPr>
                <a:t> </a:t>
              </a:r>
              <a:br>
                <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rPr>
              </a:br>
              <a:r>
                <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Trip_Minutes</a:t>
              </a:r>
              <a:r>
                <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rPr>
                <a:t> * </a:t>
              </a:r>
              <a:r>
                <a:rPr lang="en-US"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Trip_Minutes</a:t>
              </a:r>
              <a:endPar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endParaRPr>
            </a:p>
          </dgm:t>
        </dgm:pt>
      </mc:Choice>
      <mc:Fallback xmlns="">
        <dgm:pt modelId="{D3D01FD0-1E5F-4C21-822A-5929A4260E6F}">
          <dgm:prSet phldrT="[Text]" custT="1"/>
          <dgm:spPr>
            <a:solidFill>
              <a:srgbClr val="99FF66"/>
            </a:solidFill>
          </dgm:spPr>
          <dgm:t>
            <a:bodyPr/>
            <a:lstStyle/>
            <a:p>
              <a:pPr>
                <a:lnSpc>
                  <a:spcPct val="125000"/>
                </a:lnSpc>
                <a:spcBef>
                  <a:spcPts val="600"/>
                </a:spcBef>
                <a:spcAft>
                  <a:spcPts val="0"/>
                </a:spcAft>
              </a:pPr>
              <a:r>
                <a:rPr lang="en-US" sz="2800" i="0">
                  <a:solidFill>
                    <a:schemeClr val="tx1"/>
                  </a:solidFill>
                  <a:latin typeface="Cambria Math" panose="02040503050406030204" pitchFamily="18" charset="0"/>
                </a:rPr>
                <a:t>𝑀_0</a:t>
              </a:r>
              <a:r>
                <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rPr>
                <a:t> : Intercept +</a:t>
              </a:r>
              <a:br>
                <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rPr>
              </a:br>
              <a:r>
                <a:rPr lang="en-US"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Trip_Minutes</a:t>
              </a:r>
              <a:r>
                <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rPr>
                <a:t> + </a:t>
              </a:r>
              <a:r>
                <a:rPr lang="en-US"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Trip_Miles</a:t>
              </a:r>
              <a:endPar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nSpc>
                  <a:spcPct val="125000"/>
                </a:lnSpc>
                <a:spcBef>
                  <a:spcPts val="600"/>
                </a:spcBef>
                <a:spcAft>
                  <a:spcPts val="0"/>
                </a:spcAft>
              </a:pPr>
              <a:r>
                <a:rPr lang="en-US" sz="2800" i="0">
                  <a:solidFill>
                    <a:schemeClr val="tx1"/>
                  </a:solidFill>
                  <a:latin typeface="Cambria Math" panose="02040503050406030204" pitchFamily="18" charset="0"/>
                </a:rPr>
                <a:t>𝑀_1</a:t>
              </a:r>
              <a:r>
                <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rPr>
                <a:t> : Intercept +</a:t>
              </a:r>
              <a:br>
                <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rPr>
              </a:br>
              <a:r>
                <a:rPr lang="en-US"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Trip_Minutes</a:t>
              </a:r>
              <a:r>
                <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rPr>
                <a:t> + </a:t>
              </a:r>
              <a:r>
                <a:rPr lang="en-US"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Trip_Miles</a:t>
              </a:r>
              <a:r>
                <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rPr>
                <a:t> </a:t>
              </a:r>
              <a:br>
                <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rPr>
              </a:br>
              <a:r>
                <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Trip_Minutes</a:t>
              </a:r>
              <a:r>
                <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rPr>
                <a:t> * </a:t>
              </a:r>
              <a:r>
                <a:rPr lang="en-US"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Trip_Minutes</a:t>
              </a:r>
              <a:endPar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endParaRPr>
            </a:p>
          </dgm:t>
        </dgm:pt>
      </mc:Fallback>
    </mc:AlternateContent>
    <dgm:pt modelId="{8011AFB7-1444-407C-941E-40EDD2919C24}" type="parTrans" cxnId="{411FC5A1-3E94-48F1-AF2B-60ABCAAD568A}">
      <dgm:prSet/>
      <dgm:spPr/>
      <dgm:t>
        <a:bodyPr/>
        <a:lstStyle/>
        <a:p>
          <a:endParaRPr lang="en-US"/>
        </a:p>
      </dgm:t>
    </dgm:pt>
    <dgm:pt modelId="{6B95D8F7-A846-43FC-9330-CA39CA4CAC23}" type="sibTrans" cxnId="{411FC5A1-3E94-48F1-AF2B-60ABCAAD568A}">
      <dgm:prSet/>
      <dgm:spPr/>
      <dgm:t>
        <a:bodyPr/>
        <a:lstStyle/>
        <a:p>
          <a:endParaRPr lang="en-US"/>
        </a:p>
      </dgm:t>
    </dgm:pt>
    <mc:AlternateContent xmlns:mc="http://schemas.openxmlformats.org/markup-compatibility/2006" xmlns:a14="http://schemas.microsoft.com/office/drawing/2010/main">
      <mc:Choice Requires="a14">
        <dgm:pt modelId="{DBCCA5CE-2284-484F-A910-F45707914A63}">
          <dgm:prSet phldrT="[Text]" custT="1"/>
          <dgm:spPr>
            <a:solidFill>
              <a:srgbClr val="FFFF00"/>
            </a:solidFill>
            <a:ln>
              <a:solidFill>
                <a:schemeClr val="accent4">
                  <a:lumMod val="60000"/>
                  <a:lumOff val="40000"/>
                </a:schemeClr>
              </a:solidFill>
            </a:ln>
          </dgm:spPr>
          <dgm:t>
            <a:bodyPr/>
            <a:lstStyle/>
            <a:p>
              <a:pPr>
                <a:lnSpc>
                  <a:spcPct val="125000"/>
                </a:lnSpc>
                <a:spcBef>
                  <a:spcPts val="600"/>
                </a:spcBef>
                <a:spcAft>
                  <a:spcPts val="0"/>
                </a:spcAft>
              </a:pP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𝑀</m:t>
                      </m:r>
                    </m:e>
                    <m:sub>
                      <m:r>
                        <a:rPr lang="en-US" sz="2800" i="1">
                          <a:solidFill>
                            <a:schemeClr val="tx1"/>
                          </a:solidFill>
                          <a:latin typeface="Cambria Math" panose="02040503050406030204" pitchFamily="18" charset="0"/>
                        </a:rPr>
                        <m:t>0</m:t>
                      </m:r>
                    </m:sub>
                  </m:sSub>
                </m:oMath>
              </a14:m>
              <a:r>
                <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rPr>
                <a:t> : Intercept + </a:t>
              </a:r>
              <a:r>
                <a:rPr lang="en-US"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Trip_Minutes</a:t>
              </a:r>
              <a:endPar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nSpc>
                  <a:spcPct val="125000"/>
                </a:lnSpc>
                <a:spcBef>
                  <a:spcPts val="600"/>
                </a:spcBef>
                <a:spcAft>
                  <a:spcPts val="0"/>
                </a:spcAft>
              </a:pP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𝑀</m:t>
                      </m:r>
                    </m:e>
                    <m:sub>
                      <m:r>
                        <a:rPr lang="en-US" sz="2800" i="1">
                          <a:solidFill>
                            <a:schemeClr val="tx1"/>
                          </a:solidFill>
                          <a:latin typeface="Cambria Math" panose="02040503050406030204" pitchFamily="18" charset="0"/>
                        </a:rPr>
                        <m:t>1</m:t>
                      </m:r>
                    </m:sub>
                  </m:sSub>
                </m:oMath>
              </a14:m>
              <a:r>
                <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rPr>
                <a:t> : Intercept +</a:t>
              </a:r>
              <a:br>
                <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rPr>
              </a:br>
              <a:r>
                <a:rPr lang="en-US"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Trip_Minutes</a:t>
              </a:r>
              <a:r>
                <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rPr>
                <a:t> * </a:t>
              </a:r>
              <a:r>
                <a:rPr lang="en-US"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Trip_Minutes</a:t>
              </a:r>
              <a:endPar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endParaRPr>
            </a:p>
          </dgm:t>
        </dgm:pt>
      </mc:Choice>
      <mc:Fallback xmlns="">
        <dgm:pt modelId="{DBCCA5CE-2284-484F-A910-F45707914A63}">
          <dgm:prSet phldrT="[Text]" custT="1"/>
          <dgm:spPr>
            <a:solidFill>
              <a:srgbClr val="FFFF00"/>
            </a:solidFill>
            <a:ln>
              <a:solidFill>
                <a:schemeClr val="accent4">
                  <a:lumMod val="60000"/>
                  <a:lumOff val="40000"/>
                </a:schemeClr>
              </a:solidFill>
            </a:ln>
          </dgm:spPr>
          <dgm:t>
            <a:bodyPr/>
            <a:lstStyle/>
            <a:p>
              <a:pPr>
                <a:lnSpc>
                  <a:spcPct val="125000"/>
                </a:lnSpc>
                <a:spcBef>
                  <a:spcPts val="600"/>
                </a:spcBef>
                <a:spcAft>
                  <a:spcPts val="0"/>
                </a:spcAft>
              </a:pPr>
              <a:r>
                <a:rPr lang="en-US" sz="2800" i="0">
                  <a:solidFill>
                    <a:schemeClr val="tx1"/>
                  </a:solidFill>
                  <a:latin typeface="Cambria Math" panose="02040503050406030204" pitchFamily="18" charset="0"/>
                </a:rPr>
                <a:t>𝑀_0</a:t>
              </a:r>
              <a:r>
                <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rPr>
                <a:t> : Intercept + </a:t>
              </a:r>
              <a:r>
                <a:rPr lang="en-US"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Trip_Minutes</a:t>
              </a:r>
              <a:endPar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nSpc>
                  <a:spcPct val="125000"/>
                </a:lnSpc>
                <a:spcBef>
                  <a:spcPts val="600"/>
                </a:spcBef>
                <a:spcAft>
                  <a:spcPts val="0"/>
                </a:spcAft>
              </a:pPr>
              <a:r>
                <a:rPr lang="en-US" sz="2800" i="0">
                  <a:solidFill>
                    <a:schemeClr val="tx1"/>
                  </a:solidFill>
                  <a:latin typeface="Cambria Math" panose="02040503050406030204" pitchFamily="18" charset="0"/>
                </a:rPr>
                <a:t>𝑀_1</a:t>
              </a:r>
              <a:r>
                <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rPr>
                <a:t> : Intercept +</a:t>
              </a:r>
              <a:br>
                <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rPr>
              </a:br>
              <a:r>
                <a:rPr lang="en-US"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Trip_Minutes</a:t>
              </a:r>
              <a:r>
                <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rPr>
                <a:t> * </a:t>
              </a:r>
              <a:r>
                <a:rPr lang="en-US"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Trip_Minutes</a:t>
              </a:r>
              <a:endPar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endParaRPr>
            </a:p>
          </dgm:t>
        </dgm:pt>
      </mc:Fallback>
    </mc:AlternateContent>
    <dgm:pt modelId="{F4C019E6-3DB4-4989-988B-6621BB8C9E93}" type="parTrans" cxnId="{F08325FF-E8E6-4626-A49C-3C00AFA2E60D}">
      <dgm:prSet/>
      <dgm:spPr/>
      <dgm:t>
        <a:bodyPr/>
        <a:lstStyle/>
        <a:p>
          <a:endParaRPr lang="en-US"/>
        </a:p>
      </dgm:t>
    </dgm:pt>
    <dgm:pt modelId="{DDE8022A-449A-456F-AAE5-F07C5519C193}" type="sibTrans" cxnId="{F08325FF-E8E6-4626-A49C-3C00AFA2E60D}">
      <dgm:prSet/>
      <dgm:spPr/>
      <dgm:t>
        <a:bodyPr/>
        <a:lstStyle/>
        <a:p>
          <a:endParaRPr lang="en-US"/>
        </a:p>
      </dgm:t>
    </dgm:pt>
    <mc:AlternateContent xmlns:mc="http://schemas.openxmlformats.org/markup-compatibility/2006" xmlns:a14="http://schemas.microsoft.com/office/drawing/2010/main">
      <mc:Choice Requires="a14">
        <dgm:pt modelId="{B400F09E-804A-4E86-BE86-B12AD32EE3C7}">
          <dgm:prSet custT="1"/>
          <dgm:spPr>
            <a:solidFill>
              <a:srgbClr val="FFFF00"/>
            </a:solidFill>
          </dgm:spPr>
          <dgm:t>
            <a:bodyPr/>
            <a:lstStyle/>
            <a:p>
              <a:pPr>
                <a:lnSpc>
                  <a:spcPct val="125000"/>
                </a:lnSpc>
                <a:spcBef>
                  <a:spcPts val="600"/>
                </a:spcBef>
                <a:spcAft>
                  <a:spcPts val="0"/>
                </a:spcAft>
              </a:pP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𝑀</m:t>
                      </m:r>
                    </m:e>
                    <m:sub>
                      <m:r>
                        <a:rPr lang="en-US" sz="2800" i="1">
                          <a:solidFill>
                            <a:schemeClr val="tx1"/>
                          </a:solidFill>
                          <a:latin typeface="Cambria Math" panose="02040503050406030204" pitchFamily="18" charset="0"/>
                        </a:rPr>
                        <m:t>0</m:t>
                      </m:r>
                    </m:sub>
                  </m:sSub>
                </m:oMath>
              </a14:m>
              <a:r>
                <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rPr>
                <a:t> : Intercept+ </a:t>
              </a:r>
              <a:r>
                <a:rPr lang="en-US"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Trip_Minutes</a:t>
              </a:r>
              <a:endPar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nSpc>
                  <a:spcPct val="125000"/>
                </a:lnSpc>
                <a:spcBef>
                  <a:spcPts val="600"/>
                </a:spcBef>
                <a:spcAft>
                  <a:spcPts val="0"/>
                </a:spcAft>
              </a:pP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𝑀</m:t>
                      </m:r>
                    </m:e>
                    <m:sub>
                      <m:r>
                        <a:rPr lang="en-US" sz="2800" i="1">
                          <a:solidFill>
                            <a:schemeClr val="tx1"/>
                          </a:solidFill>
                          <a:latin typeface="Cambria Math" panose="02040503050406030204" pitchFamily="18" charset="0"/>
                        </a:rPr>
                        <m:t>1</m:t>
                      </m:r>
                    </m:sub>
                  </m:sSub>
                </m:oMath>
              </a14:m>
              <a:r>
                <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rPr>
                <a:t> : Intercept + </a:t>
              </a:r>
              <a:r>
                <a:rPr lang="en-US"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Trip_Miles</a:t>
              </a:r>
              <a:endPar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endParaRPr>
            </a:p>
          </dgm:t>
        </dgm:pt>
      </mc:Choice>
      <mc:Fallback xmlns="">
        <dgm:pt modelId="{B400F09E-804A-4E86-BE86-B12AD32EE3C7}">
          <dgm:prSet custT="1"/>
          <dgm:spPr>
            <a:solidFill>
              <a:srgbClr val="FFFF00"/>
            </a:solidFill>
          </dgm:spPr>
          <dgm:t>
            <a:bodyPr/>
            <a:lstStyle/>
            <a:p>
              <a:pPr>
                <a:lnSpc>
                  <a:spcPct val="125000"/>
                </a:lnSpc>
                <a:spcBef>
                  <a:spcPts val="600"/>
                </a:spcBef>
                <a:spcAft>
                  <a:spcPts val="0"/>
                </a:spcAft>
              </a:pPr>
              <a:r>
                <a:rPr lang="en-US" sz="2800" i="0">
                  <a:solidFill>
                    <a:schemeClr val="tx1"/>
                  </a:solidFill>
                  <a:latin typeface="Cambria Math" panose="02040503050406030204" pitchFamily="18" charset="0"/>
                </a:rPr>
                <a:t>𝑀_0</a:t>
              </a:r>
              <a:r>
                <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rPr>
                <a:t> : Intercept+ </a:t>
              </a:r>
              <a:r>
                <a:rPr lang="en-US"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Trip_Minutes</a:t>
              </a:r>
              <a:endPar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nSpc>
                  <a:spcPct val="125000"/>
                </a:lnSpc>
                <a:spcBef>
                  <a:spcPts val="600"/>
                </a:spcBef>
                <a:spcAft>
                  <a:spcPts val="0"/>
                </a:spcAft>
              </a:pPr>
              <a:r>
                <a:rPr lang="en-US" sz="2800" i="0">
                  <a:solidFill>
                    <a:schemeClr val="tx1"/>
                  </a:solidFill>
                  <a:latin typeface="Cambria Math" panose="02040503050406030204" pitchFamily="18" charset="0"/>
                </a:rPr>
                <a:t>𝑀_1</a:t>
              </a:r>
              <a:r>
                <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rPr>
                <a:t> : Intercept + </a:t>
              </a:r>
              <a:r>
                <a:rPr lang="en-US"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Trip_Miles</a:t>
              </a:r>
              <a:endPar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endParaRPr>
            </a:p>
          </dgm:t>
        </dgm:pt>
      </mc:Fallback>
    </mc:AlternateContent>
    <dgm:pt modelId="{7E09151A-A3CB-4D61-8704-6A0C1C2B69DA}" type="parTrans" cxnId="{153E96BC-73AA-4B66-A8D4-C673E653BED4}">
      <dgm:prSet/>
      <dgm:spPr/>
      <dgm:t>
        <a:bodyPr/>
        <a:lstStyle/>
        <a:p>
          <a:endParaRPr lang="en-US"/>
        </a:p>
      </dgm:t>
    </dgm:pt>
    <dgm:pt modelId="{6D204BA9-15C0-4484-8EB2-7BA29371E3FE}" type="sibTrans" cxnId="{153E96BC-73AA-4B66-A8D4-C673E653BED4}">
      <dgm:prSet/>
      <dgm:spPr/>
      <dgm:t>
        <a:bodyPr/>
        <a:lstStyle/>
        <a:p>
          <a:endParaRPr lang="en-US"/>
        </a:p>
      </dgm:t>
    </dgm:pt>
    <mc:AlternateContent xmlns:mc="http://schemas.openxmlformats.org/markup-compatibility/2006" xmlns:a14="http://schemas.microsoft.com/office/drawing/2010/main">
      <mc:Choice Requires="a14">
        <dgm:pt modelId="{4E794611-F6C7-4BC8-AD34-65DA1AECDD3B}">
          <dgm:prSet custT="1"/>
          <dgm:spPr>
            <a:solidFill>
              <a:srgbClr val="FFFF00"/>
            </a:solidFill>
          </dgm:spPr>
          <dgm:t>
            <a:bodyPr/>
            <a:lstStyle/>
            <a:p>
              <a:pPr>
                <a:lnSpc>
                  <a:spcPct val="125000"/>
                </a:lnSpc>
                <a:spcBef>
                  <a:spcPts val="600"/>
                </a:spcBef>
                <a:spcAft>
                  <a:spcPts val="0"/>
                </a:spcAft>
              </a:pP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𝑀</m:t>
                      </m:r>
                    </m:e>
                    <m:sub>
                      <m:r>
                        <a:rPr lang="en-US" sz="2800" i="1">
                          <a:solidFill>
                            <a:schemeClr val="tx1"/>
                          </a:solidFill>
                          <a:latin typeface="Cambria Math" panose="02040503050406030204" pitchFamily="18" charset="0"/>
                        </a:rPr>
                        <m:t>0</m:t>
                      </m:r>
                    </m:sub>
                  </m:sSub>
                </m:oMath>
              </a14:m>
              <a:r>
                <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rPr>
                <a:t> : Intercept</a:t>
              </a:r>
            </a:p>
            <a:p>
              <a:pPr>
                <a:lnSpc>
                  <a:spcPct val="125000"/>
                </a:lnSpc>
                <a:spcBef>
                  <a:spcPts val="600"/>
                </a:spcBef>
                <a:spcAft>
                  <a:spcPts val="0"/>
                </a:spcAft>
              </a:pP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𝑀</m:t>
                      </m:r>
                    </m:e>
                    <m:sub>
                      <m:r>
                        <a:rPr lang="en-US" sz="2800" i="1">
                          <a:solidFill>
                            <a:schemeClr val="tx1"/>
                          </a:solidFill>
                          <a:latin typeface="Cambria Math" panose="02040503050406030204" pitchFamily="18" charset="0"/>
                        </a:rPr>
                        <m:t>1</m:t>
                      </m:r>
                    </m:sub>
                  </m:sSub>
                </m:oMath>
              </a14:m>
              <a:r>
                <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rPr>
                <a:t> : </a:t>
              </a:r>
              <a:r>
                <a:rPr lang="en-US"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Trip_Minutes</a:t>
              </a:r>
              <a:endParaRPr lang="en-US" sz="2800" dirty="0">
                <a:latin typeface="Calibri" panose="020F0502020204030204" pitchFamily="34" charset="0"/>
                <a:ea typeface="Calibri" panose="020F0502020204030204" pitchFamily="34" charset="0"/>
                <a:cs typeface="Calibri" panose="020F0502020204030204" pitchFamily="34" charset="0"/>
              </a:endParaRPr>
            </a:p>
          </dgm:t>
        </dgm:pt>
      </mc:Choice>
      <mc:Fallback xmlns="">
        <dgm:pt modelId="{4E794611-F6C7-4BC8-AD34-65DA1AECDD3B}">
          <dgm:prSet custT="1"/>
          <dgm:spPr>
            <a:solidFill>
              <a:srgbClr val="FFFF00"/>
            </a:solidFill>
          </dgm:spPr>
          <dgm:t>
            <a:bodyPr/>
            <a:lstStyle/>
            <a:p>
              <a:pPr>
                <a:lnSpc>
                  <a:spcPct val="125000"/>
                </a:lnSpc>
                <a:spcBef>
                  <a:spcPts val="600"/>
                </a:spcBef>
                <a:spcAft>
                  <a:spcPts val="0"/>
                </a:spcAft>
              </a:pPr>
              <a:r>
                <a:rPr lang="en-US" sz="2800" i="0">
                  <a:solidFill>
                    <a:schemeClr val="tx1"/>
                  </a:solidFill>
                  <a:latin typeface="Cambria Math" panose="02040503050406030204" pitchFamily="18" charset="0"/>
                </a:rPr>
                <a:t>𝑀_0</a:t>
              </a:r>
              <a:r>
                <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rPr>
                <a:t> : Intercept</a:t>
              </a:r>
            </a:p>
            <a:p>
              <a:pPr>
                <a:lnSpc>
                  <a:spcPct val="125000"/>
                </a:lnSpc>
                <a:spcBef>
                  <a:spcPts val="600"/>
                </a:spcBef>
                <a:spcAft>
                  <a:spcPts val="0"/>
                </a:spcAft>
              </a:pPr>
              <a:r>
                <a:rPr lang="en-US" sz="2800" i="0">
                  <a:solidFill>
                    <a:schemeClr val="tx1"/>
                  </a:solidFill>
                  <a:latin typeface="Cambria Math" panose="02040503050406030204" pitchFamily="18" charset="0"/>
                </a:rPr>
                <a:t>𝑀_1</a:t>
              </a:r>
              <a:r>
                <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rPr>
                <a:t> : </a:t>
              </a:r>
              <a:r>
                <a:rPr lang="en-US"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Trip_Minutes</a:t>
              </a:r>
              <a:endParaRPr lang="en-US" sz="2800" dirty="0">
                <a:latin typeface="Calibri" panose="020F0502020204030204" pitchFamily="34" charset="0"/>
                <a:ea typeface="Calibri" panose="020F0502020204030204" pitchFamily="34" charset="0"/>
                <a:cs typeface="Calibri" panose="020F0502020204030204" pitchFamily="34" charset="0"/>
              </a:endParaRPr>
            </a:p>
          </dgm:t>
        </dgm:pt>
      </mc:Fallback>
    </mc:AlternateContent>
    <dgm:pt modelId="{0EFEE1D6-BC6E-42F3-9059-2E6CF85BF4F1}" type="parTrans" cxnId="{CD336C07-92BA-4D07-94AF-792558874567}">
      <dgm:prSet/>
      <dgm:spPr/>
      <dgm:t>
        <a:bodyPr/>
        <a:lstStyle/>
        <a:p>
          <a:endParaRPr lang="en-US"/>
        </a:p>
      </dgm:t>
    </dgm:pt>
    <dgm:pt modelId="{6DEC2795-3051-466B-95AE-23EF89B30CEB}" type="sibTrans" cxnId="{CD336C07-92BA-4D07-94AF-792558874567}">
      <dgm:prSet/>
      <dgm:spPr/>
      <dgm:t>
        <a:bodyPr/>
        <a:lstStyle/>
        <a:p>
          <a:endParaRPr lang="en-US"/>
        </a:p>
      </dgm:t>
    </dgm:pt>
    <dgm:pt modelId="{49D4E874-F2E8-48F3-97F8-1B573E4D4B16}" type="pres">
      <dgm:prSet presAssocID="{F749C792-140E-4480-B46A-71A9E338B041}" presName="diagram" presStyleCnt="0">
        <dgm:presLayoutVars>
          <dgm:dir/>
          <dgm:resizeHandles val="exact"/>
        </dgm:presLayoutVars>
      </dgm:prSet>
      <dgm:spPr/>
    </dgm:pt>
    <dgm:pt modelId="{C39BA0E0-13F9-4C5D-BBA6-06262CB87F0D}" type="pres">
      <dgm:prSet presAssocID="{7E13A542-6BC2-4740-A937-4F447B3AD1A4}" presName="node" presStyleLbl="node1" presStyleIdx="0" presStyleCnt="6">
        <dgm:presLayoutVars>
          <dgm:bulletEnabled val="1"/>
        </dgm:presLayoutVars>
      </dgm:prSet>
      <dgm:spPr/>
    </dgm:pt>
    <dgm:pt modelId="{A4FA4719-F0AE-4FF1-87FE-3E6D7552E23D}" type="pres">
      <dgm:prSet presAssocID="{6824A5C2-98D7-47F2-A36A-BA053D006138}" presName="sibTrans" presStyleCnt="0"/>
      <dgm:spPr/>
    </dgm:pt>
    <dgm:pt modelId="{5B5775D8-0F7A-456A-9955-A77A2303A154}" type="pres">
      <dgm:prSet presAssocID="{7536F6E5-DD5F-46BE-9731-0A99F13F2C89}" presName="node" presStyleLbl="node1" presStyleIdx="1" presStyleCnt="6">
        <dgm:presLayoutVars>
          <dgm:bulletEnabled val="1"/>
        </dgm:presLayoutVars>
      </dgm:prSet>
      <dgm:spPr/>
    </dgm:pt>
    <dgm:pt modelId="{EF26D4BD-45D5-4AE6-B6CC-993C8E0DE24F}" type="pres">
      <dgm:prSet presAssocID="{9497AFE8-73E5-4334-B3FC-EDF75AA64A64}" presName="sibTrans" presStyleCnt="0"/>
      <dgm:spPr/>
    </dgm:pt>
    <dgm:pt modelId="{18BFAD68-7670-497A-AC8F-667A12DD599C}" type="pres">
      <dgm:prSet presAssocID="{B400F09E-804A-4E86-BE86-B12AD32EE3C7}" presName="node" presStyleLbl="node1" presStyleIdx="2" presStyleCnt="6">
        <dgm:presLayoutVars>
          <dgm:bulletEnabled val="1"/>
        </dgm:presLayoutVars>
      </dgm:prSet>
      <dgm:spPr/>
    </dgm:pt>
    <dgm:pt modelId="{DD4776A0-7EAD-41E6-A2C1-02A2EAB7D415}" type="pres">
      <dgm:prSet presAssocID="{6D204BA9-15C0-4484-8EB2-7BA29371E3FE}" presName="sibTrans" presStyleCnt="0"/>
      <dgm:spPr/>
    </dgm:pt>
    <dgm:pt modelId="{85B12D90-B1CD-4D40-B432-E3F0EB30141E}" type="pres">
      <dgm:prSet presAssocID="{D3D01FD0-1E5F-4C21-822A-5929A4260E6F}" presName="node" presStyleLbl="node1" presStyleIdx="3" presStyleCnt="6">
        <dgm:presLayoutVars>
          <dgm:bulletEnabled val="1"/>
        </dgm:presLayoutVars>
      </dgm:prSet>
      <dgm:spPr/>
    </dgm:pt>
    <dgm:pt modelId="{0320FFCE-AC29-4956-AD1E-6A53FA89FEF6}" type="pres">
      <dgm:prSet presAssocID="{6B95D8F7-A846-43FC-9330-CA39CA4CAC23}" presName="sibTrans" presStyleCnt="0"/>
      <dgm:spPr/>
    </dgm:pt>
    <dgm:pt modelId="{8DD4A2F2-62D3-4832-9D4C-E103760A5A5D}" type="pres">
      <dgm:prSet presAssocID="{4E794611-F6C7-4BC8-AD34-65DA1AECDD3B}" presName="node" presStyleLbl="node1" presStyleIdx="4" presStyleCnt="6">
        <dgm:presLayoutVars>
          <dgm:bulletEnabled val="1"/>
        </dgm:presLayoutVars>
      </dgm:prSet>
      <dgm:spPr/>
    </dgm:pt>
    <dgm:pt modelId="{A9FDF1BC-04D9-4383-A270-87097E8F7D8D}" type="pres">
      <dgm:prSet presAssocID="{6DEC2795-3051-466B-95AE-23EF89B30CEB}" presName="sibTrans" presStyleCnt="0"/>
      <dgm:spPr/>
    </dgm:pt>
    <dgm:pt modelId="{557CE39B-1C87-44DB-8984-457996594DBC}" type="pres">
      <dgm:prSet presAssocID="{DBCCA5CE-2284-484F-A910-F45707914A63}" presName="node" presStyleLbl="node1" presStyleIdx="5" presStyleCnt="6">
        <dgm:presLayoutVars>
          <dgm:bulletEnabled val="1"/>
        </dgm:presLayoutVars>
      </dgm:prSet>
      <dgm:spPr/>
    </dgm:pt>
  </dgm:ptLst>
  <dgm:cxnLst>
    <dgm:cxn modelId="{CD336C07-92BA-4D07-94AF-792558874567}" srcId="{F749C792-140E-4480-B46A-71A9E338B041}" destId="{4E794611-F6C7-4BC8-AD34-65DA1AECDD3B}" srcOrd="4" destOrd="0" parTransId="{0EFEE1D6-BC6E-42F3-9059-2E6CF85BF4F1}" sibTransId="{6DEC2795-3051-466B-95AE-23EF89B30CEB}"/>
    <dgm:cxn modelId="{D8B3D808-BD05-4092-9904-82A4471481A3}" srcId="{F749C792-140E-4480-B46A-71A9E338B041}" destId="{7E13A542-6BC2-4740-A937-4F447B3AD1A4}" srcOrd="0" destOrd="0" parTransId="{53E01038-E9DF-40B1-8F0A-66AF62324D12}" sibTransId="{6824A5C2-98D7-47F2-A36A-BA053D006138}"/>
    <dgm:cxn modelId="{AA529834-104D-47AB-9951-E29C6D12F6B4}" srcId="{F749C792-140E-4480-B46A-71A9E338B041}" destId="{7536F6E5-DD5F-46BE-9731-0A99F13F2C89}" srcOrd="1" destOrd="0" parTransId="{629746DB-2BE9-427A-85D5-E88623B08C59}" sibTransId="{9497AFE8-73E5-4334-B3FC-EDF75AA64A64}"/>
    <dgm:cxn modelId="{DCC34D44-4E1E-4F18-9BF6-3269C1201FF1}" type="presOf" srcId="{D3D01FD0-1E5F-4C21-822A-5929A4260E6F}" destId="{85B12D90-B1CD-4D40-B432-E3F0EB30141E}" srcOrd="0" destOrd="0" presId="urn:microsoft.com/office/officeart/2005/8/layout/default"/>
    <dgm:cxn modelId="{07295151-5DD1-4E10-9A42-39399FB56065}" type="presOf" srcId="{DBCCA5CE-2284-484F-A910-F45707914A63}" destId="{557CE39B-1C87-44DB-8984-457996594DBC}" srcOrd="0" destOrd="0" presId="urn:microsoft.com/office/officeart/2005/8/layout/default"/>
    <dgm:cxn modelId="{411FC5A1-3E94-48F1-AF2B-60ABCAAD568A}" srcId="{F749C792-140E-4480-B46A-71A9E338B041}" destId="{D3D01FD0-1E5F-4C21-822A-5929A4260E6F}" srcOrd="3" destOrd="0" parTransId="{8011AFB7-1444-407C-941E-40EDD2919C24}" sibTransId="{6B95D8F7-A846-43FC-9330-CA39CA4CAC23}"/>
    <dgm:cxn modelId="{153E96BC-73AA-4B66-A8D4-C673E653BED4}" srcId="{F749C792-140E-4480-B46A-71A9E338B041}" destId="{B400F09E-804A-4E86-BE86-B12AD32EE3C7}" srcOrd="2" destOrd="0" parTransId="{7E09151A-A3CB-4D61-8704-6A0C1C2B69DA}" sibTransId="{6D204BA9-15C0-4484-8EB2-7BA29371E3FE}"/>
    <dgm:cxn modelId="{873961C6-EE86-44D8-B251-C9E1C55F7B9D}" type="presOf" srcId="{7536F6E5-DD5F-46BE-9731-0A99F13F2C89}" destId="{5B5775D8-0F7A-456A-9955-A77A2303A154}" srcOrd="0" destOrd="0" presId="urn:microsoft.com/office/officeart/2005/8/layout/default"/>
    <dgm:cxn modelId="{24BB09CC-76EB-4381-B099-3BD963F8B334}" type="presOf" srcId="{B400F09E-804A-4E86-BE86-B12AD32EE3C7}" destId="{18BFAD68-7670-497A-AC8F-667A12DD599C}" srcOrd="0" destOrd="0" presId="urn:microsoft.com/office/officeart/2005/8/layout/default"/>
    <dgm:cxn modelId="{7ED2E0E7-70C4-4D3B-834A-8CA6CE76B280}" type="presOf" srcId="{4E794611-F6C7-4BC8-AD34-65DA1AECDD3B}" destId="{8DD4A2F2-62D3-4832-9D4C-E103760A5A5D}" srcOrd="0" destOrd="0" presId="urn:microsoft.com/office/officeart/2005/8/layout/default"/>
    <dgm:cxn modelId="{FDF1BEF4-1A26-4E9A-AA7B-7F4015E3C2AA}" type="presOf" srcId="{F749C792-140E-4480-B46A-71A9E338B041}" destId="{49D4E874-F2E8-48F3-97F8-1B573E4D4B16}" srcOrd="0" destOrd="0" presId="urn:microsoft.com/office/officeart/2005/8/layout/default"/>
    <dgm:cxn modelId="{176EF0F8-9999-488B-BB64-81B00AE27BE5}" type="presOf" srcId="{7E13A542-6BC2-4740-A937-4F447B3AD1A4}" destId="{C39BA0E0-13F9-4C5D-BBA6-06262CB87F0D}" srcOrd="0" destOrd="0" presId="urn:microsoft.com/office/officeart/2005/8/layout/default"/>
    <dgm:cxn modelId="{F08325FF-E8E6-4626-A49C-3C00AFA2E60D}" srcId="{F749C792-140E-4480-B46A-71A9E338B041}" destId="{DBCCA5CE-2284-484F-A910-F45707914A63}" srcOrd="5" destOrd="0" parTransId="{F4C019E6-3DB4-4989-988B-6621BB8C9E93}" sibTransId="{DDE8022A-449A-456F-AAE5-F07C5519C193}"/>
    <dgm:cxn modelId="{D742285E-CE4A-4E24-9B4F-EA44B6DDC2F0}" type="presParOf" srcId="{49D4E874-F2E8-48F3-97F8-1B573E4D4B16}" destId="{C39BA0E0-13F9-4C5D-BBA6-06262CB87F0D}" srcOrd="0" destOrd="0" presId="urn:microsoft.com/office/officeart/2005/8/layout/default"/>
    <dgm:cxn modelId="{509C8399-8410-4F69-B338-1AF2FEF69C61}" type="presParOf" srcId="{49D4E874-F2E8-48F3-97F8-1B573E4D4B16}" destId="{A4FA4719-F0AE-4FF1-87FE-3E6D7552E23D}" srcOrd="1" destOrd="0" presId="urn:microsoft.com/office/officeart/2005/8/layout/default"/>
    <dgm:cxn modelId="{B9A00CF9-9CB7-4733-B12C-E4AF82730BA0}" type="presParOf" srcId="{49D4E874-F2E8-48F3-97F8-1B573E4D4B16}" destId="{5B5775D8-0F7A-456A-9955-A77A2303A154}" srcOrd="2" destOrd="0" presId="urn:microsoft.com/office/officeart/2005/8/layout/default"/>
    <dgm:cxn modelId="{029F661A-6B56-4EBC-B8F6-96E91BA43E10}" type="presParOf" srcId="{49D4E874-F2E8-48F3-97F8-1B573E4D4B16}" destId="{EF26D4BD-45D5-4AE6-B6CC-993C8E0DE24F}" srcOrd="3" destOrd="0" presId="urn:microsoft.com/office/officeart/2005/8/layout/default"/>
    <dgm:cxn modelId="{24FB1362-0E86-4DCB-8CD4-51794B653109}" type="presParOf" srcId="{49D4E874-F2E8-48F3-97F8-1B573E4D4B16}" destId="{18BFAD68-7670-497A-AC8F-667A12DD599C}" srcOrd="4" destOrd="0" presId="urn:microsoft.com/office/officeart/2005/8/layout/default"/>
    <dgm:cxn modelId="{BB2394C8-E3F3-474B-8E8E-10D31C0FF58E}" type="presParOf" srcId="{49D4E874-F2E8-48F3-97F8-1B573E4D4B16}" destId="{DD4776A0-7EAD-41E6-A2C1-02A2EAB7D415}" srcOrd="5" destOrd="0" presId="urn:microsoft.com/office/officeart/2005/8/layout/default"/>
    <dgm:cxn modelId="{A727A34D-1A48-4F6D-81F4-CD0050130599}" type="presParOf" srcId="{49D4E874-F2E8-48F3-97F8-1B573E4D4B16}" destId="{85B12D90-B1CD-4D40-B432-E3F0EB30141E}" srcOrd="6" destOrd="0" presId="urn:microsoft.com/office/officeart/2005/8/layout/default"/>
    <dgm:cxn modelId="{78CB7B2D-3FD4-4AD1-AED3-BF93D341882F}" type="presParOf" srcId="{49D4E874-F2E8-48F3-97F8-1B573E4D4B16}" destId="{0320FFCE-AC29-4956-AD1E-6A53FA89FEF6}" srcOrd="7" destOrd="0" presId="urn:microsoft.com/office/officeart/2005/8/layout/default"/>
    <dgm:cxn modelId="{C387BFE0-EA78-4DD7-8075-96C54946F2F7}" type="presParOf" srcId="{49D4E874-F2E8-48F3-97F8-1B573E4D4B16}" destId="{8DD4A2F2-62D3-4832-9D4C-E103760A5A5D}" srcOrd="8" destOrd="0" presId="urn:microsoft.com/office/officeart/2005/8/layout/default"/>
    <dgm:cxn modelId="{4F16C3F6-98DB-4218-86AB-75CF8AD30486}" type="presParOf" srcId="{49D4E874-F2E8-48F3-97F8-1B573E4D4B16}" destId="{A9FDF1BC-04D9-4383-A270-87097E8F7D8D}" srcOrd="9" destOrd="0" presId="urn:microsoft.com/office/officeart/2005/8/layout/default"/>
    <dgm:cxn modelId="{400FFDA0-4AA4-4CD2-9B43-6F55B53188D3}" type="presParOf" srcId="{49D4E874-F2E8-48F3-97F8-1B573E4D4B16}" destId="{557CE39B-1C87-44DB-8984-457996594DBC}"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749C792-140E-4480-B46A-71A9E338B04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7E13A542-6BC2-4740-A937-4F447B3AD1A4}">
      <dgm:prSet phldrT="[Text]" custT="1"/>
      <dgm:spPr>
        <a:blipFill>
          <a:blip xmlns:r="http://schemas.openxmlformats.org/officeDocument/2006/relationships" r:embed="rId1"/>
          <a:stretch>
            <a:fillRect/>
          </a:stretch>
        </a:blipFill>
      </dgm:spPr>
      <dgm:t>
        <a:bodyPr/>
        <a:lstStyle/>
        <a:p>
          <a:r>
            <a:rPr lang="en-US">
              <a:noFill/>
            </a:rPr>
            <a:t> </a:t>
          </a:r>
        </a:p>
      </dgm:t>
    </dgm:pt>
    <dgm:pt modelId="{53E01038-E9DF-40B1-8F0A-66AF62324D12}" type="parTrans" cxnId="{D8B3D808-BD05-4092-9904-82A4471481A3}">
      <dgm:prSet/>
      <dgm:spPr/>
      <dgm:t>
        <a:bodyPr/>
        <a:lstStyle/>
        <a:p>
          <a:endParaRPr lang="en-US"/>
        </a:p>
      </dgm:t>
    </dgm:pt>
    <dgm:pt modelId="{6824A5C2-98D7-47F2-A36A-BA053D006138}" type="sibTrans" cxnId="{D8B3D808-BD05-4092-9904-82A4471481A3}">
      <dgm:prSet/>
      <dgm:spPr/>
      <dgm:t>
        <a:bodyPr/>
        <a:lstStyle/>
        <a:p>
          <a:endParaRPr lang="en-US"/>
        </a:p>
      </dgm:t>
    </dgm:pt>
    <dgm:pt modelId="{7536F6E5-DD5F-46BE-9731-0A99F13F2C89}">
      <dgm:prSet phldrT="[Text]" custT="1"/>
      <dgm:spPr>
        <a:blipFill>
          <a:blip xmlns:r="http://schemas.openxmlformats.org/officeDocument/2006/relationships" r:embed="rId2"/>
          <a:stretch>
            <a:fillRect r="-1601"/>
          </a:stretch>
        </a:blipFill>
      </dgm:spPr>
      <dgm:t>
        <a:bodyPr/>
        <a:lstStyle/>
        <a:p>
          <a:r>
            <a:rPr lang="en-US">
              <a:noFill/>
            </a:rPr>
            <a:t> </a:t>
          </a:r>
        </a:p>
      </dgm:t>
    </dgm:pt>
    <dgm:pt modelId="{629746DB-2BE9-427A-85D5-E88623B08C59}" type="parTrans" cxnId="{AA529834-104D-47AB-9951-E29C6D12F6B4}">
      <dgm:prSet/>
      <dgm:spPr/>
      <dgm:t>
        <a:bodyPr/>
        <a:lstStyle/>
        <a:p>
          <a:endParaRPr lang="en-US"/>
        </a:p>
      </dgm:t>
    </dgm:pt>
    <dgm:pt modelId="{9497AFE8-73E5-4334-B3FC-EDF75AA64A64}" type="sibTrans" cxnId="{AA529834-104D-47AB-9951-E29C6D12F6B4}">
      <dgm:prSet/>
      <dgm:spPr/>
      <dgm:t>
        <a:bodyPr/>
        <a:lstStyle/>
        <a:p>
          <a:endParaRPr lang="en-US"/>
        </a:p>
      </dgm:t>
    </dgm:pt>
    <dgm:pt modelId="{D3D01FD0-1E5F-4C21-822A-5929A4260E6F}">
      <dgm:prSet phldrT="[Text]" custT="1"/>
      <dgm:spPr>
        <a:blipFill>
          <a:blip xmlns:r="http://schemas.openxmlformats.org/officeDocument/2006/relationships" r:embed="rId3"/>
          <a:stretch>
            <a:fillRect b="-2249"/>
          </a:stretch>
        </a:blipFill>
      </dgm:spPr>
      <dgm:t>
        <a:bodyPr/>
        <a:lstStyle/>
        <a:p>
          <a:r>
            <a:rPr lang="en-US">
              <a:noFill/>
            </a:rPr>
            <a:t> </a:t>
          </a:r>
        </a:p>
      </dgm:t>
    </dgm:pt>
    <dgm:pt modelId="{8011AFB7-1444-407C-941E-40EDD2919C24}" type="parTrans" cxnId="{411FC5A1-3E94-48F1-AF2B-60ABCAAD568A}">
      <dgm:prSet/>
      <dgm:spPr/>
      <dgm:t>
        <a:bodyPr/>
        <a:lstStyle/>
        <a:p>
          <a:endParaRPr lang="en-US"/>
        </a:p>
      </dgm:t>
    </dgm:pt>
    <dgm:pt modelId="{6B95D8F7-A846-43FC-9330-CA39CA4CAC23}" type="sibTrans" cxnId="{411FC5A1-3E94-48F1-AF2B-60ABCAAD568A}">
      <dgm:prSet/>
      <dgm:spPr/>
      <dgm:t>
        <a:bodyPr/>
        <a:lstStyle/>
        <a:p>
          <a:endParaRPr lang="en-US"/>
        </a:p>
      </dgm:t>
    </dgm:pt>
    <dgm:pt modelId="{DBCCA5CE-2284-484F-A910-F45707914A63}">
      <dgm:prSet phldrT="[Text]" custT="1"/>
      <dgm:spPr>
        <a:blipFill>
          <a:blip xmlns:r="http://schemas.openxmlformats.org/officeDocument/2006/relationships" r:embed="rId4"/>
          <a:stretch>
            <a:fillRect/>
          </a:stretch>
        </a:blipFill>
        <a:ln>
          <a:solidFill>
            <a:schemeClr val="accent4">
              <a:lumMod val="60000"/>
              <a:lumOff val="40000"/>
            </a:schemeClr>
          </a:solidFill>
        </a:ln>
      </dgm:spPr>
      <dgm:t>
        <a:bodyPr/>
        <a:lstStyle/>
        <a:p>
          <a:r>
            <a:rPr lang="en-US">
              <a:noFill/>
            </a:rPr>
            <a:t> </a:t>
          </a:r>
        </a:p>
      </dgm:t>
    </dgm:pt>
    <dgm:pt modelId="{F4C019E6-3DB4-4989-988B-6621BB8C9E93}" type="parTrans" cxnId="{F08325FF-E8E6-4626-A49C-3C00AFA2E60D}">
      <dgm:prSet/>
      <dgm:spPr/>
      <dgm:t>
        <a:bodyPr/>
        <a:lstStyle/>
        <a:p>
          <a:endParaRPr lang="en-US"/>
        </a:p>
      </dgm:t>
    </dgm:pt>
    <dgm:pt modelId="{DDE8022A-449A-456F-AAE5-F07C5519C193}" type="sibTrans" cxnId="{F08325FF-E8E6-4626-A49C-3C00AFA2E60D}">
      <dgm:prSet/>
      <dgm:spPr/>
      <dgm:t>
        <a:bodyPr/>
        <a:lstStyle/>
        <a:p>
          <a:endParaRPr lang="en-US"/>
        </a:p>
      </dgm:t>
    </dgm:pt>
    <dgm:pt modelId="{B400F09E-804A-4E86-BE86-B12AD32EE3C7}">
      <dgm:prSet custT="1"/>
      <dgm:spPr>
        <a:blipFill>
          <a:blip xmlns:r="http://schemas.openxmlformats.org/officeDocument/2006/relationships" r:embed="rId5"/>
          <a:stretch>
            <a:fillRect/>
          </a:stretch>
        </a:blipFill>
      </dgm:spPr>
      <dgm:t>
        <a:bodyPr/>
        <a:lstStyle/>
        <a:p>
          <a:r>
            <a:rPr lang="en-US">
              <a:noFill/>
            </a:rPr>
            <a:t> </a:t>
          </a:r>
        </a:p>
      </dgm:t>
    </dgm:pt>
    <dgm:pt modelId="{7E09151A-A3CB-4D61-8704-6A0C1C2B69DA}" type="parTrans" cxnId="{153E96BC-73AA-4B66-A8D4-C673E653BED4}">
      <dgm:prSet/>
      <dgm:spPr/>
      <dgm:t>
        <a:bodyPr/>
        <a:lstStyle/>
        <a:p>
          <a:endParaRPr lang="en-US"/>
        </a:p>
      </dgm:t>
    </dgm:pt>
    <dgm:pt modelId="{6D204BA9-15C0-4484-8EB2-7BA29371E3FE}" type="sibTrans" cxnId="{153E96BC-73AA-4B66-A8D4-C673E653BED4}">
      <dgm:prSet/>
      <dgm:spPr/>
      <dgm:t>
        <a:bodyPr/>
        <a:lstStyle/>
        <a:p>
          <a:endParaRPr lang="en-US"/>
        </a:p>
      </dgm:t>
    </dgm:pt>
    <dgm:pt modelId="{4E794611-F6C7-4BC8-AD34-65DA1AECDD3B}">
      <dgm:prSet custT="1"/>
      <dgm:spPr>
        <a:blipFill>
          <a:blip xmlns:r="http://schemas.openxmlformats.org/officeDocument/2006/relationships" r:embed="rId6"/>
          <a:stretch>
            <a:fillRect/>
          </a:stretch>
        </a:blipFill>
      </dgm:spPr>
      <dgm:t>
        <a:bodyPr/>
        <a:lstStyle/>
        <a:p>
          <a:r>
            <a:rPr lang="en-US">
              <a:noFill/>
            </a:rPr>
            <a:t> </a:t>
          </a:r>
        </a:p>
      </dgm:t>
    </dgm:pt>
    <dgm:pt modelId="{0EFEE1D6-BC6E-42F3-9059-2E6CF85BF4F1}" type="parTrans" cxnId="{CD336C07-92BA-4D07-94AF-792558874567}">
      <dgm:prSet/>
      <dgm:spPr/>
      <dgm:t>
        <a:bodyPr/>
        <a:lstStyle/>
        <a:p>
          <a:endParaRPr lang="en-US"/>
        </a:p>
      </dgm:t>
    </dgm:pt>
    <dgm:pt modelId="{6DEC2795-3051-466B-95AE-23EF89B30CEB}" type="sibTrans" cxnId="{CD336C07-92BA-4D07-94AF-792558874567}">
      <dgm:prSet/>
      <dgm:spPr/>
      <dgm:t>
        <a:bodyPr/>
        <a:lstStyle/>
        <a:p>
          <a:endParaRPr lang="en-US"/>
        </a:p>
      </dgm:t>
    </dgm:pt>
    <dgm:pt modelId="{49D4E874-F2E8-48F3-97F8-1B573E4D4B16}" type="pres">
      <dgm:prSet presAssocID="{F749C792-140E-4480-B46A-71A9E338B041}" presName="diagram" presStyleCnt="0">
        <dgm:presLayoutVars>
          <dgm:dir/>
          <dgm:resizeHandles val="exact"/>
        </dgm:presLayoutVars>
      </dgm:prSet>
      <dgm:spPr/>
    </dgm:pt>
    <dgm:pt modelId="{C39BA0E0-13F9-4C5D-BBA6-06262CB87F0D}" type="pres">
      <dgm:prSet presAssocID="{7E13A542-6BC2-4740-A937-4F447B3AD1A4}" presName="node" presStyleLbl="node1" presStyleIdx="0" presStyleCnt="6">
        <dgm:presLayoutVars>
          <dgm:bulletEnabled val="1"/>
        </dgm:presLayoutVars>
      </dgm:prSet>
      <dgm:spPr/>
    </dgm:pt>
    <dgm:pt modelId="{A4FA4719-F0AE-4FF1-87FE-3E6D7552E23D}" type="pres">
      <dgm:prSet presAssocID="{6824A5C2-98D7-47F2-A36A-BA053D006138}" presName="sibTrans" presStyleCnt="0"/>
      <dgm:spPr/>
    </dgm:pt>
    <dgm:pt modelId="{5B5775D8-0F7A-456A-9955-A77A2303A154}" type="pres">
      <dgm:prSet presAssocID="{7536F6E5-DD5F-46BE-9731-0A99F13F2C89}" presName="node" presStyleLbl="node1" presStyleIdx="1" presStyleCnt="6">
        <dgm:presLayoutVars>
          <dgm:bulletEnabled val="1"/>
        </dgm:presLayoutVars>
      </dgm:prSet>
      <dgm:spPr/>
    </dgm:pt>
    <dgm:pt modelId="{EF26D4BD-45D5-4AE6-B6CC-993C8E0DE24F}" type="pres">
      <dgm:prSet presAssocID="{9497AFE8-73E5-4334-B3FC-EDF75AA64A64}" presName="sibTrans" presStyleCnt="0"/>
      <dgm:spPr/>
    </dgm:pt>
    <dgm:pt modelId="{18BFAD68-7670-497A-AC8F-667A12DD599C}" type="pres">
      <dgm:prSet presAssocID="{B400F09E-804A-4E86-BE86-B12AD32EE3C7}" presName="node" presStyleLbl="node1" presStyleIdx="2" presStyleCnt="6">
        <dgm:presLayoutVars>
          <dgm:bulletEnabled val="1"/>
        </dgm:presLayoutVars>
      </dgm:prSet>
      <dgm:spPr/>
    </dgm:pt>
    <dgm:pt modelId="{DD4776A0-7EAD-41E6-A2C1-02A2EAB7D415}" type="pres">
      <dgm:prSet presAssocID="{6D204BA9-15C0-4484-8EB2-7BA29371E3FE}" presName="sibTrans" presStyleCnt="0"/>
      <dgm:spPr/>
    </dgm:pt>
    <dgm:pt modelId="{85B12D90-B1CD-4D40-B432-E3F0EB30141E}" type="pres">
      <dgm:prSet presAssocID="{D3D01FD0-1E5F-4C21-822A-5929A4260E6F}" presName="node" presStyleLbl="node1" presStyleIdx="3" presStyleCnt="6">
        <dgm:presLayoutVars>
          <dgm:bulletEnabled val="1"/>
        </dgm:presLayoutVars>
      </dgm:prSet>
      <dgm:spPr/>
    </dgm:pt>
    <dgm:pt modelId="{0320FFCE-AC29-4956-AD1E-6A53FA89FEF6}" type="pres">
      <dgm:prSet presAssocID="{6B95D8F7-A846-43FC-9330-CA39CA4CAC23}" presName="sibTrans" presStyleCnt="0"/>
      <dgm:spPr/>
    </dgm:pt>
    <dgm:pt modelId="{8DD4A2F2-62D3-4832-9D4C-E103760A5A5D}" type="pres">
      <dgm:prSet presAssocID="{4E794611-F6C7-4BC8-AD34-65DA1AECDD3B}" presName="node" presStyleLbl="node1" presStyleIdx="4" presStyleCnt="6">
        <dgm:presLayoutVars>
          <dgm:bulletEnabled val="1"/>
        </dgm:presLayoutVars>
      </dgm:prSet>
      <dgm:spPr/>
    </dgm:pt>
    <dgm:pt modelId="{A9FDF1BC-04D9-4383-A270-87097E8F7D8D}" type="pres">
      <dgm:prSet presAssocID="{6DEC2795-3051-466B-95AE-23EF89B30CEB}" presName="sibTrans" presStyleCnt="0"/>
      <dgm:spPr/>
    </dgm:pt>
    <dgm:pt modelId="{557CE39B-1C87-44DB-8984-457996594DBC}" type="pres">
      <dgm:prSet presAssocID="{DBCCA5CE-2284-484F-A910-F45707914A63}" presName="node" presStyleLbl="node1" presStyleIdx="5" presStyleCnt="6">
        <dgm:presLayoutVars>
          <dgm:bulletEnabled val="1"/>
        </dgm:presLayoutVars>
      </dgm:prSet>
      <dgm:spPr/>
    </dgm:pt>
  </dgm:ptLst>
  <dgm:cxnLst>
    <dgm:cxn modelId="{CD336C07-92BA-4D07-94AF-792558874567}" srcId="{F749C792-140E-4480-B46A-71A9E338B041}" destId="{4E794611-F6C7-4BC8-AD34-65DA1AECDD3B}" srcOrd="4" destOrd="0" parTransId="{0EFEE1D6-BC6E-42F3-9059-2E6CF85BF4F1}" sibTransId="{6DEC2795-3051-466B-95AE-23EF89B30CEB}"/>
    <dgm:cxn modelId="{D8B3D808-BD05-4092-9904-82A4471481A3}" srcId="{F749C792-140E-4480-B46A-71A9E338B041}" destId="{7E13A542-6BC2-4740-A937-4F447B3AD1A4}" srcOrd="0" destOrd="0" parTransId="{53E01038-E9DF-40B1-8F0A-66AF62324D12}" sibTransId="{6824A5C2-98D7-47F2-A36A-BA053D006138}"/>
    <dgm:cxn modelId="{AA529834-104D-47AB-9951-E29C6D12F6B4}" srcId="{F749C792-140E-4480-B46A-71A9E338B041}" destId="{7536F6E5-DD5F-46BE-9731-0A99F13F2C89}" srcOrd="1" destOrd="0" parTransId="{629746DB-2BE9-427A-85D5-E88623B08C59}" sibTransId="{9497AFE8-73E5-4334-B3FC-EDF75AA64A64}"/>
    <dgm:cxn modelId="{DCC34D44-4E1E-4F18-9BF6-3269C1201FF1}" type="presOf" srcId="{D3D01FD0-1E5F-4C21-822A-5929A4260E6F}" destId="{85B12D90-B1CD-4D40-B432-E3F0EB30141E}" srcOrd="0" destOrd="0" presId="urn:microsoft.com/office/officeart/2005/8/layout/default"/>
    <dgm:cxn modelId="{07295151-5DD1-4E10-9A42-39399FB56065}" type="presOf" srcId="{DBCCA5CE-2284-484F-A910-F45707914A63}" destId="{557CE39B-1C87-44DB-8984-457996594DBC}" srcOrd="0" destOrd="0" presId="urn:microsoft.com/office/officeart/2005/8/layout/default"/>
    <dgm:cxn modelId="{411FC5A1-3E94-48F1-AF2B-60ABCAAD568A}" srcId="{F749C792-140E-4480-B46A-71A9E338B041}" destId="{D3D01FD0-1E5F-4C21-822A-5929A4260E6F}" srcOrd="3" destOrd="0" parTransId="{8011AFB7-1444-407C-941E-40EDD2919C24}" sibTransId="{6B95D8F7-A846-43FC-9330-CA39CA4CAC23}"/>
    <dgm:cxn modelId="{153E96BC-73AA-4B66-A8D4-C673E653BED4}" srcId="{F749C792-140E-4480-B46A-71A9E338B041}" destId="{B400F09E-804A-4E86-BE86-B12AD32EE3C7}" srcOrd="2" destOrd="0" parTransId="{7E09151A-A3CB-4D61-8704-6A0C1C2B69DA}" sibTransId="{6D204BA9-15C0-4484-8EB2-7BA29371E3FE}"/>
    <dgm:cxn modelId="{873961C6-EE86-44D8-B251-C9E1C55F7B9D}" type="presOf" srcId="{7536F6E5-DD5F-46BE-9731-0A99F13F2C89}" destId="{5B5775D8-0F7A-456A-9955-A77A2303A154}" srcOrd="0" destOrd="0" presId="urn:microsoft.com/office/officeart/2005/8/layout/default"/>
    <dgm:cxn modelId="{24BB09CC-76EB-4381-B099-3BD963F8B334}" type="presOf" srcId="{B400F09E-804A-4E86-BE86-B12AD32EE3C7}" destId="{18BFAD68-7670-497A-AC8F-667A12DD599C}" srcOrd="0" destOrd="0" presId="urn:microsoft.com/office/officeart/2005/8/layout/default"/>
    <dgm:cxn modelId="{7ED2E0E7-70C4-4D3B-834A-8CA6CE76B280}" type="presOf" srcId="{4E794611-F6C7-4BC8-AD34-65DA1AECDD3B}" destId="{8DD4A2F2-62D3-4832-9D4C-E103760A5A5D}" srcOrd="0" destOrd="0" presId="urn:microsoft.com/office/officeart/2005/8/layout/default"/>
    <dgm:cxn modelId="{FDF1BEF4-1A26-4E9A-AA7B-7F4015E3C2AA}" type="presOf" srcId="{F749C792-140E-4480-B46A-71A9E338B041}" destId="{49D4E874-F2E8-48F3-97F8-1B573E4D4B16}" srcOrd="0" destOrd="0" presId="urn:microsoft.com/office/officeart/2005/8/layout/default"/>
    <dgm:cxn modelId="{176EF0F8-9999-488B-BB64-81B00AE27BE5}" type="presOf" srcId="{7E13A542-6BC2-4740-A937-4F447B3AD1A4}" destId="{C39BA0E0-13F9-4C5D-BBA6-06262CB87F0D}" srcOrd="0" destOrd="0" presId="urn:microsoft.com/office/officeart/2005/8/layout/default"/>
    <dgm:cxn modelId="{F08325FF-E8E6-4626-A49C-3C00AFA2E60D}" srcId="{F749C792-140E-4480-B46A-71A9E338B041}" destId="{DBCCA5CE-2284-484F-A910-F45707914A63}" srcOrd="5" destOrd="0" parTransId="{F4C019E6-3DB4-4989-988B-6621BB8C9E93}" sibTransId="{DDE8022A-449A-456F-AAE5-F07C5519C193}"/>
    <dgm:cxn modelId="{D742285E-CE4A-4E24-9B4F-EA44B6DDC2F0}" type="presParOf" srcId="{49D4E874-F2E8-48F3-97F8-1B573E4D4B16}" destId="{C39BA0E0-13F9-4C5D-BBA6-06262CB87F0D}" srcOrd="0" destOrd="0" presId="urn:microsoft.com/office/officeart/2005/8/layout/default"/>
    <dgm:cxn modelId="{509C8399-8410-4F69-B338-1AF2FEF69C61}" type="presParOf" srcId="{49D4E874-F2E8-48F3-97F8-1B573E4D4B16}" destId="{A4FA4719-F0AE-4FF1-87FE-3E6D7552E23D}" srcOrd="1" destOrd="0" presId="urn:microsoft.com/office/officeart/2005/8/layout/default"/>
    <dgm:cxn modelId="{B9A00CF9-9CB7-4733-B12C-E4AF82730BA0}" type="presParOf" srcId="{49D4E874-F2E8-48F3-97F8-1B573E4D4B16}" destId="{5B5775D8-0F7A-456A-9955-A77A2303A154}" srcOrd="2" destOrd="0" presId="urn:microsoft.com/office/officeart/2005/8/layout/default"/>
    <dgm:cxn modelId="{029F661A-6B56-4EBC-B8F6-96E91BA43E10}" type="presParOf" srcId="{49D4E874-F2E8-48F3-97F8-1B573E4D4B16}" destId="{EF26D4BD-45D5-4AE6-B6CC-993C8E0DE24F}" srcOrd="3" destOrd="0" presId="urn:microsoft.com/office/officeart/2005/8/layout/default"/>
    <dgm:cxn modelId="{24FB1362-0E86-4DCB-8CD4-51794B653109}" type="presParOf" srcId="{49D4E874-F2E8-48F3-97F8-1B573E4D4B16}" destId="{18BFAD68-7670-497A-AC8F-667A12DD599C}" srcOrd="4" destOrd="0" presId="urn:microsoft.com/office/officeart/2005/8/layout/default"/>
    <dgm:cxn modelId="{BB2394C8-E3F3-474B-8E8E-10D31C0FF58E}" type="presParOf" srcId="{49D4E874-F2E8-48F3-97F8-1B573E4D4B16}" destId="{DD4776A0-7EAD-41E6-A2C1-02A2EAB7D415}" srcOrd="5" destOrd="0" presId="urn:microsoft.com/office/officeart/2005/8/layout/default"/>
    <dgm:cxn modelId="{A727A34D-1A48-4F6D-81F4-CD0050130599}" type="presParOf" srcId="{49D4E874-F2E8-48F3-97F8-1B573E4D4B16}" destId="{85B12D90-B1CD-4D40-B432-E3F0EB30141E}" srcOrd="6" destOrd="0" presId="urn:microsoft.com/office/officeart/2005/8/layout/default"/>
    <dgm:cxn modelId="{78CB7B2D-3FD4-4AD1-AED3-BF93D341882F}" type="presParOf" srcId="{49D4E874-F2E8-48F3-97F8-1B573E4D4B16}" destId="{0320FFCE-AC29-4956-AD1E-6A53FA89FEF6}" srcOrd="7" destOrd="0" presId="urn:microsoft.com/office/officeart/2005/8/layout/default"/>
    <dgm:cxn modelId="{C387BFE0-EA78-4DD7-8075-96C54946F2F7}" type="presParOf" srcId="{49D4E874-F2E8-48F3-97F8-1B573E4D4B16}" destId="{8DD4A2F2-62D3-4832-9D4C-E103760A5A5D}" srcOrd="8" destOrd="0" presId="urn:microsoft.com/office/officeart/2005/8/layout/default"/>
    <dgm:cxn modelId="{4F16C3F6-98DB-4218-86AB-75CF8AD30486}" type="presParOf" srcId="{49D4E874-F2E8-48F3-97F8-1B573E4D4B16}" destId="{A9FDF1BC-04D9-4383-A270-87097E8F7D8D}" srcOrd="9" destOrd="0" presId="urn:microsoft.com/office/officeart/2005/8/layout/default"/>
    <dgm:cxn modelId="{400FFDA0-4AA4-4CD2-9B43-6F55B53188D3}" type="presParOf" srcId="{49D4E874-F2E8-48F3-97F8-1B573E4D4B16}" destId="{557CE39B-1C87-44DB-8984-457996594DBC}"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4A3010A-E7EC-461E-AB45-D25047D3528E}"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E4A1AD19-904D-4526-AD2C-013FE7574C7F}">
      <dgm:prSet phldrT="[Text]" custT="1"/>
      <dgm:spPr>
        <a:noFill/>
      </dgm:spPr>
      <dgm:t>
        <a:bodyPr/>
        <a:lstStyle/>
        <a:p>
          <a:r>
            <a:rPr lang="en-US" sz="3600" dirty="0">
              <a:solidFill>
                <a:schemeClr val="tx1"/>
              </a:solidFill>
              <a:latin typeface="Calibri" panose="020F0502020204030204" pitchFamily="34" charset="0"/>
              <a:ea typeface="Calibri" panose="020F0502020204030204" pitchFamily="34" charset="0"/>
              <a:cs typeface="Calibri" panose="020F0502020204030204" pitchFamily="34" charset="0"/>
            </a:rPr>
            <a:t>Is the test significance value less than a pre-specified tolerance threshold (e.g., 0.05)?</a:t>
          </a:r>
        </a:p>
      </dgm:t>
    </dgm:pt>
    <dgm:pt modelId="{9CE35A82-9F8D-40B0-87EC-8EB810010968}" type="parTrans" cxnId="{180CBE3B-3B8C-4918-9904-317D9442E213}">
      <dgm:prSet/>
      <dgm:spPr/>
      <dgm:t>
        <a:bodyPr/>
        <a:lstStyle/>
        <a:p>
          <a:endParaRPr lang="en-US"/>
        </a:p>
      </dgm:t>
    </dgm:pt>
    <dgm:pt modelId="{EDC6C49A-C624-499E-A6C7-5036870075D6}" type="sibTrans" cxnId="{180CBE3B-3B8C-4918-9904-317D9442E213}">
      <dgm:prSet/>
      <dgm:spPr/>
      <dgm:t>
        <a:bodyPr/>
        <a:lstStyle/>
        <a:p>
          <a:endParaRPr lang="en-US"/>
        </a:p>
      </dgm:t>
    </dgm:pt>
    <mc:AlternateContent xmlns:mc="http://schemas.openxmlformats.org/markup-compatibility/2006" xmlns:a14="http://schemas.microsoft.com/office/drawing/2010/main">
      <mc:Choice Requires="a14">
        <dgm:pt modelId="{6DEB0D7B-B264-4C16-AF0B-DFCAC6179CD2}">
          <dgm:prSet phldrT="[Text]" custT="1"/>
          <dgm:spPr>
            <a:noFill/>
          </dgm:spPr>
          <dgm:t>
            <a:bodyPr/>
            <a:lstStyle/>
            <a:p>
              <a:r>
                <a:rPr lang="en-US" sz="3600" dirty="0">
                  <a:solidFill>
                    <a:srgbClr val="00B050"/>
                  </a:solidFill>
                  <a:latin typeface="Calibri" panose="020F0502020204030204" pitchFamily="34" charset="0"/>
                  <a:ea typeface="Calibri" panose="020F0502020204030204" pitchFamily="34" charset="0"/>
                  <a:cs typeface="Calibri" panose="020F0502020204030204" pitchFamily="34" charset="0"/>
                </a:rPr>
                <a:t>We need to retain the additional predictors in </a:t>
              </a:r>
              <a14:m>
                <m:oMath xmlns:m="http://schemas.openxmlformats.org/officeDocument/2006/math">
                  <m:sSub>
                    <m:sSubPr>
                      <m:ctrlPr>
                        <a:rPr lang="en-US" sz="3600" i="1" smtClean="0">
                          <a:solidFill>
                            <a:srgbClr val="00B050"/>
                          </a:solidFill>
                          <a:latin typeface="Cambria Math" panose="02040503050406030204" pitchFamily="18" charset="0"/>
                        </a:rPr>
                      </m:ctrlPr>
                    </m:sSubPr>
                    <m:e>
                      <m:r>
                        <a:rPr lang="en-US" sz="3600" i="1">
                          <a:solidFill>
                            <a:srgbClr val="00B050"/>
                          </a:solidFill>
                          <a:latin typeface="Cambria Math" panose="02040503050406030204" pitchFamily="18" charset="0"/>
                        </a:rPr>
                        <m:t>𝑀</m:t>
                      </m:r>
                    </m:e>
                    <m:sub>
                      <m:r>
                        <a:rPr lang="en-US" sz="3600" b="0" i="1" smtClean="0">
                          <a:solidFill>
                            <a:srgbClr val="00B050"/>
                          </a:solidFill>
                          <a:latin typeface="Cambria Math" panose="02040503050406030204" pitchFamily="18" charset="0"/>
                        </a:rPr>
                        <m:t>1</m:t>
                      </m:r>
                    </m:sub>
                  </m:sSub>
                </m:oMath>
              </a14:m>
              <a:r>
                <a:rPr lang="en-US" sz="3600" dirty="0">
                  <a:solidFill>
                    <a:srgbClr val="00B050"/>
                  </a:solidFill>
                  <a:latin typeface="Calibri" panose="020F0502020204030204" pitchFamily="34" charset="0"/>
                  <a:ea typeface="Calibri" panose="020F0502020204030204" pitchFamily="34" charset="0"/>
                  <a:cs typeface="Calibri" panose="020F0502020204030204" pitchFamily="34" charset="0"/>
                </a:rPr>
                <a:t> because they helps improve the goodness-of-fit</a:t>
              </a:r>
            </a:p>
          </dgm:t>
        </dgm:pt>
      </mc:Choice>
      <mc:Fallback xmlns="">
        <dgm:pt modelId="{6DEB0D7B-B264-4C16-AF0B-DFCAC6179CD2}">
          <dgm:prSet phldrT="[Text]" custT="1"/>
          <dgm:spPr>
            <a:noFill/>
          </dgm:spPr>
          <dgm:t>
            <a:bodyPr/>
            <a:lstStyle/>
            <a:p>
              <a:r>
                <a:rPr lang="en-US" sz="3600" dirty="0">
                  <a:solidFill>
                    <a:srgbClr val="00B050"/>
                  </a:solidFill>
                  <a:latin typeface="Calibri" panose="020F0502020204030204" pitchFamily="34" charset="0"/>
                  <a:ea typeface="Calibri" panose="020F0502020204030204" pitchFamily="34" charset="0"/>
                  <a:cs typeface="Calibri" panose="020F0502020204030204" pitchFamily="34" charset="0"/>
                </a:rPr>
                <a:t>We need to retain the additional predictors in </a:t>
              </a:r>
              <a:r>
                <a:rPr lang="en-US" sz="3600" i="0">
                  <a:solidFill>
                    <a:srgbClr val="00B050"/>
                  </a:solidFill>
                  <a:latin typeface="Cambria Math" panose="02040503050406030204" pitchFamily="18" charset="0"/>
                </a:rPr>
                <a:t>𝑀_</a:t>
              </a:r>
              <a:r>
                <a:rPr lang="en-US" sz="3600" b="0" i="0">
                  <a:solidFill>
                    <a:srgbClr val="00B050"/>
                  </a:solidFill>
                  <a:latin typeface="Cambria Math" panose="02040503050406030204" pitchFamily="18" charset="0"/>
                </a:rPr>
                <a:t>1</a:t>
              </a:r>
              <a:r>
                <a:rPr lang="en-US" sz="3600" dirty="0">
                  <a:solidFill>
                    <a:srgbClr val="00B050"/>
                  </a:solidFill>
                  <a:latin typeface="Calibri" panose="020F0502020204030204" pitchFamily="34" charset="0"/>
                  <a:ea typeface="Calibri" panose="020F0502020204030204" pitchFamily="34" charset="0"/>
                  <a:cs typeface="Calibri" panose="020F0502020204030204" pitchFamily="34" charset="0"/>
                </a:rPr>
                <a:t> because they helps improve the goodness-of-fit</a:t>
              </a:r>
            </a:p>
          </dgm:t>
        </dgm:pt>
      </mc:Fallback>
    </mc:AlternateContent>
    <dgm:pt modelId="{38F88BCF-C4CC-4363-91F0-8D533FD99EDF}" type="parTrans" cxnId="{11C41E64-A1E4-4B84-AC99-536FFE87D2C6}">
      <dgm:prSet/>
      <dgm:spPr>
        <a:ln w="28575"/>
      </dgm:spPr>
      <dgm:t>
        <a:bodyPr/>
        <a:lstStyle/>
        <a:p>
          <a:endParaRPr lang="en-US"/>
        </a:p>
      </dgm:t>
    </dgm:pt>
    <dgm:pt modelId="{C46EFE33-46F8-4106-9E43-351B92D8AE5E}" type="sibTrans" cxnId="{11C41E64-A1E4-4B84-AC99-536FFE87D2C6}">
      <dgm:prSet/>
      <dgm:spPr/>
      <dgm:t>
        <a:bodyPr/>
        <a:lstStyle/>
        <a:p>
          <a:endParaRPr lang="en-US"/>
        </a:p>
      </dgm:t>
    </dgm:pt>
    <mc:AlternateContent xmlns:mc="http://schemas.openxmlformats.org/markup-compatibility/2006" xmlns:a14="http://schemas.microsoft.com/office/drawing/2010/main">
      <mc:Choice Requires="a14">
        <dgm:pt modelId="{B1FC29FB-1640-465F-BF89-2188842B359B}">
          <dgm:prSet phldrT="[Text]" custT="1"/>
          <dgm:spPr>
            <a:noFill/>
          </dgm:spPr>
          <dgm:t>
            <a:bodyPr/>
            <a:lstStyle/>
            <a:p>
              <a:r>
                <a:rPr lang="en-US" sz="3600" dirty="0">
                  <a:latin typeface="Calibri" panose="020F0502020204030204" pitchFamily="34" charset="0"/>
                  <a:ea typeface="Calibri" panose="020F0502020204030204" pitchFamily="34" charset="0"/>
                  <a:cs typeface="Calibri" panose="020F0502020204030204" pitchFamily="34" charset="0"/>
                </a:rPr>
                <a:t>We can ignore the additional predictors in </a:t>
              </a:r>
              <a14:m>
                <m:oMath xmlns:m="http://schemas.openxmlformats.org/officeDocument/2006/math">
                  <m:sSub>
                    <m:sSubPr>
                      <m:ctrlPr>
                        <a:rPr lang="en-US" sz="3600" i="1" smtClean="0">
                          <a:latin typeface="Cambria Math" panose="02040503050406030204" pitchFamily="18" charset="0"/>
                        </a:rPr>
                      </m:ctrlPr>
                    </m:sSubPr>
                    <m:e>
                      <m:r>
                        <a:rPr lang="en-US" sz="3600" i="1">
                          <a:latin typeface="Cambria Math" panose="02040503050406030204" pitchFamily="18" charset="0"/>
                        </a:rPr>
                        <m:t>𝑀</m:t>
                      </m:r>
                    </m:e>
                    <m:sub>
                      <m:r>
                        <a:rPr lang="en-US" sz="3600" b="0" i="1" smtClean="0">
                          <a:latin typeface="Cambria Math" panose="02040503050406030204" pitchFamily="18" charset="0"/>
                        </a:rPr>
                        <m:t>1</m:t>
                      </m:r>
                    </m:sub>
                  </m:sSub>
                </m:oMath>
              </a14:m>
              <a:r>
                <a:rPr lang="en-US" sz="3600" dirty="0">
                  <a:latin typeface="Calibri" panose="020F0502020204030204" pitchFamily="34" charset="0"/>
                  <a:ea typeface="Calibri" panose="020F0502020204030204" pitchFamily="34" charset="0"/>
                  <a:cs typeface="Calibri" panose="020F0502020204030204" pitchFamily="34" charset="0"/>
                </a:rPr>
                <a:t> because dropping them will not hurt the goodness-of-fit</a:t>
              </a:r>
            </a:p>
          </dgm:t>
        </dgm:pt>
      </mc:Choice>
      <mc:Fallback xmlns="">
        <dgm:pt modelId="{B1FC29FB-1640-465F-BF89-2188842B359B}">
          <dgm:prSet phldrT="[Text]" custT="1"/>
          <dgm:spPr>
            <a:noFill/>
          </dgm:spPr>
          <dgm:t>
            <a:bodyPr/>
            <a:lstStyle/>
            <a:p>
              <a:r>
                <a:rPr lang="en-US" sz="3600" dirty="0">
                  <a:latin typeface="Calibri" panose="020F0502020204030204" pitchFamily="34" charset="0"/>
                  <a:ea typeface="Calibri" panose="020F0502020204030204" pitchFamily="34" charset="0"/>
                  <a:cs typeface="Calibri" panose="020F0502020204030204" pitchFamily="34" charset="0"/>
                </a:rPr>
                <a:t>We can ignore the additional predictors in </a:t>
              </a:r>
              <a:r>
                <a:rPr lang="en-US" sz="3600" i="0">
                  <a:latin typeface="Cambria Math" panose="02040503050406030204" pitchFamily="18" charset="0"/>
                </a:rPr>
                <a:t>𝑀_</a:t>
              </a:r>
              <a:r>
                <a:rPr lang="en-US" sz="3600" b="0" i="0">
                  <a:latin typeface="Cambria Math" panose="02040503050406030204" pitchFamily="18" charset="0"/>
                </a:rPr>
                <a:t>1</a:t>
              </a:r>
              <a:r>
                <a:rPr lang="en-US" sz="3600" dirty="0">
                  <a:latin typeface="Calibri" panose="020F0502020204030204" pitchFamily="34" charset="0"/>
                  <a:ea typeface="Calibri" panose="020F0502020204030204" pitchFamily="34" charset="0"/>
                  <a:cs typeface="Calibri" panose="020F0502020204030204" pitchFamily="34" charset="0"/>
                </a:rPr>
                <a:t> because dropping them will not hurt the goodness-of-fit</a:t>
              </a:r>
            </a:p>
          </dgm:t>
        </dgm:pt>
      </mc:Fallback>
    </mc:AlternateContent>
    <dgm:pt modelId="{90C1B593-34D2-4193-8129-2A155E4F9342}" type="parTrans" cxnId="{E5A52A7B-BA14-4C60-B71D-3BB7A8C59CA3}">
      <dgm:prSet/>
      <dgm:spPr>
        <a:ln w="28575">
          <a:prstDash val="dash"/>
        </a:ln>
      </dgm:spPr>
      <dgm:t>
        <a:bodyPr/>
        <a:lstStyle/>
        <a:p>
          <a:endParaRPr lang="en-US"/>
        </a:p>
      </dgm:t>
    </dgm:pt>
    <dgm:pt modelId="{4DA1A970-7A63-41C3-BB10-9BB05C52E154}" type="sibTrans" cxnId="{E5A52A7B-BA14-4C60-B71D-3BB7A8C59CA3}">
      <dgm:prSet/>
      <dgm:spPr/>
      <dgm:t>
        <a:bodyPr/>
        <a:lstStyle/>
        <a:p>
          <a:endParaRPr lang="en-US"/>
        </a:p>
      </dgm:t>
    </dgm:pt>
    <dgm:pt modelId="{EFDCB5F6-091D-4E35-9F3F-5B05378CB0FE}" type="pres">
      <dgm:prSet presAssocID="{64A3010A-E7EC-461E-AB45-D25047D3528E}" presName="diagram" presStyleCnt="0">
        <dgm:presLayoutVars>
          <dgm:chPref val="1"/>
          <dgm:dir/>
          <dgm:animOne val="branch"/>
          <dgm:animLvl val="lvl"/>
          <dgm:resizeHandles val="exact"/>
        </dgm:presLayoutVars>
      </dgm:prSet>
      <dgm:spPr/>
    </dgm:pt>
    <dgm:pt modelId="{CFF85C8F-9646-4EB9-B1F7-EE0C24ED0516}" type="pres">
      <dgm:prSet presAssocID="{E4A1AD19-904D-4526-AD2C-013FE7574C7F}" presName="root1" presStyleCnt="0"/>
      <dgm:spPr/>
    </dgm:pt>
    <dgm:pt modelId="{02A8269B-2F9E-410D-966B-DB2B6270B491}" type="pres">
      <dgm:prSet presAssocID="{E4A1AD19-904D-4526-AD2C-013FE7574C7F}" presName="LevelOneTextNode" presStyleLbl="node0" presStyleIdx="0" presStyleCnt="1">
        <dgm:presLayoutVars>
          <dgm:chPref val="3"/>
        </dgm:presLayoutVars>
      </dgm:prSet>
      <dgm:spPr/>
    </dgm:pt>
    <dgm:pt modelId="{9092F1B8-B4C9-4DD4-9FEC-F50964271886}" type="pres">
      <dgm:prSet presAssocID="{E4A1AD19-904D-4526-AD2C-013FE7574C7F}" presName="level2hierChild" presStyleCnt="0"/>
      <dgm:spPr/>
    </dgm:pt>
    <dgm:pt modelId="{AA3266EA-F5D7-456A-86C2-52E0DF36B26B}" type="pres">
      <dgm:prSet presAssocID="{38F88BCF-C4CC-4363-91F0-8D533FD99EDF}" presName="conn2-1" presStyleLbl="parChTrans1D2" presStyleIdx="0" presStyleCnt="2"/>
      <dgm:spPr/>
    </dgm:pt>
    <dgm:pt modelId="{EA230117-7B1C-42F7-978B-9BBC10544ACE}" type="pres">
      <dgm:prSet presAssocID="{38F88BCF-C4CC-4363-91F0-8D533FD99EDF}" presName="connTx" presStyleLbl="parChTrans1D2" presStyleIdx="0" presStyleCnt="2"/>
      <dgm:spPr/>
    </dgm:pt>
    <dgm:pt modelId="{B0F3A49C-69F7-439E-A61A-238046B8F87C}" type="pres">
      <dgm:prSet presAssocID="{6DEB0D7B-B264-4C16-AF0B-DFCAC6179CD2}" presName="root2" presStyleCnt="0"/>
      <dgm:spPr/>
    </dgm:pt>
    <dgm:pt modelId="{8C79AFFC-9FE8-4CB9-A07D-290286039C1C}" type="pres">
      <dgm:prSet presAssocID="{6DEB0D7B-B264-4C16-AF0B-DFCAC6179CD2}" presName="LevelTwoTextNode" presStyleLbl="node2" presStyleIdx="0" presStyleCnt="2">
        <dgm:presLayoutVars>
          <dgm:chPref val="3"/>
        </dgm:presLayoutVars>
      </dgm:prSet>
      <dgm:spPr/>
    </dgm:pt>
    <dgm:pt modelId="{B698FCE8-4012-4611-A30D-49A0D12FD7D5}" type="pres">
      <dgm:prSet presAssocID="{6DEB0D7B-B264-4C16-AF0B-DFCAC6179CD2}" presName="level3hierChild" presStyleCnt="0"/>
      <dgm:spPr/>
    </dgm:pt>
    <dgm:pt modelId="{D2CBCE26-F590-45E0-951C-DEEF9C7D6D5A}" type="pres">
      <dgm:prSet presAssocID="{90C1B593-34D2-4193-8129-2A155E4F9342}" presName="conn2-1" presStyleLbl="parChTrans1D2" presStyleIdx="1" presStyleCnt="2"/>
      <dgm:spPr/>
    </dgm:pt>
    <dgm:pt modelId="{522DAFEF-1FF5-49F8-9152-251B59450011}" type="pres">
      <dgm:prSet presAssocID="{90C1B593-34D2-4193-8129-2A155E4F9342}" presName="connTx" presStyleLbl="parChTrans1D2" presStyleIdx="1" presStyleCnt="2"/>
      <dgm:spPr/>
    </dgm:pt>
    <dgm:pt modelId="{EE4B82DA-2A38-4553-87B4-0411D48E942A}" type="pres">
      <dgm:prSet presAssocID="{B1FC29FB-1640-465F-BF89-2188842B359B}" presName="root2" presStyleCnt="0"/>
      <dgm:spPr/>
    </dgm:pt>
    <dgm:pt modelId="{877DF709-0037-40D5-A6B5-56E4A3569182}" type="pres">
      <dgm:prSet presAssocID="{B1FC29FB-1640-465F-BF89-2188842B359B}" presName="LevelTwoTextNode" presStyleLbl="node2" presStyleIdx="1" presStyleCnt="2">
        <dgm:presLayoutVars>
          <dgm:chPref val="3"/>
        </dgm:presLayoutVars>
      </dgm:prSet>
      <dgm:spPr/>
    </dgm:pt>
    <dgm:pt modelId="{9CF5D1CD-0788-465D-A37E-EB15253BF363}" type="pres">
      <dgm:prSet presAssocID="{B1FC29FB-1640-465F-BF89-2188842B359B}" presName="level3hierChild" presStyleCnt="0"/>
      <dgm:spPr/>
    </dgm:pt>
  </dgm:ptLst>
  <dgm:cxnLst>
    <dgm:cxn modelId="{B842D01A-5D87-4BC7-A76B-0F25A1D6763C}" type="presOf" srcId="{B1FC29FB-1640-465F-BF89-2188842B359B}" destId="{877DF709-0037-40D5-A6B5-56E4A3569182}" srcOrd="0" destOrd="0" presId="urn:microsoft.com/office/officeart/2005/8/layout/hierarchy2"/>
    <dgm:cxn modelId="{180CBE3B-3B8C-4918-9904-317D9442E213}" srcId="{64A3010A-E7EC-461E-AB45-D25047D3528E}" destId="{E4A1AD19-904D-4526-AD2C-013FE7574C7F}" srcOrd="0" destOrd="0" parTransId="{9CE35A82-9F8D-40B0-87EC-8EB810010968}" sibTransId="{EDC6C49A-C624-499E-A6C7-5036870075D6}"/>
    <dgm:cxn modelId="{11C41E64-A1E4-4B84-AC99-536FFE87D2C6}" srcId="{E4A1AD19-904D-4526-AD2C-013FE7574C7F}" destId="{6DEB0D7B-B264-4C16-AF0B-DFCAC6179CD2}" srcOrd="0" destOrd="0" parTransId="{38F88BCF-C4CC-4363-91F0-8D533FD99EDF}" sibTransId="{C46EFE33-46F8-4106-9E43-351B92D8AE5E}"/>
    <dgm:cxn modelId="{2221FA72-BED1-4151-AF3E-C6E5111C260F}" type="presOf" srcId="{38F88BCF-C4CC-4363-91F0-8D533FD99EDF}" destId="{EA230117-7B1C-42F7-978B-9BBC10544ACE}" srcOrd="1" destOrd="0" presId="urn:microsoft.com/office/officeart/2005/8/layout/hierarchy2"/>
    <dgm:cxn modelId="{E5A52A7B-BA14-4C60-B71D-3BB7A8C59CA3}" srcId="{E4A1AD19-904D-4526-AD2C-013FE7574C7F}" destId="{B1FC29FB-1640-465F-BF89-2188842B359B}" srcOrd="1" destOrd="0" parTransId="{90C1B593-34D2-4193-8129-2A155E4F9342}" sibTransId="{4DA1A970-7A63-41C3-BB10-9BB05C52E154}"/>
    <dgm:cxn modelId="{E65B5F86-2D52-44C8-95A9-CA37C020C2EC}" type="presOf" srcId="{64A3010A-E7EC-461E-AB45-D25047D3528E}" destId="{EFDCB5F6-091D-4E35-9F3F-5B05378CB0FE}" srcOrd="0" destOrd="0" presId="urn:microsoft.com/office/officeart/2005/8/layout/hierarchy2"/>
    <dgm:cxn modelId="{C68BAE8A-9C84-4EF5-8D7F-BFE2687AB21F}" type="presOf" srcId="{38F88BCF-C4CC-4363-91F0-8D533FD99EDF}" destId="{AA3266EA-F5D7-456A-86C2-52E0DF36B26B}" srcOrd="0" destOrd="0" presId="urn:microsoft.com/office/officeart/2005/8/layout/hierarchy2"/>
    <dgm:cxn modelId="{9C25B89D-9C92-4C08-896D-93926A7178E0}" type="presOf" srcId="{90C1B593-34D2-4193-8129-2A155E4F9342}" destId="{522DAFEF-1FF5-49F8-9152-251B59450011}" srcOrd="1" destOrd="0" presId="urn:microsoft.com/office/officeart/2005/8/layout/hierarchy2"/>
    <dgm:cxn modelId="{519BEDBE-B6EE-4B6A-B7B7-92FB024D9B3F}" type="presOf" srcId="{90C1B593-34D2-4193-8129-2A155E4F9342}" destId="{D2CBCE26-F590-45E0-951C-DEEF9C7D6D5A}" srcOrd="0" destOrd="0" presId="urn:microsoft.com/office/officeart/2005/8/layout/hierarchy2"/>
    <dgm:cxn modelId="{E023EAF0-242C-4D83-AC14-D5ABEE5BE5A1}" type="presOf" srcId="{6DEB0D7B-B264-4C16-AF0B-DFCAC6179CD2}" destId="{8C79AFFC-9FE8-4CB9-A07D-290286039C1C}" srcOrd="0" destOrd="0" presId="urn:microsoft.com/office/officeart/2005/8/layout/hierarchy2"/>
    <dgm:cxn modelId="{4D3C4AFA-85A3-45FF-8D35-7A0B11751ED5}" type="presOf" srcId="{E4A1AD19-904D-4526-AD2C-013FE7574C7F}" destId="{02A8269B-2F9E-410D-966B-DB2B6270B491}" srcOrd="0" destOrd="0" presId="urn:microsoft.com/office/officeart/2005/8/layout/hierarchy2"/>
    <dgm:cxn modelId="{4699225C-7F45-4FA9-B0A1-ED3E2A001054}" type="presParOf" srcId="{EFDCB5F6-091D-4E35-9F3F-5B05378CB0FE}" destId="{CFF85C8F-9646-4EB9-B1F7-EE0C24ED0516}" srcOrd="0" destOrd="0" presId="urn:microsoft.com/office/officeart/2005/8/layout/hierarchy2"/>
    <dgm:cxn modelId="{C66D7772-DB35-4411-9724-3715AD170CDD}" type="presParOf" srcId="{CFF85C8F-9646-4EB9-B1F7-EE0C24ED0516}" destId="{02A8269B-2F9E-410D-966B-DB2B6270B491}" srcOrd="0" destOrd="0" presId="urn:microsoft.com/office/officeart/2005/8/layout/hierarchy2"/>
    <dgm:cxn modelId="{0E8FEBBC-3164-46B9-A1C7-6AA0A3FD68DB}" type="presParOf" srcId="{CFF85C8F-9646-4EB9-B1F7-EE0C24ED0516}" destId="{9092F1B8-B4C9-4DD4-9FEC-F50964271886}" srcOrd="1" destOrd="0" presId="urn:microsoft.com/office/officeart/2005/8/layout/hierarchy2"/>
    <dgm:cxn modelId="{02CD00A7-C9AB-4860-ACCD-D23732AF096C}" type="presParOf" srcId="{9092F1B8-B4C9-4DD4-9FEC-F50964271886}" destId="{AA3266EA-F5D7-456A-86C2-52E0DF36B26B}" srcOrd="0" destOrd="0" presId="urn:microsoft.com/office/officeart/2005/8/layout/hierarchy2"/>
    <dgm:cxn modelId="{11106F64-6AB7-4143-BD9D-4474D036322A}" type="presParOf" srcId="{AA3266EA-F5D7-456A-86C2-52E0DF36B26B}" destId="{EA230117-7B1C-42F7-978B-9BBC10544ACE}" srcOrd="0" destOrd="0" presId="urn:microsoft.com/office/officeart/2005/8/layout/hierarchy2"/>
    <dgm:cxn modelId="{FBE83F73-67A2-44B4-BCF8-D77FE9584DFC}" type="presParOf" srcId="{9092F1B8-B4C9-4DD4-9FEC-F50964271886}" destId="{B0F3A49C-69F7-439E-A61A-238046B8F87C}" srcOrd="1" destOrd="0" presId="urn:microsoft.com/office/officeart/2005/8/layout/hierarchy2"/>
    <dgm:cxn modelId="{C2FFB85D-877E-4891-9C3B-9AC2B6A2A84B}" type="presParOf" srcId="{B0F3A49C-69F7-439E-A61A-238046B8F87C}" destId="{8C79AFFC-9FE8-4CB9-A07D-290286039C1C}" srcOrd="0" destOrd="0" presId="urn:microsoft.com/office/officeart/2005/8/layout/hierarchy2"/>
    <dgm:cxn modelId="{1953E492-25BD-440D-9874-8B1424C0F695}" type="presParOf" srcId="{B0F3A49C-69F7-439E-A61A-238046B8F87C}" destId="{B698FCE8-4012-4611-A30D-49A0D12FD7D5}" srcOrd="1" destOrd="0" presId="urn:microsoft.com/office/officeart/2005/8/layout/hierarchy2"/>
    <dgm:cxn modelId="{5D7FAB98-E087-4B8B-B1B9-B8AFE4D929C7}" type="presParOf" srcId="{9092F1B8-B4C9-4DD4-9FEC-F50964271886}" destId="{D2CBCE26-F590-45E0-951C-DEEF9C7D6D5A}" srcOrd="2" destOrd="0" presId="urn:microsoft.com/office/officeart/2005/8/layout/hierarchy2"/>
    <dgm:cxn modelId="{C12A61AB-6351-476A-8ED4-2AB1C7349D0B}" type="presParOf" srcId="{D2CBCE26-F590-45E0-951C-DEEF9C7D6D5A}" destId="{522DAFEF-1FF5-49F8-9152-251B59450011}" srcOrd="0" destOrd="0" presId="urn:microsoft.com/office/officeart/2005/8/layout/hierarchy2"/>
    <dgm:cxn modelId="{9F0C790A-7586-4489-B3BE-E9B33BD2F044}" type="presParOf" srcId="{9092F1B8-B4C9-4DD4-9FEC-F50964271886}" destId="{EE4B82DA-2A38-4553-87B4-0411D48E942A}" srcOrd="3" destOrd="0" presId="urn:microsoft.com/office/officeart/2005/8/layout/hierarchy2"/>
    <dgm:cxn modelId="{8557C3DC-B589-4EF3-A451-5909E774779E}" type="presParOf" srcId="{EE4B82DA-2A38-4553-87B4-0411D48E942A}" destId="{877DF709-0037-40D5-A6B5-56E4A3569182}" srcOrd="0" destOrd="0" presId="urn:microsoft.com/office/officeart/2005/8/layout/hierarchy2"/>
    <dgm:cxn modelId="{91602479-E6CF-4A93-A3FD-641B6DEF1A11}" type="presParOf" srcId="{EE4B82DA-2A38-4553-87B4-0411D48E942A}" destId="{9CF5D1CD-0788-465D-A37E-EB15253BF363}" srcOrd="1" destOrd="0" presId="urn:microsoft.com/office/officeart/2005/8/layout/hierarchy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90.xml><?xml version="1.0" encoding="utf-8"?>
<dgm:dataModel xmlns:dgm="http://schemas.openxmlformats.org/drawingml/2006/diagram" xmlns:a="http://schemas.openxmlformats.org/drawingml/2006/main">
  <dgm:ptLst>
    <dgm:pt modelId="{64A3010A-E7EC-461E-AB45-D25047D3528E}"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E4A1AD19-904D-4526-AD2C-013FE7574C7F}">
      <dgm:prSet phldrT="[Text]" custT="1"/>
      <dgm:spPr>
        <a:noFill/>
      </dgm:spPr>
      <dgm:t>
        <a:bodyPr/>
        <a:lstStyle/>
        <a:p>
          <a:r>
            <a:rPr lang="en-US" sz="3600" dirty="0">
              <a:solidFill>
                <a:schemeClr val="tx1"/>
              </a:solidFill>
              <a:latin typeface="Calibri" panose="020F0502020204030204" pitchFamily="34" charset="0"/>
              <a:ea typeface="Calibri" panose="020F0502020204030204" pitchFamily="34" charset="0"/>
              <a:cs typeface="Calibri" panose="020F0502020204030204" pitchFamily="34" charset="0"/>
            </a:rPr>
            <a:t>Is the test significance value less than a pre-specified tolerance threshold (e.g., 0.05)?</a:t>
          </a:r>
        </a:p>
      </dgm:t>
    </dgm:pt>
    <dgm:pt modelId="{9CE35A82-9F8D-40B0-87EC-8EB810010968}" type="parTrans" cxnId="{180CBE3B-3B8C-4918-9904-317D9442E213}">
      <dgm:prSet/>
      <dgm:spPr/>
      <dgm:t>
        <a:bodyPr/>
        <a:lstStyle/>
        <a:p>
          <a:endParaRPr lang="en-US"/>
        </a:p>
      </dgm:t>
    </dgm:pt>
    <dgm:pt modelId="{EDC6C49A-C624-499E-A6C7-5036870075D6}" type="sibTrans" cxnId="{180CBE3B-3B8C-4918-9904-317D9442E213}">
      <dgm:prSet/>
      <dgm:spPr/>
      <dgm:t>
        <a:bodyPr/>
        <a:lstStyle/>
        <a:p>
          <a:endParaRPr lang="en-US"/>
        </a:p>
      </dgm:t>
    </dgm:pt>
    <dgm:pt modelId="{6DEB0D7B-B264-4C16-AF0B-DFCAC6179CD2}">
      <dgm:prSet phldrT="[Text]" custT="1"/>
      <dgm:spPr>
        <a:blipFill>
          <a:blip xmlns:r="http://schemas.openxmlformats.org/officeDocument/2006/relationships" r:embed="rId1"/>
          <a:stretch>
            <a:fillRect/>
          </a:stretch>
        </a:blipFill>
      </dgm:spPr>
      <dgm:t>
        <a:bodyPr/>
        <a:lstStyle/>
        <a:p>
          <a:r>
            <a:rPr lang="en-US">
              <a:noFill/>
            </a:rPr>
            <a:t> </a:t>
          </a:r>
        </a:p>
      </dgm:t>
    </dgm:pt>
    <dgm:pt modelId="{38F88BCF-C4CC-4363-91F0-8D533FD99EDF}" type="parTrans" cxnId="{11C41E64-A1E4-4B84-AC99-536FFE87D2C6}">
      <dgm:prSet/>
      <dgm:spPr>
        <a:ln w="28575"/>
      </dgm:spPr>
      <dgm:t>
        <a:bodyPr/>
        <a:lstStyle/>
        <a:p>
          <a:endParaRPr lang="en-US"/>
        </a:p>
      </dgm:t>
    </dgm:pt>
    <dgm:pt modelId="{C46EFE33-46F8-4106-9E43-351B92D8AE5E}" type="sibTrans" cxnId="{11C41E64-A1E4-4B84-AC99-536FFE87D2C6}">
      <dgm:prSet/>
      <dgm:spPr/>
      <dgm:t>
        <a:bodyPr/>
        <a:lstStyle/>
        <a:p>
          <a:endParaRPr lang="en-US"/>
        </a:p>
      </dgm:t>
    </dgm:pt>
    <dgm:pt modelId="{B1FC29FB-1640-465F-BF89-2188842B359B}">
      <dgm:prSet phldrT="[Text]" custT="1"/>
      <dgm:spPr>
        <a:blipFill>
          <a:blip xmlns:r="http://schemas.openxmlformats.org/officeDocument/2006/relationships" r:embed="rId2"/>
          <a:stretch>
            <a:fillRect r="-300"/>
          </a:stretch>
        </a:blipFill>
      </dgm:spPr>
      <dgm:t>
        <a:bodyPr/>
        <a:lstStyle/>
        <a:p>
          <a:r>
            <a:rPr lang="en-US">
              <a:noFill/>
            </a:rPr>
            <a:t> </a:t>
          </a:r>
        </a:p>
      </dgm:t>
    </dgm:pt>
    <dgm:pt modelId="{90C1B593-34D2-4193-8129-2A155E4F9342}" type="parTrans" cxnId="{E5A52A7B-BA14-4C60-B71D-3BB7A8C59CA3}">
      <dgm:prSet/>
      <dgm:spPr>
        <a:ln w="28575">
          <a:prstDash val="dash"/>
        </a:ln>
      </dgm:spPr>
      <dgm:t>
        <a:bodyPr/>
        <a:lstStyle/>
        <a:p>
          <a:endParaRPr lang="en-US"/>
        </a:p>
      </dgm:t>
    </dgm:pt>
    <dgm:pt modelId="{4DA1A970-7A63-41C3-BB10-9BB05C52E154}" type="sibTrans" cxnId="{E5A52A7B-BA14-4C60-B71D-3BB7A8C59CA3}">
      <dgm:prSet/>
      <dgm:spPr/>
      <dgm:t>
        <a:bodyPr/>
        <a:lstStyle/>
        <a:p>
          <a:endParaRPr lang="en-US"/>
        </a:p>
      </dgm:t>
    </dgm:pt>
    <dgm:pt modelId="{EFDCB5F6-091D-4E35-9F3F-5B05378CB0FE}" type="pres">
      <dgm:prSet presAssocID="{64A3010A-E7EC-461E-AB45-D25047D3528E}" presName="diagram" presStyleCnt="0">
        <dgm:presLayoutVars>
          <dgm:chPref val="1"/>
          <dgm:dir/>
          <dgm:animOne val="branch"/>
          <dgm:animLvl val="lvl"/>
          <dgm:resizeHandles val="exact"/>
        </dgm:presLayoutVars>
      </dgm:prSet>
      <dgm:spPr/>
    </dgm:pt>
    <dgm:pt modelId="{CFF85C8F-9646-4EB9-B1F7-EE0C24ED0516}" type="pres">
      <dgm:prSet presAssocID="{E4A1AD19-904D-4526-AD2C-013FE7574C7F}" presName="root1" presStyleCnt="0"/>
      <dgm:spPr/>
    </dgm:pt>
    <dgm:pt modelId="{02A8269B-2F9E-410D-966B-DB2B6270B491}" type="pres">
      <dgm:prSet presAssocID="{E4A1AD19-904D-4526-AD2C-013FE7574C7F}" presName="LevelOneTextNode" presStyleLbl="node0" presStyleIdx="0" presStyleCnt="1">
        <dgm:presLayoutVars>
          <dgm:chPref val="3"/>
        </dgm:presLayoutVars>
      </dgm:prSet>
      <dgm:spPr/>
    </dgm:pt>
    <dgm:pt modelId="{9092F1B8-B4C9-4DD4-9FEC-F50964271886}" type="pres">
      <dgm:prSet presAssocID="{E4A1AD19-904D-4526-AD2C-013FE7574C7F}" presName="level2hierChild" presStyleCnt="0"/>
      <dgm:spPr/>
    </dgm:pt>
    <dgm:pt modelId="{AA3266EA-F5D7-456A-86C2-52E0DF36B26B}" type="pres">
      <dgm:prSet presAssocID="{38F88BCF-C4CC-4363-91F0-8D533FD99EDF}" presName="conn2-1" presStyleLbl="parChTrans1D2" presStyleIdx="0" presStyleCnt="2"/>
      <dgm:spPr/>
    </dgm:pt>
    <dgm:pt modelId="{EA230117-7B1C-42F7-978B-9BBC10544ACE}" type="pres">
      <dgm:prSet presAssocID="{38F88BCF-C4CC-4363-91F0-8D533FD99EDF}" presName="connTx" presStyleLbl="parChTrans1D2" presStyleIdx="0" presStyleCnt="2"/>
      <dgm:spPr/>
    </dgm:pt>
    <dgm:pt modelId="{B0F3A49C-69F7-439E-A61A-238046B8F87C}" type="pres">
      <dgm:prSet presAssocID="{6DEB0D7B-B264-4C16-AF0B-DFCAC6179CD2}" presName="root2" presStyleCnt="0"/>
      <dgm:spPr/>
    </dgm:pt>
    <dgm:pt modelId="{8C79AFFC-9FE8-4CB9-A07D-290286039C1C}" type="pres">
      <dgm:prSet presAssocID="{6DEB0D7B-B264-4C16-AF0B-DFCAC6179CD2}" presName="LevelTwoTextNode" presStyleLbl="node2" presStyleIdx="0" presStyleCnt="2">
        <dgm:presLayoutVars>
          <dgm:chPref val="3"/>
        </dgm:presLayoutVars>
      </dgm:prSet>
      <dgm:spPr/>
    </dgm:pt>
    <dgm:pt modelId="{B698FCE8-4012-4611-A30D-49A0D12FD7D5}" type="pres">
      <dgm:prSet presAssocID="{6DEB0D7B-B264-4C16-AF0B-DFCAC6179CD2}" presName="level3hierChild" presStyleCnt="0"/>
      <dgm:spPr/>
    </dgm:pt>
    <dgm:pt modelId="{D2CBCE26-F590-45E0-951C-DEEF9C7D6D5A}" type="pres">
      <dgm:prSet presAssocID="{90C1B593-34D2-4193-8129-2A155E4F9342}" presName="conn2-1" presStyleLbl="parChTrans1D2" presStyleIdx="1" presStyleCnt="2"/>
      <dgm:spPr/>
    </dgm:pt>
    <dgm:pt modelId="{522DAFEF-1FF5-49F8-9152-251B59450011}" type="pres">
      <dgm:prSet presAssocID="{90C1B593-34D2-4193-8129-2A155E4F9342}" presName="connTx" presStyleLbl="parChTrans1D2" presStyleIdx="1" presStyleCnt="2"/>
      <dgm:spPr/>
    </dgm:pt>
    <dgm:pt modelId="{EE4B82DA-2A38-4553-87B4-0411D48E942A}" type="pres">
      <dgm:prSet presAssocID="{B1FC29FB-1640-465F-BF89-2188842B359B}" presName="root2" presStyleCnt="0"/>
      <dgm:spPr/>
    </dgm:pt>
    <dgm:pt modelId="{877DF709-0037-40D5-A6B5-56E4A3569182}" type="pres">
      <dgm:prSet presAssocID="{B1FC29FB-1640-465F-BF89-2188842B359B}" presName="LevelTwoTextNode" presStyleLbl="node2" presStyleIdx="1" presStyleCnt="2">
        <dgm:presLayoutVars>
          <dgm:chPref val="3"/>
        </dgm:presLayoutVars>
      </dgm:prSet>
      <dgm:spPr/>
    </dgm:pt>
    <dgm:pt modelId="{9CF5D1CD-0788-465D-A37E-EB15253BF363}" type="pres">
      <dgm:prSet presAssocID="{B1FC29FB-1640-465F-BF89-2188842B359B}" presName="level3hierChild" presStyleCnt="0"/>
      <dgm:spPr/>
    </dgm:pt>
  </dgm:ptLst>
  <dgm:cxnLst>
    <dgm:cxn modelId="{B842D01A-5D87-4BC7-A76B-0F25A1D6763C}" type="presOf" srcId="{B1FC29FB-1640-465F-BF89-2188842B359B}" destId="{877DF709-0037-40D5-A6B5-56E4A3569182}" srcOrd="0" destOrd="0" presId="urn:microsoft.com/office/officeart/2005/8/layout/hierarchy2"/>
    <dgm:cxn modelId="{180CBE3B-3B8C-4918-9904-317D9442E213}" srcId="{64A3010A-E7EC-461E-AB45-D25047D3528E}" destId="{E4A1AD19-904D-4526-AD2C-013FE7574C7F}" srcOrd="0" destOrd="0" parTransId="{9CE35A82-9F8D-40B0-87EC-8EB810010968}" sibTransId="{EDC6C49A-C624-499E-A6C7-5036870075D6}"/>
    <dgm:cxn modelId="{11C41E64-A1E4-4B84-AC99-536FFE87D2C6}" srcId="{E4A1AD19-904D-4526-AD2C-013FE7574C7F}" destId="{6DEB0D7B-B264-4C16-AF0B-DFCAC6179CD2}" srcOrd="0" destOrd="0" parTransId="{38F88BCF-C4CC-4363-91F0-8D533FD99EDF}" sibTransId="{C46EFE33-46F8-4106-9E43-351B92D8AE5E}"/>
    <dgm:cxn modelId="{2221FA72-BED1-4151-AF3E-C6E5111C260F}" type="presOf" srcId="{38F88BCF-C4CC-4363-91F0-8D533FD99EDF}" destId="{EA230117-7B1C-42F7-978B-9BBC10544ACE}" srcOrd="1" destOrd="0" presId="urn:microsoft.com/office/officeart/2005/8/layout/hierarchy2"/>
    <dgm:cxn modelId="{E5A52A7B-BA14-4C60-B71D-3BB7A8C59CA3}" srcId="{E4A1AD19-904D-4526-AD2C-013FE7574C7F}" destId="{B1FC29FB-1640-465F-BF89-2188842B359B}" srcOrd="1" destOrd="0" parTransId="{90C1B593-34D2-4193-8129-2A155E4F9342}" sibTransId="{4DA1A970-7A63-41C3-BB10-9BB05C52E154}"/>
    <dgm:cxn modelId="{E65B5F86-2D52-44C8-95A9-CA37C020C2EC}" type="presOf" srcId="{64A3010A-E7EC-461E-AB45-D25047D3528E}" destId="{EFDCB5F6-091D-4E35-9F3F-5B05378CB0FE}" srcOrd="0" destOrd="0" presId="urn:microsoft.com/office/officeart/2005/8/layout/hierarchy2"/>
    <dgm:cxn modelId="{C68BAE8A-9C84-4EF5-8D7F-BFE2687AB21F}" type="presOf" srcId="{38F88BCF-C4CC-4363-91F0-8D533FD99EDF}" destId="{AA3266EA-F5D7-456A-86C2-52E0DF36B26B}" srcOrd="0" destOrd="0" presId="urn:microsoft.com/office/officeart/2005/8/layout/hierarchy2"/>
    <dgm:cxn modelId="{9C25B89D-9C92-4C08-896D-93926A7178E0}" type="presOf" srcId="{90C1B593-34D2-4193-8129-2A155E4F9342}" destId="{522DAFEF-1FF5-49F8-9152-251B59450011}" srcOrd="1" destOrd="0" presId="urn:microsoft.com/office/officeart/2005/8/layout/hierarchy2"/>
    <dgm:cxn modelId="{519BEDBE-B6EE-4B6A-B7B7-92FB024D9B3F}" type="presOf" srcId="{90C1B593-34D2-4193-8129-2A155E4F9342}" destId="{D2CBCE26-F590-45E0-951C-DEEF9C7D6D5A}" srcOrd="0" destOrd="0" presId="urn:microsoft.com/office/officeart/2005/8/layout/hierarchy2"/>
    <dgm:cxn modelId="{E023EAF0-242C-4D83-AC14-D5ABEE5BE5A1}" type="presOf" srcId="{6DEB0D7B-B264-4C16-AF0B-DFCAC6179CD2}" destId="{8C79AFFC-9FE8-4CB9-A07D-290286039C1C}" srcOrd="0" destOrd="0" presId="urn:microsoft.com/office/officeart/2005/8/layout/hierarchy2"/>
    <dgm:cxn modelId="{4D3C4AFA-85A3-45FF-8D35-7A0B11751ED5}" type="presOf" srcId="{E4A1AD19-904D-4526-AD2C-013FE7574C7F}" destId="{02A8269B-2F9E-410D-966B-DB2B6270B491}" srcOrd="0" destOrd="0" presId="urn:microsoft.com/office/officeart/2005/8/layout/hierarchy2"/>
    <dgm:cxn modelId="{4699225C-7F45-4FA9-B0A1-ED3E2A001054}" type="presParOf" srcId="{EFDCB5F6-091D-4E35-9F3F-5B05378CB0FE}" destId="{CFF85C8F-9646-4EB9-B1F7-EE0C24ED0516}" srcOrd="0" destOrd="0" presId="urn:microsoft.com/office/officeart/2005/8/layout/hierarchy2"/>
    <dgm:cxn modelId="{C66D7772-DB35-4411-9724-3715AD170CDD}" type="presParOf" srcId="{CFF85C8F-9646-4EB9-B1F7-EE0C24ED0516}" destId="{02A8269B-2F9E-410D-966B-DB2B6270B491}" srcOrd="0" destOrd="0" presId="urn:microsoft.com/office/officeart/2005/8/layout/hierarchy2"/>
    <dgm:cxn modelId="{0E8FEBBC-3164-46B9-A1C7-6AA0A3FD68DB}" type="presParOf" srcId="{CFF85C8F-9646-4EB9-B1F7-EE0C24ED0516}" destId="{9092F1B8-B4C9-4DD4-9FEC-F50964271886}" srcOrd="1" destOrd="0" presId="urn:microsoft.com/office/officeart/2005/8/layout/hierarchy2"/>
    <dgm:cxn modelId="{02CD00A7-C9AB-4860-ACCD-D23732AF096C}" type="presParOf" srcId="{9092F1B8-B4C9-4DD4-9FEC-F50964271886}" destId="{AA3266EA-F5D7-456A-86C2-52E0DF36B26B}" srcOrd="0" destOrd="0" presId="urn:microsoft.com/office/officeart/2005/8/layout/hierarchy2"/>
    <dgm:cxn modelId="{11106F64-6AB7-4143-BD9D-4474D036322A}" type="presParOf" srcId="{AA3266EA-F5D7-456A-86C2-52E0DF36B26B}" destId="{EA230117-7B1C-42F7-978B-9BBC10544ACE}" srcOrd="0" destOrd="0" presId="urn:microsoft.com/office/officeart/2005/8/layout/hierarchy2"/>
    <dgm:cxn modelId="{FBE83F73-67A2-44B4-BCF8-D77FE9584DFC}" type="presParOf" srcId="{9092F1B8-B4C9-4DD4-9FEC-F50964271886}" destId="{B0F3A49C-69F7-439E-A61A-238046B8F87C}" srcOrd="1" destOrd="0" presId="urn:microsoft.com/office/officeart/2005/8/layout/hierarchy2"/>
    <dgm:cxn modelId="{C2FFB85D-877E-4891-9C3B-9AC2B6A2A84B}" type="presParOf" srcId="{B0F3A49C-69F7-439E-A61A-238046B8F87C}" destId="{8C79AFFC-9FE8-4CB9-A07D-290286039C1C}" srcOrd="0" destOrd="0" presId="urn:microsoft.com/office/officeart/2005/8/layout/hierarchy2"/>
    <dgm:cxn modelId="{1953E492-25BD-440D-9874-8B1424C0F695}" type="presParOf" srcId="{B0F3A49C-69F7-439E-A61A-238046B8F87C}" destId="{B698FCE8-4012-4611-A30D-49A0D12FD7D5}" srcOrd="1" destOrd="0" presId="urn:microsoft.com/office/officeart/2005/8/layout/hierarchy2"/>
    <dgm:cxn modelId="{5D7FAB98-E087-4B8B-B1B9-B8AFE4D929C7}" type="presParOf" srcId="{9092F1B8-B4C9-4DD4-9FEC-F50964271886}" destId="{D2CBCE26-F590-45E0-951C-DEEF9C7D6D5A}" srcOrd="2" destOrd="0" presId="urn:microsoft.com/office/officeart/2005/8/layout/hierarchy2"/>
    <dgm:cxn modelId="{C12A61AB-6351-476A-8ED4-2AB1C7349D0B}" type="presParOf" srcId="{D2CBCE26-F590-45E0-951C-DEEF9C7D6D5A}" destId="{522DAFEF-1FF5-49F8-9152-251B59450011}" srcOrd="0" destOrd="0" presId="urn:microsoft.com/office/officeart/2005/8/layout/hierarchy2"/>
    <dgm:cxn modelId="{9F0C790A-7586-4489-B3BE-E9B33BD2F044}" type="presParOf" srcId="{9092F1B8-B4C9-4DD4-9FEC-F50964271886}" destId="{EE4B82DA-2A38-4553-87B4-0411D48E942A}" srcOrd="3" destOrd="0" presId="urn:microsoft.com/office/officeart/2005/8/layout/hierarchy2"/>
    <dgm:cxn modelId="{8557C3DC-B589-4EF3-A451-5909E774779E}" type="presParOf" srcId="{EE4B82DA-2A38-4553-87B4-0411D48E942A}" destId="{877DF709-0037-40D5-A6B5-56E4A3569182}" srcOrd="0" destOrd="0" presId="urn:microsoft.com/office/officeart/2005/8/layout/hierarchy2"/>
    <dgm:cxn modelId="{91602479-E6CF-4A93-A3FD-641B6DEF1A11}" type="presParOf" srcId="{EE4B82DA-2A38-4553-87B4-0411D48E942A}" destId="{9CF5D1CD-0788-465D-A37E-EB15253BF363}" srcOrd="1" destOrd="0" presId="urn:microsoft.com/office/officeart/2005/8/layout/hierarchy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0885D3-8566-4333-9DE1-1002D1D90057}">
      <dsp:nvSpPr>
        <dsp:cNvPr id="0" name=""/>
        <dsp:cNvSpPr/>
      </dsp:nvSpPr>
      <dsp:spPr>
        <a:xfrm>
          <a:off x="0" y="571113"/>
          <a:ext cx="15773399" cy="1631751"/>
        </a:xfrm>
        <a:prstGeom prst="roundRect">
          <a:avLst>
            <a:gd name="adj" fmla="val 10000"/>
          </a:avLst>
        </a:prstGeom>
        <a:noFill/>
        <a:ln w="25400" cap="flat" cmpd="dbl"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45720" rIns="68580" bIns="45720" numCol="1" spcCol="1270" anchor="ctr" anchorCtr="0">
          <a:noAutofit/>
        </a:bodyPr>
        <a:lstStyle/>
        <a:p>
          <a:pPr marL="0" lvl="0" indent="0" algn="ctr" defTabSz="1600200">
            <a:lnSpc>
              <a:spcPct val="90000"/>
            </a:lnSpc>
            <a:spcBef>
              <a:spcPct val="0"/>
            </a:spcBef>
            <a:spcAft>
              <a:spcPct val="35000"/>
            </a:spcAft>
            <a:buNone/>
          </a:pPr>
          <a14:m xmlns:a14="http://schemas.microsoft.com/office/drawing/2010/main">
            <m:oMath xmlns:m="http://schemas.openxmlformats.org/officeDocument/2006/math">
              <m:r>
                <a:rPr lang="en-US" sz="3600" i="1" kern="1200" dirty="0" smtClean="0">
                  <a:latin typeface="Cambria Math" panose="02040503050406030204" pitchFamily="18" charset="0"/>
                </a:rPr>
                <m:t>𝑛</m:t>
              </m:r>
            </m:oMath>
          </a14:m>
          <a:r>
            <a:rPr lang="en-US" sz="3600" kern="1200" dirty="0">
              <a:latin typeface="Calibri" panose="020F0502020204030204" pitchFamily="34" charset="0"/>
              <a:ea typeface="Calibri" panose="020F0502020204030204" pitchFamily="34" charset="0"/>
              <a:cs typeface="Calibri" panose="020F0502020204030204" pitchFamily="34" charset="0"/>
            </a:rPr>
            <a:t>: number of observations, </a:t>
          </a:r>
          <a14:m xmlns:a14="http://schemas.microsoft.com/office/drawing/2010/main">
            <m:oMath xmlns:m="http://schemas.openxmlformats.org/officeDocument/2006/math">
              <m:r>
                <a:rPr lang="en-US" sz="3600" i="1" kern="1200" dirty="0" smtClean="0">
                  <a:latin typeface="Cambria Math" panose="02040503050406030204" pitchFamily="18" charset="0"/>
                </a:rPr>
                <m:t>𝑝</m:t>
              </m:r>
            </m:oMath>
          </a14:m>
          <a:r>
            <a:rPr lang="en-US" sz="3600" kern="1200" dirty="0">
              <a:latin typeface="Calibri" panose="020F0502020204030204" pitchFamily="34" charset="0"/>
              <a:ea typeface="Calibri" panose="020F0502020204030204" pitchFamily="34" charset="0"/>
              <a:cs typeface="Calibri" panose="020F0502020204030204" pitchFamily="34" charset="0"/>
            </a:rPr>
            <a:t>: number of numeric features</a:t>
          </a:r>
        </a:p>
      </dsp:txBody>
      <dsp:txXfrm>
        <a:off x="47792" y="618905"/>
        <a:ext cx="15677815" cy="1536167"/>
      </dsp:txXfrm>
    </dsp:sp>
    <dsp:sp modelId="{A77071D0-6F94-4F3B-9314-4DDC4BC71698}">
      <dsp:nvSpPr>
        <dsp:cNvPr id="0" name=""/>
        <dsp:cNvSpPr/>
      </dsp:nvSpPr>
      <dsp:spPr>
        <a:xfrm>
          <a:off x="0" y="2496580"/>
          <a:ext cx="1631751" cy="1631751"/>
        </a:xfrm>
        <a:prstGeom prst="roundRect">
          <a:avLst>
            <a:gd name="adj" fmla="val 16670"/>
          </a:avLst>
        </a:prstGeom>
        <a:blipFill rotWithShape="1">
          <a:blip xmlns:r="http://schemas.openxmlformats.org/officeDocument/2006/relationships" r:embed="rId1" cstate="print">
            <a:extLst>
              <a:ext uri="{28A0092B-C50C-407E-A947-70E740481C1C}">
                <a14:useLocalDpi xmlns:a14="http://schemas.microsoft.com/office/drawing/2010/main"/>
              </a:ext>
            </a:extLst>
          </a:blip>
          <a:srcRect/>
          <a:stretch>
            <a:fillRect/>
          </a:stretch>
        </a:blipFill>
        <a:ln w="25400" cap="flat" cmpd="dbl"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265148-A99A-478E-99EA-406CDBD37C6A}">
      <dsp:nvSpPr>
        <dsp:cNvPr id="0" name=""/>
        <dsp:cNvSpPr/>
      </dsp:nvSpPr>
      <dsp:spPr>
        <a:xfrm>
          <a:off x="1729656" y="2496580"/>
          <a:ext cx="14043743" cy="1631751"/>
        </a:xfrm>
        <a:prstGeom prst="roundRect">
          <a:avLst>
            <a:gd name="adj" fmla="val 16670"/>
          </a:avLst>
        </a:prstGeom>
        <a:noFill/>
        <a:ln w="25400" cap="flat" cmpd="dbl"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14:m xmlns:a14="http://schemas.microsoft.com/office/drawing/2010/main">
            <m:oMath xmlns:m="http://schemas.openxmlformats.org/officeDocument/2006/math">
              <m:sSub>
                <m:sSubPr>
                  <m:ctrlPr>
                    <a:rPr lang="en-US" sz="3600" i="1" kern="1200" smtClean="0">
                      <a:latin typeface="Cambria Math" panose="02040503050406030204" pitchFamily="18" charset="0"/>
                    </a:rPr>
                  </m:ctrlPr>
                </m:sSubPr>
                <m:e>
                  <m:r>
                    <a:rPr lang="en-US" sz="3600" b="0" i="1" kern="1200" smtClean="0">
                      <a:latin typeface="Cambria Math" panose="02040503050406030204" pitchFamily="18" charset="0"/>
                    </a:rPr>
                    <m:t>𝑦</m:t>
                  </m:r>
                </m:e>
                <m:sub>
                  <m:r>
                    <a:rPr lang="en-US" sz="3600" b="0" i="1" kern="1200" smtClean="0">
                      <a:latin typeface="Cambria Math" panose="02040503050406030204" pitchFamily="18" charset="0"/>
                    </a:rPr>
                    <m:t>𝑖</m:t>
                  </m:r>
                </m:sub>
              </m:sSub>
              <m:r>
                <a:rPr lang="en-US" sz="3600" b="0" i="1" kern="1200" smtClean="0">
                  <a:latin typeface="Cambria Math" panose="02040503050406030204" pitchFamily="18" charset="0"/>
                </a:rPr>
                <m:t>=</m:t>
              </m:r>
              <m:nary>
                <m:naryPr>
                  <m:chr m:val="∑"/>
                  <m:ctrlPr>
                    <a:rPr lang="en-US" sz="3600" b="0" i="1" kern="1200" smtClean="0">
                      <a:latin typeface="Cambria Math" panose="02040503050406030204" pitchFamily="18" charset="0"/>
                    </a:rPr>
                  </m:ctrlPr>
                </m:naryPr>
                <m:sub>
                  <m:r>
                    <m:rPr>
                      <m:brk m:alnAt="23"/>
                    </m:rPr>
                    <a:rPr lang="en-US" sz="3600" b="0" i="1" kern="1200" smtClean="0">
                      <a:latin typeface="Cambria Math" panose="02040503050406030204" pitchFamily="18" charset="0"/>
                    </a:rPr>
                    <m:t>𝑗</m:t>
                  </m:r>
                  <m:r>
                    <a:rPr lang="en-US" sz="3600" b="0" i="1" kern="1200" smtClean="0">
                      <a:latin typeface="Cambria Math" panose="02040503050406030204" pitchFamily="18" charset="0"/>
                    </a:rPr>
                    <m:t>=0</m:t>
                  </m:r>
                </m:sub>
                <m:sup>
                  <m:r>
                    <a:rPr lang="en-US" sz="3600" b="0" i="1" kern="1200" smtClean="0">
                      <a:latin typeface="Cambria Math" panose="02040503050406030204" pitchFamily="18" charset="0"/>
                    </a:rPr>
                    <m:t>𝑝</m:t>
                  </m:r>
                </m:sup>
                <m:e>
                  <m:sSub>
                    <m:sSubPr>
                      <m:ctrlPr>
                        <a:rPr lang="en-US" sz="3600" b="0" i="1" kern="1200" smtClean="0">
                          <a:latin typeface="Cambria Math" panose="02040503050406030204" pitchFamily="18" charset="0"/>
                        </a:rPr>
                      </m:ctrlPr>
                    </m:sSubPr>
                    <m:e>
                      <m:r>
                        <a:rPr lang="en-US" sz="3600" b="0" i="1" kern="1200" smtClean="0">
                          <a:latin typeface="Cambria Math" panose="02040503050406030204" pitchFamily="18" charset="0"/>
                        </a:rPr>
                        <m:t>𝑥</m:t>
                      </m:r>
                    </m:e>
                    <m:sub>
                      <m:r>
                        <a:rPr lang="en-US" sz="3600" b="0" i="1" kern="1200" smtClean="0">
                          <a:latin typeface="Cambria Math" panose="02040503050406030204" pitchFamily="18" charset="0"/>
                        </a:rPr>
                        <m:t>𝑖𝑗</m:t>
                      </m:r>
                    </m:sub>
                  </m:sSub>
                  <m:sSub>
                    <m:sSubPr>
                      <m:ctrlPr>
                        <a:rPr lang="en-US" sz="3600" b="0" i="1" kern="1200" smtClean="0">
                          <a:latin typeface="Cambria Math" panose="02040503050406030204" pitchFamily="18" charset="0"/>
                        </a:rPr>
                      </m:ctrlPr>
                    </m:sSubPr>
                    <m:e>
                      <m:r>
                        <a:rPr lang="en-US" sz="3600" b="0" i="1" kern="1200" smtClean="0">
                          <a:latin typeface="Cambria Math" panose="02040503050406030204" pitchFamily="18" charset="0"/>
                        </a:rPr>
                        <m:t>𝑏</m:t>
                      </m:r>
                    </m:e>
                    <m:sub>
                      <m:r>
                        <a:rPr lang="en-US" sz="3600" b="0" i="1" kern="1200" smtClean="0">
                          <a:latin typeface="Cambria Math" panose="02040503050406030204" pitchFamily="18" charset="0"/>
                        </a:rPr>
                        <m:t>𝑗</m:t>
                      </m:r>
                    </m:sub>
                  </m:sSub>
                </m:e>
              </m:nary>
              <m:r>
                <a:rPr lang="en-US" sz="3600" b="0" i="1" kern="1200" smtClean="0">
                  <a:latin typeface="Cambria Math" panose="02040503050406030204" pitchFamily="18" charset="0"/>
                </a:rPr>
                <m:t>+</m:t>
              </m:r>
              <m:sSub>
                <m:sSubPr>
                  <m:ctrlPr>
                    <a:rPr lang="en-US" sz="3600" b="0" i="1" kern="1200" smtClean="0">
                      <a:latin typeface="Cambria Math" panose="02040503050406030204" pitchFamily="18" charset="0"/>
                    </a:rPr>
                  </m:ctrlPr>
                </m:sSubPr>
                <m:e>
                  <m:r>
                    <a:rPr lang="en-US" sz="3600" b="0" i="1" kern="1200" smtClean="0">
                      <a:latin typeface="Cambria Math" panose="02040503050406030204" pitchFamily="18" charset="0"/>
                      <a:ea typeface="Cambria Math" panose="02040503050406030204" pitchFamily="18" charset="0"/>
                    </a:rPr>
                    <m:t>𝜀</m:t>
                  </m:r>
                </m:e>
                <m:sub>
                  <m:r>
                    <a:rPr lang="en-US" sz="3600" b="0" i="1" kern="1200" smtClean="0">
                      <a:latin typeface="Cambria Math" panose="02040503050406030204" pitchFamily="18" charset="0"/>
                    </a:rPr>
                    <m:t>𝑖</m:t>
                  </m:r>
                </m:sub>
              </m:sSub>
            </m:oMath>
          </a14:m>
          <a:r>
            <a:rPr lang="en-US" sz="3600" kern="1200" dirty="0">
              <a:latin typeface="Calibri" panose="020F0502020204030204" pitchFamily="34" charset="0"/>
              <a:ea typeface="Calibri" panose="020F0502020204030204" pitchFamily="34" charset="0"/>
              <a:cs typeface="Calibri" panose="020F0502020204030204" pitchFamily="34" charset="0"/>
            </a:rPr>
            <a:t>, </a:t>
          </a:r>
          <a14:m xmlns:a14="http://schemas.microsoft.com/office/drawing/2010/main">
            <m:oMath xmlns:m="http://schemas.openxmlformats.org/officeDocument/2006/math">
              <m:r>
                <a:rPr lang="en-US" sz="3600" b="0" i="1" kern="1200" smtClean="0">
                  <a:latin typeface="Cambria Math" panose="02040503050406030204" pitchFamily="18" charset="0"/>
                </a:rPr>
                <m:t>𝑖</m:t>
              </m:r>
              <m:r>
                <a:rPr lang="en-US" sz="3600" b="0" i="1" kern="1200" smtClean="0">
                  <a:latin typeface="Cambria Math" panose="02040503050406030204" pitchFamily="18" charset="0"/>
                </a:rPr>
                <m:t>=1,…,</m:t>
              </m:r>
              <m:r>
                <a:rPr lang="en-US" sz="3600" b="0" i="1" kern="1200" smtClean="0">
                  <a:latin typeface="Cambria Math" panose="02040503050406030204" pitchFamily="18" charset="0"/>
                </a:rPr>
                <m:t>𝑛</m:t>
              </m:r>
            </m:oMath>
          </a14:m>
          <a:r>
            <a:rPr lang="en-US" sz="3600" kern="1200" dirty="0">
              <a:latin typeface="Calibri" panose="020F0502020204030204" pitchFamily="34" charset="0"/>
              <a:ea typeface="Calibri" panose="020F0502020204030204" pitchFamily="34" charset="0"/>
              <a:cs typeface="Calibri" panose="020F0502020204030204" pitchFamily="34" charset="0"/>
            </a:rPr>
            <a:t> (</a:t>
          </a:r>
          <a14:m xmlns:a14="http://schemas.microsoft.com/office/drawing/2010/main">
            <m:oMath xmlns:m="http://schemas.openxmlformats.org/officeDocument/2006/math">
              <m:sSub>
                <m:sSubPr>
                  <m:ctrlPr>
                    <a:rPr lang="en-US" sz="3600" i="1" kern="1200" smtClean="0">
                      <a:latin typeface="Cambria Math" panose="02040503050406030204" pitchFamily="18" charset="0"/>
                    </a:rPr>
                  </m:ctrlPr>
                </m:sSubPr>
                <m:e>
                  <m:r>
                    <a:rPr lang="en-US" sz="3600" b="0" i="1" kern="1200" smtClean="0">
                      <a:latin typeface="Cambria Math" panose="02040503050406030204" pitchFamily="18" charset="0"/>
                    </a:rPr>
                    <m:t>𝑥</m:t>
                  </m:r>
                </m:e>
                <m:sub>
                  <m:r>
                    <a:rPr lang="en-US" sz="3600" b="0" i="1" kern="1200" smtClean="0">
                      <a:latin typeface="Cambria Math" panose="02040503050406030204" pitchFamily="18" charset="0"/>
                    </a:rPr>
                    <m:t>𝑖</m:t>
                  </m:r>
                  <m:r>
                    <a:rPr lang="en-US" sz="3600" b="0" i="1" kern="1200" smtClean="0">
                      <a:latin typeface="Cambria Math" panose="02040503050406030204" pitchFamily="18" charset="0"/>
                    </a:rPr>
                    <m:t>0</m:t>
                  </m:r>
                </m:sub>
              </m:sSub>
              <m:r>
                <a:rPr lang="en-US" sz="3600" b="0" i="1" kern="1200" smtClean="0">
                  <a:latin typeface="Cambria Math" panose="02040503050406030204" pitchFamily="18" charset="0"/>
                </a:rPr>
                <m:t>=1</m:t>
              </m:r>
            </m:oMath>
          </a14:m>
          <a:r>
            <a:rPr lang="en-US" sz="3600" kern="1200" dirty="0">
              <a:latin typeface="Calibri" panose="020F0502020204030204" pitchFamily="34" charset="0"/>
              <a:ea typeface="Calibri" panose="020F0502020204030204" pitchFamily="34" charset="0"/>
              <a:cs typeface="Calibri" panose="020F0502020204030204" pitchFamily="34" charset="0"/>
            </a:rPr>
            <a:t> for the Intercept term)</a:t>
          </a:r>
        </a:p>
      </dsp:txBody>
      <dsp:txXfrm>
        <a:off x="1809326" y="2576250"/>
        <a:ext cx="13884403" cy="1472411"/>
      </dsp:txXfrm>
    </dsp:sp>
    <dsp:sp modelId="{8042758B-29F2-4FE2-8012-05DC0FA7EAE4}">
      <dsp:nvSpPr>
        <dsp:cNvPr id="0" name=""/>
        <dsp:cNvSpPr/>
      </dsp:nvSpPr>
      <dsp:spPr>
        <a:xfrm>
          <a:off x="0" y="4324142"/>
          <a:ext cx="1631751" cy="1631751"/>
        </a:xfrm>
        <a:prstGeom prst="roundRect">
          <a:avLst>
            <a:gd name="adj" fmla="val 16670"/>
          </a:avLst>
        </a:prstGeom>
        <a:blipFill>
          <a:blip xmlns:r="http://schemas.openxmlformats.org/officeDocument/2006/relationships" r:embed="rId2" cstate="print">
            <a:extLst>
              <a:ext uri="{28A0092B-C50C-407E-A947-70E740481C1C}">
                <a14:useLocalDpi xmlns:a14="http://schemas.microsoft.com/office/drawing/2010/main"/>
              </a:ext>
            </a:extLst>
          </a:blip>
          <a:srcRect/>
          <a:stretch>
            <a:fillRect/>
          </a:stretch>
        </a:blipFill>
        <a:ln w="25400" cap="flat" cmpd="dbl"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A4095C-074A-43D1-8227-FE3CE33F63F4}">
      <dsp:nvSpPr>
        <dsp:cNvPr id="0" name=""/>
        <dsp:cNvSpPr/>
      </dsp:nvSpPr>
      <dsp:spPr>
        <a:xfrm>
          <a:off x="1729656" y="4324142"/>
          <a:ext cx="14043743" cy="1631751"/>
        </a:xfrm>
        <a:prstGeom prst="roundRect">
          <a:avLst>
            <a:gd name="adj" fmla="val 16670"/>
          </a:avLst>
        </a:prstGeom>
        <a:noFill/>
        <a:ln w="25400" cap="flat" cmpd="dbl"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14:m xmlns:a14="http://schemas.microsoft.com/office/drawing/2010/main">
            <m:oMath xmlns:m="http://schemas.openxmlformats.org/officeDocument/2006/math">
              <m:sSub>
                <m:sSubPr>
                  <m:ctrlPr>
                    <a:rPr lang="en-US" sz="3600" i="1" kern="1200" smtClean="0">
                      <a:latin typeface="Cambria Math" panose="02040503050406030204" pitchFamily="18" charset="0"/>
                    </a:rPr>
                  </m:ctrlPr>
                </m:sSubPr>
                <m:e>
                  <m:r>
                    <a:rPr lang="en-US" sz="3600" i="1" kern="1200">
                      <a:latin typeface="Cambria Math" panose="02040503050406030204" pitchFamily="18" charset="0"/>
                      <a:ea typeface="Cambria Math" panose="02040503050406030204" pitchFamily="18" charset="0"/>
                    </a:rPr>
                    <m:t>𝜀</m:t>
                  </m:r>
                </m:e>
                <m:sub>
                  <m:r>
                    <a:rPr lang="en-US" sz="3600" i="1" kern="1200">
                      <a:latin typeface="Cambria Math" panose="02040503050406030204" pitchFamily="18" charset="0"/>
                    </a:rPr>
                    <m:t>𝑖</m:t>
                  </m:r>
                </m:sub>
              </m:sSub>
            </m:oMath>
          </a14:m>
          <a:r>
            <a:rPr lang="en-US" sz="3600" kern="1200" dirty="0">
              <a:latin typeface="Calibri" panose="020F0502020204030204" pitchFamily="34" charset="0"/>
              <a:ea typeface="Calibri" panose="020F0502020204030204" pitchFamily="34" charset="0"/>
              <a:cs typeface="Calibri" panose="020F0502020204030204" pitchFamily="34" charset="0"/>
            </a:rPr>
            <a:t>, </a:t>
          </a:r>
          <a14:m xmlns:a14="http://schemas.microsoft.com/office/drawing/2010/main">
            <m:oMath xmlns:m="http://schemas.openxmlformats.org/officeDocument/2006/math">
              <m:r>
                <a:rPr lang="en-US" sz="3600" i="1" kern="1200">
                  <a:latin typeface="Cambria Math" panose="02040503050406030204" pitchFamily="18" charset="0"/>
                </a:rPr>
                <m:t>𝑖</m:t>
              </m:r>
              <m:r>
                <a:rPr lang="en-US" sz="3600" i="1" kern="1200">
                  <a:latin typeface="Cambria Math" panose="02040503050406030204" pitchFamily="18" charset="0"/>
                </a:rPr>
                <m:t>=1,…,</m:t>
              </m:r>
              <m:r>
                <a:rPr lang="en-US" sz="3600" i="1" kern="1200">
                  <a:latin typeface="Cambria Math" panose="02040503050406030204" pitchFamily="18" charset="0"/>
                </a:rPr>
                <m:t>𝑛</m:t>
              </m:r>
            </m:oMath>
          </a14:m>
          <a:r>
            <a:rPr lang="en-US" sz="3600" kern="1200" dirty="0">
              <a:latin typeface="Calibri" panose="020F0502020204030204" pitchFamily="34" charset="0"/>
              <a:ea typeface="Calibri" panose="020F0502020204030204" pitchFamily="34" charset="0"/>
              <a:cs typeface="Calibri" panose="020F0502020204030204" pitchFamily="34" charset="0"/>
            </a:rPr>
            <a:t> are independent and identically distributed as </a:t>
          </a:r>
          <a14:m xmlns:a14="http://schemas.microsoft.com/office/drawing/2010/main">
            <m:oMath xmlns:m="http://schemas.openxmlformats.org/officeDocument/2006/math">
              <m:r>
                <a:rPr lang="en-US" sz="3600" b="0" i="1" kern="1200" smtClean="0">
                  <a:latin typeface="Cambria Math" panose="02040503050406030204" pitchFamily="18" charset="0"/>
                </a:rPr>
                <m:t>𝑁</m:t>
              </m:r>
              <m:d>
                <m:dPr>
                  <m:ctrlPr>
                    <a:rPr lang="en-US" sz="3600" b="0" i="1" kern="1200" smtClean="0">
                      <a:latin typeface="Cambria Math" panose="02040503050406030204" pitchFamily="18" charset="0"/>
                    </a:rPr>
                  </m:ctrlPr>
                </m:dPr>
                <m:e>
                  <m:r>
                    <a:rPr lang="en-US" sz="3600" b="0" i="1" kern="1200" smtClean="0">
                      <a:latin typeface="Cambria Math" panose="02040503050406030204" pitchFamily="18" charset="0"/>
                    </a:rPr>
                    <m:t>0,</m:t>
                  </m:r>
                  <m:sSup>
                    <m:sSupPr>
                      <m:ctrlPr>
                        <a:rPr lang="en-US" sz="3600" b="0" i="1" kern="1200" smtClean="0">
                          <a:latin typeface="Cambria Math" panose="02040503050406030204" pitchFamily="18" charset="0"/>
                        </a:rPr>
                      </m:ctrlPr>
                    </m:sSupPr>
                    <m:e>
                      <m:r>
                        <a:rPr lang="en-US" sz="3600" b="0" i="1" kern="1200" smtClean="0">
                          <a:latin typeface="Cambria Math" panose="02040503050406030204" pitchFamily="18" charset="0"/>
                          <a:ea typeface="Cambria Math" panose="02040503050406030204" pitchFamily="18" charset="0"/>
                        </a:rPr>
                        <m:t>𝜎</m:t>
                      </m:r>
                    </m:e>
                    <m:sup>
                      <m:r>
                        <a:rPr lang="en-US" sz="3600" b="0" i="1" kern="1200" smtClean="0">
                          <a:latin typeface="Cambria Math" panose="02040503050406030204" pitchFamily="18" charset="0"/>
                        </a:rPr>
                        <m:t>2</m:t>
                      </m:r>
                    </m:sup>
                  </m:sSup>
                </m:e>
              </m:d>
            </m:oMath>
          </a14:m>
          <a:endParaRPr lang="en-US" sz="3600" kern="1200" dirty="0">
            <a:latin typeface="Calibri" panose="020F0502020204030204" pitchFamily="34" charset="0"/>
            <a:ea typeface="Calibri" panose="020F0502020204030204" pitchFamily="34" charset="0"/>
            <a:cs typeface="Calibri" panose="020F0502020204030204" pitchFamily="34" charset="0"/>
          </a:endParaRPr>
        </a:p>
      </dsp:txBody>
      <dsp:txXfrm>
        <a:off x="1809326" y="4403812"/>
        <a:ext cx="13884403" cy="14724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0E4F96-37BA-45C0-9711-A18380858AD9}">
      <dsp:nvSpPr>
        <dsp:cNvPr id="0" name=""/>
        <dsp:cNvSpPr/>
      </dsp:nvSpPr>
      <dsp:spPr>
        <a:xfrm>
          <a:off x="0" y="0"/>
          <a:ext cx="12618720" cy="1015704"/>
        </a:xfrm>
        <a:prstGeom prst="roundRect">
          <a:avLst>
            <a:gd name="adj" fmla="val 10000"/>
          </a:avLst>
        </a:prstGeom>
        <a:no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457200" lvl="0" indent="0" algn="l" defTabSz="1733550">
            <a:lnSpc>
              <a:spcPct val="100000"/>
            </a:lnSpc>
            <a:spcBef>
              <a:spcPct val="0"/>
            </a:spcBef>
            <a:spcAft>
              <a:spcPts val="0"/>
            </a:spcAft>
            <a:buNone/>
          </a:pPr>
          <a:r>
            <a:rPr lang="en-US" sz="3900" kern="1200" dirty="0">
              <a:solidFill>
                <a:schemeClr val="tx1"/>
              </a:solidFill>
              <a:latin typeface="Calibri" panose="020F0502020204030204" pitchFamily="34" charset="0"/>
              <a:ea typeface="Calibri" panose="020F0502020204030204" pitchFamily="34" charset="0"/>
              <a:cs typeface="Calibri" panose="020F0502020204030204" pitchFamily="34" charset="0"/>
            </a:rPr>
            <a:t>Step 1: </a:t>
          </a:r>
          <a14:m xmlns:a14="http://schemas.microsoft.com/office/drawing/2010/main">
            <m:oMath xmlns:m="http://schemas.openxmlformats.org/officeDocument/2006/math">
              <m:sSub>
                <m:sSubPr>
                  <m:ctrlPr>
                    <a:rPr lang="en-US" sz="3900" i="1" kern="1200" smtClean="0">
                      <a:solidFill>
                        <a:schemeClr val="tx1"/>
                      </a:solidFill>
                      <a:latin typeface="Cambria Math" panose="02040503050406030204" pitchFamily="18" charset="0"/>
                    </a:rPr>
                  </m:ctrlPr>
                </m:sSubPr>
                <m:e>
                  <m:r>
                    <a:rPr lang="en-US" sz="3900" b="0" i="1" kern="1200" smtClean="0">
                      <a:solidFill>
                        <a:schemeClr val="tx1"/>
                      </a:solidFill>
                      <a:latin typeface="Cambria Math" panose="02040503050406030204" pitchFamily="18" charset="0"/>
                    </a:rPr>
                    <m:t>𝑎</m:t>
                  </m:r>
                </m:e>
                <m:sub>
                  <m:r>
                    <a:rPr lang="en-US" sz="3900" b="0" i="1" kern="1200" smtClean="0">
                      <a:solidFill>
                        <a:schemeClr val="tx1"/>
                      </a:solidFill>
                      <a:latin typeface="Cambria Math" panose="02040503050406030204" pitchFamily="18" charset="0"/>
                    </a:rPr>
                    <m:t>𝑖𝑗</m:t>
                  </m:r>
                </m:sub>
              </m:sSub>
              <m:r>
                <a:rPr lang="en-US" sz="3900" i="1" kern="1200" smtClean="0">
                  <a:solidFill>
                    <a:schemeClr val="tx1"/>
                  </a:solidFill>
                  <a:latin typeface="Cambria Math" panose="02040503050406030204" pitchFamily="18" charset="0"/>
                  <a:ea typeface="Cambria Math" panose="02040503050406030204" pitchFamily="18" charset="0"/>
                </a:rPr>
                <m:t>←</m:t>
              </m:r>
              <m:sSub>
                <m:sSubPr>
                  <m:ctrlPr>
                    <a:rPr lang="en-US" sz="3900" i="1" kern="1200" smtClean="0">
                      <a:solidFill>
                        <a:schemeClr val="tx1"/>
                      </a:solidFill>
                      <a:latin typeface="Cambria Math" panose="02040503050406030204" pitchFamily="18" charset="0"/>
                      <a:ea typeface="Cambria Math" panose="02040503050406030204" pitchFamily="18" charset="0"/>
                    </a:rPr>
                  </m:ctrlPr>
                </m:sSubPr>
                <m:e>
                  <m:r>
                    <a:rPr lang="en-US" sz="3900" b="0" i="1" kern="1200" smtClean="0">
                      <a:solidFill>
                        <a:schemeClr val="tx1"/>
                      </a:solidFill>
                      <a:latin typeface="Cambria Math" panose="02040503050406030204" pitchFamily="18" charset="0"/>
                      <a:ea typeface="Cambria Math" panose="02040503050406030204" pitchFamily="18" charset="0"/>
                    </a:rPr>
                    <m:t>𝑎</m:t>
                  </m:r>
                </m:e>
                <m:sub>
                  <m:r>
                    <a:rPr lang="en-US" sz="3900" b="0" i="1" kern="1200" smtClean="0">
                      <a:solidFill>
                        <a:schemeClr val="tx1"/>
                      </a:solidFill>
                      <a:latin typeface="Cambria Math" panose="02040503050406030204" pitchFamily="18" charset="0"/>
                      <a:ea typeface="Cambria Math" panose="02040503050406030204" pitchFamily="18" charset="0"/>
                    </a:rPr>
                    <m:t>𝑖𝑗</m:t>
                  </m:r>
                </m:sub>
              </m:sSub>
              <m:r>
                <a:rPr lang="en-US" sz="3900" b="0" i="1" kern="1200" smtClean="0">
                  <a:solidFill>
                    <a:schemeClr val="tx1"/>
                  </a:solidFill>
                  <a:latin typeface="Cambria Math" panose="02040503050406030204" pitchFamily="18" charset="0"/>
                  <a:ea typeface="Cambria Math" panose="02040503050406030204" pitchFamily="18" charset="0"/>
                </a:rPr>
                <m:t>−</m:t>
              </m:r>
              <m:f>
                <m:fPr>
                  <m:type m:val="lin"/>
                  <m:ctrlPr>
                    <a:rPr lang="en-US" sz="3900" b="0" i="1" kern="1200" smtClean="0">
                      <a:solidFill>
                        <a:schemeClr val="tx1"/>
                      </a:solidFill>
                      <a:latin typeface="Cambria Math" panose="02040503050406030204" pitchFamily="18" charset="0"/>
                      <a:ea typeface="Cambria Math" panose="02040503050406030204" pitchFamily="18" charset="0"/>
                    </a:rPr>
                  </m:ctrlPr>
                </m:fPr>
                <m:num>
                  <m:sSub>
                    <m:sSubPr>
                      <m:ctrlPr>
                        <a:rPr lang="en-US" sz="3900" b="0" i="1" kern="1200" smtClean="0">
                          <a:solidFill>
                            <a:schemeClr val="tx1"/>
                          </a:solidFill>
                          <a:latin typeface="Cambria Math" panose="02040503050406030204" pitchFamily="18" charset="0"/>
                          <a:ea typeface="Cambria Math" panose="02040503050406030204" pitchFamily="18" charset="0"/>
                        </a:rPr>
                      </m:ctrlPr>
                    </m:sSubPr>
                    <m:e>
                      <m:r>
                        <a:rPr lang="en-US" sz="3900" b="0" i="1" kern="1200" smtClean="0">
                          <a:solidFill>
                            <a:schemeClr val="tx1"/>
                          </a:solidFill>
                          <a:latin typeface="Cambria Math" panose="02040503050406030204" pitchFamily="18" charset="0"/>
                          <a:ea typeface="Cambria Math" panose="02040503050406030204" pitchFamily="18" charset="0"/>
                        </a:rPr>
                        <m:t>𝑎</m:t>
                      </m:r>
                    </m:e>
                    <m:sub>
                      <m:r>
                        <a:rPr lang="en-US" sz="3900" b="0" i="1" kern="1200" smtClean="0">
                          <a:solidFill>
                            <a:schemeClr val="tx1"/>
                          </a:solidFill>
                          <a:latin typeface="Cambria Math" panose="02040503050406030204" pitchFamily="18" charset="0"/>
                          <a:ea typeface="Cambria Math" panose="02040503050406030204" pitchFamily="18" charset="0"/>
                        </a:rPr>
                        <m:t>𝑖𝑘</m:t>
                      </m:r>
                    </m:sub>
                  </m:sSub>
                  <m:sSub>
                    <m:sSubPr>
                      <m:ctrlPr>
                        <a:rPr lang="en-US" sz="3900" b="0" i="1" kern="1200" smtClean="0">
                          <a:solidFill>
                            <a:schemeClr val="tx1"/>
                          </a:solidFill>
                          <a:latin typeface="Cambria Math" panose="02040503050406030204" pitchFamily="18" charset="0"/>
                          <a:ea typeface="Cambria Math" panose="02040503050406030204" pitchFamily="18" charset="0"/>
                        </a:rPr>
                      </m:ctrlPr>
                    </m:sSubPr>
                    <m:e>
                      <m:r>
                        <a:rPr lang="en-US" sz="3900" b="0" i="1" kern="1200" smtClean="0">
                          <a:solidFill>
                            <a:schemeClr val="tx1"/>
                          </a:solidFill>
                          <a:latin typeface="Cambria Math" panose="02040503050406030204" pitchFamily="18" charset="0"/>
                          <a:ea typeface="Cambria Math" panose="02040503050406030204" pitchFamily="18" charset="0"/>
                        </a:rPr>
                        <m:t>𝑎</m:t>
                      </m:r>
                    </m:e>
                    <m:sub>
                      <m:r>
                        <a:rPr lang="en-US" sz="3900" b="0" i="1" kern="1200" smtClean="0">
                          <a:solidFill>
                            <a:schemeClr val="tx1"/>
                          </a:solidFill>
                          <a:latin typeface="Cambria Math" panose="02040503050406030204" pitchFamily="18" charset="0"/>
                          <a:ea typeface="Cambria Math" panose="02040503050406030204" pitchFamily="18" charset="0"/>
                        </a:rPr>
                        <m:t>𝑘𝑗</m:t>
                      </m:r>
                    </m:sub>
                  </m:sSub>
                </m:num>
                <m:den>
                  <m:sSub>
                    <m:sSubPr>
                      <m:ctrlPr>
                        <a:rPr lang="en-US" sz="3900" b="0" i="1" kern="1200" smtClean="0">
                          <a:solidFill>
                            <a:schemeClr val="tx1"/>
                          </a:solidFill>
                          <a:latin typeface="Cambria Math" panose="02040503050406030204" pitchFamily="18" charset="0"/>
                          <a:ea typeface="Cambria Math" panose="02040503050406030204" pitchFamily="18" charset="0"/>
                        </a:rPr>
                      </m:ctrlPr>
                    </m:sSubPr>
                    <m:e>
                      <m:r>
                        <a:rPr lang="en-US" sz="3900" b="0" i="1" kern="1200" smtClean="0">
                          <a:solidFill>
                            <a:schemeClr val="tx1"/>
                          </a:solidFill>
                          <a:latin typeface="Cambria Math" panose="02040503050406030204" pitchFamily="18" charset="0"/>
                          <a:ea typeface="Cambria Math" panose="02040503050406030204" pitchFamily="18" charset="0"/>
                        </a:rPr>
                        <m:t>𝑎</m:t>
                      </m:r>
                    </m:e>
                    <m:sub>
                      <m:r>
                        <a:rPr lang="en-US" sz="3900" b="0" i="1" kern="1200" smtClean="0">
                          <a:solidFill>
                            <a:schemeClr val="tx1"/>
                          </a:solidFill>
                          <a:latin typeface="Cambria Math" panose="02040503050406030204" pitchFamily="18" charset="0"/>
                          <a:ea typeface="Cambria Math" panose="02040503050406030204" pitchFamily="18" charset="0"/>
                        </a:rPr>
                        <m:t>𝑘𝑘</m:t>
                      </m:r>
                    </m:sub>
                  </m:sSub>
                </m:den>
              </m:f>
            </m:oMath>
          </a14:m>
          <a:r>
            <a:rPr lang="en-US" sz="39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 for </a:t>
          </a:r>
          <a14:m xmlns:a14="http://schemas.microsoft.com/office/drawing/2010/main">
            <m:oMath xmlns:m="http://schemas.openxmlformats.org/officeDocument/2006/math">
              <m:r>
                <a:rPr lang="en-US" sz="3900" b="0" i="1" kern="1200" smtClean="0">
                  <a:solidFill>
                    <a:schemeClr val="tx1"/>
                  </a:solidFill>
                  <a:latin typeface="Cambria Math" panose="02040503050406030204" pitchFamily="18" charset="0"/>
                  <a:ea typeface="Cambria Math" panose="02040503050406030204" pitchFamily="18" charset="0"/>
                </a:rPr>
                <m:t>𝑖</m:t>
              </m:r>
              <m:r>
                <a:rPr lang="en-US" sz="3900" b="0" i="1" kern="1200" smtClean="0">
                  <a:solidFill>
                    <a:schemeClr val="tx1"/>
                  </a:solidFill>
                  <a:latin typeface="Cambria Math" panose="02040503050406030204" pitchFamily="18" charset="0"/>
                  <a:ea typeface="Cambria Math" panose="02040503050406030204" pitchFamily="18" charset="0"/>
                </a:rPr>
                <m:t>≠</m:t>
              </m:r>
              <m:r>
                <a:rPr lang="en-US" sz="3900" b="0" i="1" kern="1200" smtClean="0">
                  <a:solidFill>
                    <a:schemeClr val="tx1"/>
                  </a:solidFill>
                  <a:latin typeface="Cambria Math" panose="02040503050406030204" pitchFamily="18" charset="0"/>
                  <a:ea typeface="Cambria Math" panose="02040503050406030204" pitchFamily="18" charset="0"/>
                </a:rPr>
                <m:t>𝑘</m:t>
              </m:r>
            </m:oMath>
          </a14:m>
          <a:r>
            <a:rPr lang="en-US" sz="39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 and </a:t>
          </a:r>
          <a14:m xmlns:a14="http://schemas.microsoft.com/office/drawing/2010/main">
            <m:oMath xmlns:m="http://schemas.openxmlformats.org/officeDocument/2006/math">
              <m:r>
                <a:rPr lang="en-US" sz="3900" b="0" i="1" kern="1200" smtClean="0">
                  <a:solidFill>
                    <a:schemeClr val="tx1"/>
                  </a:solidFill>
                  <a:latin typeface="Cambria Math" panose="02040503050406030204" pitchFamily="18" charset="0"/>
                  <a:ea typeface="Cambria Math" panose="02040503050406030204" pitchFamily="18" charset="0"/>
                </a:rPr>
                <m:t>𝑗</m:t>
              </m:r>
              <m:r>
                <a:rPr lang="en-US" sz="3900" b="0" i="1" kern="1200" smtClean="0">
                  <a:solidFill>
                    <a:schemeClr val="tx1"/>
                  </a:solidFill>
                  <a:latin typeface="Cambria Math" panose="02040503050406030204" pitchFamily="18" charset="0"/>
                  <a:ea typeface="Cambria Math" panose="02040503050406030204" pitchFamily="18" charset="0"/>
                </a:rPr>
                <m:t>≠</m:t>
              </m:r>
              <m:r>
                <a:rPr lang="en-US" sz="3900" b="0" i="1" kern="1200" smtClean="0">
                  <a:solidFill>
                    <a:schemeClr val="tx1"/>
                  </a:solidFill>
                  <a:latin typeface="Cambria Math" panose="02040503050406030204" pitchFamily="18" charset="0"/>
                  <a:ea typeface="Cambria Math" panose="02040503050406030204" pitchFamily="18" charset="0"/>
                </a:rPr>
                <m:t>𝑘</m:t>
              </m:r>
            </m:oMath>
          </a14:m>
          <a:endParaRPr lang="en-US" sz="3900"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dsp:txBody>
      <dsp:txXfrm>
        <a:off x="29749" y="29749"/>
        <a:ext cx="11436868" cy="956206"/>
      </dsp:txXfrm>
    </dsp:sp>
    <dsp:sp modelId="{AD58E7ED-68AC-441F-9299-0CE77525535A}">
      <dsp:nvSpPr>
        <dsp:cNvPr id="0" name=""/>
        <dsp:cNvSpPr/>
      </dsp:nvSpPr>
      <dsp:spPr>
        <a:xfrm>
          <a:off x="1056817" y="1200377"/>
          <a:ext cx="12618720" cy="1015704"/>
        </a:xfrm>
        <a:prstGeom prst="roundRect">
          <a:avLst>
            <a:gd name="adj" fmla="val 10000"/>
          </a:avLst>
        </a:prstGeom>
        <a:no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457200" lvl="0" indent="0" algn="l" defTabSz="1733550">
            <a:lnSpc>
              <a:spcPct val="100000"/>
            </a:lnSpc>
            <a:spcBef>
              <a:spcPct val="0"/>
            </a:spcBef>
            <a:spcAft>
              <a:spcPts val="0"/>
            </a:spcAft>
            <a:buNone/>
          </a:pPr>
          <a:r>
            <a:rPr lang="en-US" sz="3900" kern="1200" dirty="0">
              <a:solidFill>
                <a:schemeClr val="tx1"/>
              </a:solidFill>
              <a:latin typeface="Calibri" panose="020F0502020204030204" pitchFamily="34" charset="0"/>
              <a:ea typeface="Calibri" panose="020F0502020204030204" pitchFamily="34" charset="0"/>
              <a:cs typeface="Calibri" panose="020F0502020204030204" pitchFamily="34" charset="0"/>
            </a:rPr>
            <a:t>Step 2: </a:t>
          </a:r>
          <a14:m xmlns:a14="http://schemas.microsoft.com/office/drawing/2010/main">
            <m:oMath xmlns:m="http://schemas.openxmlformats.org/officeDocument/2006/math">
              <m:sSub>
                <m:sSubPr>
                  <m:ctrlPr>
                    <a:rPr lang="en-US" sz="3900" i="1" kern="1200" smtClean="0">
                      <a:solidFill>
                        <a:schemeClr val="tx1"/>
                      </a:solidFill>
                      <a:latin typeface="Cambria Math" panose="02040503050406030204" pitchFamily="18" charset="0"/>
                    </a:rPr>
                  </m:ctrlPr>
                </m:sSubPr>
                <m:e>
                  <m:r>
                    <a:rPr lang="en-US" sz="3900" b="0" i="1" kern="1200" smtClean="0">
                      <a:solidFill>
                        <a:schemeClr val="tx1"/>
                      </a:solidFill>
                      <a:latin typeface="Cambria Math" panose="02040503050406030204" pitchFamily="18" charset="0"/>
                    </a:rPr>
                    <m:t>𝑎</m:t>
                  </m:r>
                </m:e>
                <m:sub>
                  <m:r>
                    <a:rPr lang="en-US" sz="3900" b="0" i="1" kern="1200" smtClean="0">
                      <a:solidFill>
                        <a:schemeClr val="tx1"/>
                      </a:solidFill>
                      <a:latin typeface="Cambria Math" panose="02040503050406030204" pitchFamily="18" charset="0"/>
                    </a:rPr>
                    <m:t>𝑖𝑘</m:t>
                  </m:r>
                </m:sub>
              </m:sSub>
              <m:r>
                <a:rPr lang="en-US" sz="3900" i="1" kern="1200" smtClean="0">
                  <a:solidFill>
                    <a:schemeClr val="tx1"/>
                  </a:solidFill>
                  <a:latin typeface="Cambria Math" panose="02040503050406030204" pitchFamily="18" charset="0"/>
                  <a:ea typeface="Cambria Math" panose="02040503050406030204" pitchFamily="18" charset="0"/>
                </a:rPr>
                <m:t>←</m:t>
              </m:r>
              <m:f>
                <m:fPr>
                  <m:type m:val="lin"/>
                  <m:ctrlPr>
                    <a:rPr lang="en-US" sz="3900" i="1" kern="1200" smtClean="0">
                      <a:solidFill>
                        <a:schemeClr val="tx1"/>
                      </a:solidFill>
                      <a:latin typeface="Cambria Math" panose="02040503050406030204" pitchFamily="18" charset="0"/>
                      <a:ea typeface="Cambria Math" panose="02040503050406030204" pitchFamily="18" charset="0"/>
                    </a:rPr>
                  </m:ctrlPr>
                </m:fPr>
                <m:num>
                  <m:sSub>
                    <m:sSubPr>
                      <m:ctrlPr>
                        <a:rPr lang="en-US" sz="3900" i="1" kern="1200" smtClean="0">
                          <a:solidFill>
                            <a:schemeClr val="tx1"/>
                          </a:solidFill>
                          <a:latin typeface="Cambria Math" panose="02040503050406030204" pitchFamily="18" charset="0"/>
                          <a:ea typeface="Cambria Math" panose="02040503050406030204" pitchFamily="18" charset="0"/>
                        </a:rPr>
                      </m:ctrlPr>
                    </m:sSubPr>
                    <m:e>
                      <m:r>
                        <a:rPr lang="en-US" sz="3900" b="0" i="1" kern="1200" smtClean="0">
                          <a:solidFill>
                            <a:schemeClr val="tx1"/>
                          </a:solidFill>
                          <a:latin typeface="Cambria Math" panose="02040503050406030204" pitchFamily="18" charset="0"/>
                          <a:ea typeface="Cambria Math" panose="02040503050406030204" pitchFamily="18" charset="0"/>
                        </a:rPr>
                        <m:t>𝑎</m:t>
                      </m:r>
                    </m:e>
                    <m:sub>
                      <m:r>
                        <a:rPr lang="en-US" sz="3900" b="0" i="1" kern="1200" smtClean="0">
                          <a:solidFill>
                            <a:schemeClr val="tx1"/>
                          </a:solidFill>
                          <a:latin typeface="Cambria Math" panose="02040503050406030204" pitchFamily="18" charset="0"/>
                          <a:ea typeface="Cambria Math" panose="02040503050406030204" pitchFamily="18" charset="0"/>
                        </a:rPr>
                        <m:t>𝑖𝑘</m:t>
                      </m:r>
                    </m:sub>
                  </m:sSub>
                </m:num>
                <m:den>
                  <m:d>
                    <m:dPr>
                      <m:begChr m:val="|"/>
                      <m:endChr m:val="|"/>
                      <m:ctrlPr>
                        <a:rPr lang="en-US" sz="3900" i="1" kern="1200" smtClean="0">
                          <a:solidFill>
                            <a:schemeClr val="tx1"/>
                          </a:solidFill>
                          <a:latin typeface="Cambria Math" panose="02040503050406030204" pitchFamily="18" charset="0"/>
                          <a:ea typeface="Cambria Math" panose="02040503050406030204" pitchFamily="18" charset="0"/>
                        </a:rPr>
                      </m:ctrlPr>
                    </m:dPr>
                    <m:e>
                      <m:sSub>
                        <m:sSubPr>
                          <m:ctrlPr>
                            <a:rPr lang="en-US" sz="3900" i="1" kern="1200" smtClean="0">
                              <a:solidFill>
                                <a:schemeClr val="tx1"/>
                              </a:solidFill>
                              <a:latin typeface="Cambria Math" panose="02040503050406030204" pitchFamily="18" charset="0"/>
                              <a:ea typeface="Cambria Math" panose="02040503050406030204" pitchFamily="18" charset="0"/>
                            </a:rPr>
                          </m:ctrlPr>
                        </m:sSubPr>
                        <m:e>
                          <m:r>
                            <a:rPr lang="en-US" sz="3900" b="0" i="1" kern="1200" smtClean="0">
                              <a:solidFill>
                                <a:schemeClr val="tx1"/>
                              </a:solidFill>
                              <a:latin typeface="Cambria Math" panose="02040503050406030204" pitchFamily="18" charset="0"/>
                              <a:ea typeface="Cambria Math" panose="02040503050406030204" pitchFamily="18" charset="0"/>
                            </a:rPr>
                            <m:t>𝑎</m:t>
                          </m:r>
                        </m:e>
                        <m:sub>
                          <m:r>
                            <a:rPr lang="en-US" sz="3900" b="0" i="1" kern="1200" smtClean="0">
                              <a:solidFill>
                                <a:schemeClr val="tx1"/>
                              </a:solidFill>
                              <a:latin typeface="Cambria Math" panose="02040503050406030204" pitchFamily="18" charset="0"/>
                              <a:ea typeface="Cambria Math" panose="02040503050406030204" pitchFamily="18" charset="0"/>
                            </a:rPr>
                            <m:t>𝑘𝑘</m:t>
                          </m:r>
                        </m:sub>
                      </m:sSub>
                    </m:e>
                  </m:d>
                </m:den>
              </m:f>
            </m:oMath>
          </a14:m>
          <a:r>
            <a:rPr lang="en-US" sz="3900" kern="1200" dirty="0">
              <a:solidFill>
                <a:schemeClr val="tx1"/>
              </a:solidFill>
              <a:latin typeface="Calibri" panose="020F0502020204030204" pitchFamily="34" charset="0"/>
              <a:ea typeface="Calibri" panose="020F0502020204030204" pitchFamily="34" charset="0"/>
              <a:cs typeface="Calibri" panose="020F0502020204030204" pitchFamily="34" charset="0"/>
            </a:rPr>
            <a:t> for </a:t>
          </a:r>
          <a14:m xmlns:a14="http://schemas.microsoft.com/office/drawing/2010/main">
            <m:oMath xmlns:m="http://schemas.openxmlformats.org/officeDocument/2006/math">
              <m:r>
                <a:rPr lang="en-US" sz="3900" i="1" kern="1200">
                  <a:solidFill>
                    <a:schemeClr val="tx1"/>
                  </a:solidFill>
                  <a:latin typeface="Cambria Math" panose="02040503050406030204" pitchFamily="18" charset="0"/>
                  <a:ea typeface="Cambria Math" panose="02040503050406030204" pitchFamily="18" charset="0"/>
                </a:rPr>
                <m:t>𝑖</m:t>
              </m:r>
              <m:r>
                <a:rPr lang="en-US" sz="3900" i="1" kern="1200">
                  <a:solidFill>
                    <a:schemeClr val="tx1"/>
                  </a:solidFill>
                  <a:latin typeface="Cambria Math" panose="02040503050406030204" pitchFamily="18" charset="0"/>
                  <a:ea typeface="Cambria Math" panose="02040503050406030204" pitchFamily="18" charset="0"/>
                </a:rPr>
                <m:t>≠</m:t>
              </m:r>
              <m:r>
                <a:rPr lang="en-US" sz="3900" i="1" kern="1200">
                  <a:solidFill>
                    <a:schemeClr val="tx1"/>
                  </a:solidFill>
                  <a:latin typeface="Cambria Math" panose="02040503050406030204" pitchFamily="18" charset="0"/>
                  <a:ea typeface="Cambria Math" panose="02040503050406030204" pitchFamily="18" charset="0"/>
                </a:rPr>
                <m:t>𝑘</m:t>
              </m:r>
            </m:oMath>
          </a14:m>
          <a:endParaRPr lang="en-US" sz="3900"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dsp:txBody>
      <dsp:txXfrm>
        <a:off x="1086566" y="1230126"/>
        <a:ext cx="10842196" cy="956206"/>
      </dsp:txXfrm>
    </dsp:sp>
    <dsp:sp modelId="{AC7AC0C0-4200-4F62-8AB5-B547396E96E5}">
      <dsp:nvSpPr>
        <dsp:cNvPr id="0" name=""/>
        <dsp:cNvSpPr/>
      </dsp:nvSpPr>
      <dsp:spPr>
        <a:xfrm>
          <a:off x="2097862" y="2400755"/>
          <a:ext cx="12618720" cy="1015704"/>
        </a:xfrm>
        <a:prstGeom prst="roundRect">
          <a:avLst>
            <a:gd name="adj" fmla="val 10000"/>
          </a:avLst>
        </a:prstGeom>
        <a:no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457200" lvl="0" indent="0" algn="l" defTabSz="1733550">
            <a:lnSpc>
              <a:spcPct val="100000"/>
            </a:lnSpc>
            <a:spcBef>
              <a:spcPct val="0"/>
            </a:spcBef>
            <a:spcAft>
              <a:spcPts val="0"/>
            </a:spcAft>
            <a:buNone/>
          </a:pPr>
          <a:r>
            <a:rPr lang="en-US" sz="3900" kern="1200" dirty="0">
              <a:solidFill>
                <a:schemeClr val="tx1"/>
              </a:solidFill>
              <a:latin typeface="Calibri" panose="020F0502020204030204" pitchFamily="34" charset="0"/>
              <a:ea typeface="Calibri" panose="020F0502020204030204" pitchFamily="34" charset="0"/>
              <a:cs typeface="Calibri" panose="020F0502020204030204" pitchFamily="34" charset="0"/>
            </a:rPr>
            <a:t>Step 3: </a:t>
          </a:r>
          <a14:m xmlns:a14="http://schemas.microsoft.com/office/drawing/2010/main">
            <m:oMath xmlns:m="http://schemas.openxmlformats.org/officeDocument/2006/math">
              <m:sSub>
                <m:sSubPr>
                  <m:ctrlPr>
                    <a:rPr lang="en-US" sz="3900" i="1" kern="1200" smtClean="0">
                      <a:solidFill>
                        <a:schemeClr val="tx1"/>
                      </a:solidFill>
                      <a:latin typeface="Cambria Math" panose="02040503050406030204" pitchFamily="18" charset="0"/>
                    </a:rPr>
                  </m:ctrlPr>
                </m:sSubPr>
                <m:e>
                  <m:r>
                    <a:rPr lang="en-US" sz="3900" b="0" i="1" kern="1200" smtClean="0">
                      <a:solidFill>
                        <a:schemeClr val="tx1"/>
                      </a:solidFill>
                      <a:latin typeface="Cambria Math" panose="02040503050406030204" pitchFamily="18" charset="0"/>
                    </a:rPr>
                    <m:t>𝑎</m:t>
                  </m:r>
                </m:e>
                <m:sub>
                  <m:r>
                    <a:rPr lang="en-US" sz="3900" b="0" i="1" kern="1200" smtClean="0">
                      <a:solidFill>
                        <a:schemeClr val="tx1"/>
                      </a:solidFill>
                      <a:latin typeface="Cambria Math" panose="02040503050406030204" pitchFamily="18" charset="0"/>
                    </a:rPr>
                    <m:t>𝑘𝑗</m:t>
                  </m:r>
                </m:sub>
              </m:sSub>
              <m:r>
                <a:rPr lang="en-US" sz="3900" i="1" kern="1200" smtClean="0">
                  <a:solidFill>
                    <a:schemeClr val="tx1"/>
                  </a:solidFill>
                  <a:latin typeface="Cambria Math" panose="02040503050406030204" pitchFamily="18" charset="0"/>
                  <a:ea typeface="Cambria Math" panose="02040503050406030204" pitchFamily="18" charset="0"/>
                </a:rPr>
                <m:t>←</m:t>
              </m:r>
              <m:f>
                <m:fPr>
                  <m:type m:val="lin"/>
                  <m:ctrlPr>
                    <a:rPr lang="en-US" sz="3900" i="1" kern="1200" smtClean="0">
                      <a:solidFill>
                        <a:schemeClr val="tx1"/>
                      </a:solidFill>
                      <a:latin typeface="Cambria Math" panose="02040503050406030204" pitchFamily="18" charset="0"/>
                      <a:ea typeface="Cambria Math" panose="02040503050406030204" pitchFamily="18" charset="0"/>
                    </a:rPr>
                  </m:ctrlPr>
                </m:fPr>
                <m:num>
                  <m:sSub>
                    <m:sSubPr>
                      <m:ctrlPr>
                        <a:rPr lang="en-US" sz="3900" i="1" kern="1200" smtClean="0">
                          <a:solidFill>
                            <a:schemeClr val="tx1"/>
                          </a:solidFill>
                          <a:latin typeface="Cambria Math" panose="02040503050406030204" pitchFamily="18" charset="0"/>
                          <a:ea typeface="Cambria Math" panose="02040503050406030204" pitchFamily="18" charset="0"/>
                        </a:rPr>
                      </m:ctrlPr>
                    </m:sSubPr>
                    <m:e>
                      <m:r>
                        <a:rPr lang="en-US" sz="3900" b="0" i="1" kern="1200" smtClean="0">
                          <a:solidFill>
                            <a:schemeClr val="tx1"/>
                          </a:solidFill>
                          <a:latin typeface="Cambria Math" panose="02040503050406030204" pitchFamily="18" charset="0"/>
                          <a:ea typeface="Cambria Math" panose="02040503050406030204" pitchFamily="18" charset="0"/>
                        </a:rPr>
                        <m:t>𝑎</m:t>
                      </m:r>
                    </m:e>
                    <m:sub>
                      <m:r>
                        <a:rPr lang="en-US" sz="3900" b="0" i="1" kern="1200" smtClean="0">
                          <a:solidFill>
                            <a:schemeClr val="tx1"/>
                          </a:solidFill>
                          <a:latin typeface="Cambria Math" panose="02040503050406030204" pitchFamily="18" charset="0"/>
                          <a:ea typeface="Cambria Math" panose="02040503050406030204" pitchFamily="18" charset="0"/>
                        </a:rPr>
                        <m:t>𝑘𝑗</m:t>
                      </m:r>
                    </m:sub>
                  </m:sSub>
                </m:num>
                <m:den>
                  <m:d>
                    <m:dPr>
                      <m:begChr m:val="|"/>
                      <m:endChr m:val="|"/>
                      <m:ctrlPr>
                        <a:rPr lang="en-US" sz="3900" i="1" kern="1200" smtClean="0">
                          <a:solidFill>
                            <a:schemeClr val="tx1"/>
                          </a:solidFill>
                          <a:latin typeface="Cambria Math" panose="02040503050406030204" pitchFamily="18" charset="0"/>
                          <a:ea typeface="Cambria Math" panose="02040503050406030204" pitchFamily="18" charset="0"/>
                        </a:rPr>
                      </m:ctrlPr>
                    </m:dPr>
                    <m:e>
                      <m:sSub>
                        <m:sSubPr>
                          <m:ctrlPr>
                            <a:rPr lang="en-US" sz="3900" i="1" kern="1200" smtClean="0">
                              <a:solidFill>
                                <a:schemeClr val="tx1"/>
                              </a:solidFill>
                              <a:latin typeface="Cambria Math" panose="02040503050406030204" pitchFamily="18" charset="0"/>
                              <a:ea typeface="Cambria Math" panose="02040503050406030204" pitchFamily="18" charset="0"/>
                            </a:rPr>
                          </m:ctrlPr>
                        </m:sSubPr>
                        <m:e>
                          <m:r>
                            <a:rPr lang="en-US" sz="3900" b="0" i="1" kern="1200" smtClean="0">
                              <a:solidFill>
                                <a:schemeClr val="tx1"/>
                              </a:solidFill>
                              <a:latin typeface="Cambria Math" panose="02040503050406030204" pitchFamily="18" charset="0"/>
                              <a:ea typeface="Cambria Math" panose="02040503050406030204" pitchFamily="18" charset="0"/>
                            </a:rPr>
                            <m:t>𝑎</m:t>
                          </m:r>
                        </m:e>
                        <m:sub>
                          <m:r>
                            <a:rPr lang="en-US" sz="3900" b="0" i="1" kern="1200" smtClean="0">
                              <a:solidFill>
                                <a:schemeClr val="tx1"/>
                              </a:solidFill>
                              <a:latin typeface="Cambria Math" panose="02040503050406030204" pitchFamily="18" charset="0"/>
                              <a:ea typeface="Cambria Math" panose="02040503050406030204" pitchFamily="18" charset="0"/>
                            </a:rPr>
                            <m:t>𝑘𝑘</m:t>
                          </m:r>
                        </m:sub>
                      </m:sSub>
                    </m:e>
                  </m:d>
                </m:den>
              </m:f>
            </m:oMath>
          </a14:m>
          <a:r>
            <a:rPr lang="en-US" sz="3900" kern="1200" dirty="0">
              <a:solidFill>
                <a:schemeClr val="tx1"/>
              </a:solidFill>
              <a:latin typeface="Calibri" panose="020F0502020204030204" pitchFamily="34" charset="0"/>
              <a:ea typeface="Calibri" panose="020F0502020204030204" pitchFamily="34" charset="0"/>
              <a:cs typeface="Calibri" panose="020F0502020204030204" pitchFamily="34" charset="0"/>
            </a:rPr>
            <a:t> for </a:t>
          </a:r>
          <a14:m xmlns:a14="http://schemas.microsoft.com/office/drawing/2010/main">
            <m:oMath xmlns:m="http://schemas.openxmlformats.org/officeDocument/2006/math">
              <m:r>
                <a:rPr lang="en-US" sz="3900" b="0" i="1" kern="1200" smtClean="0">
                  <a:solidFill>
                    <a:schemeClr val="tx1"/>
                  </a:solidFill>
                  <a:latin typeface="Cambria Math" panose="02040503050406030204" pitchFamily="18" charset="0"/>
                  <a:ea typeface="Cambria Math" panose="02040503050406030204" pitchFamily="18" charset="0"/>
                </a:rPr>
                <m:t>𝑗</m:t>
              </m:r>
              <m:r>
                <a:rPr lang="en-US" sz="3900" i="1" kern="1200">
                  <a:solidFill>
                    <a:schemeClr val="tx1"/>
                  </a:solidFill>
                  <a:latin typeface="Cambria Math" panose="02040503050406030204" pitchFamily="18" charset="0"/>
                  <a:ea typeface="Cambria Math" panose="02040503050406030204" pitchFamily="18" charset="0"/>
                </a:rPr>
                <m:t>≠</m:t>
              </m:r>
              <m:r>
                <a:rPr lang="en-US" sz="3900" i="1" kern="1200">
                  <a:solidFill>
                    <a:schemeClr val="tx1"/>
                  </a:solidFill>
                  <a:latin typeface="Cambria Math" panose="02040503050406030204" pitchFamily="18" charset="0"/>
                  <a:ea typeface="Cambria Math" panose="02040503050406030204" pitchFamily="18" charset="0"/>
                </a:rPr>
                <m:t>𝑘</m:t>
              </m:r>
            </m:oMath>
          </a14:m>
          <a:r>
            <a:rPr lang="en-US" sz="3900" kern="1200" dirty="0">
              <a:solidFill>
                <a:schemeClr val="tx1"/>
              </a:solidFill>
              <a:latin typeface="Calibri" panose="020F0502020204030204" pitchFamily="34" charset="0"/>
              <a:ea typeface="Calibri" panose="020F0502020204030204" pitchFamily="34" charset="0"/>
              <a:cs typeface="Calibri" panose="020F0502020204030204" pitchFamily="34" charset="0"/>
            </a:rPr>
            <a:t> </a:t>
          </a:r>
        </a:p>
      </dsp:txBody>
      <dsp:txXfrm>
        <a:off x="2127611" y="2430504"/>
        <a:ext cx="10857969" cy="956206"/>
      </dsp:txXfrm>
    </dsp:sp>
    <dsp:sp modelId="{989D5AC3-4237-42BD-873E-7FC14E05267D}">
      <dsp:nvSpPr>
        <dsp:cNvPr id="0" name=""/>
        <dsp:cNvSpPr/>
      </dsp:nvSpPr>
      <dsp:spPr>
        <a:xfrm>
          <a:off x="3154680" y="3601133"/>
          <a:ext cx="12618720" cy="1015704"/>
        </a:xfrm>
        <a:prstGeom prst="roundRect">
          <a:avLst>
            <a:gd name="adj" fmla="val 10000"/>
          </a:avLst>
        </a:prstGeom>
        <a:no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457200" lvl="0" indent="0" algn="l" defTabSz="1733550">
            <a:lnSpc>
              <a:spcPct val="100000"/>
            </a:lnSpc>
            <a:spcBef>
              <a:spcPct val="0"/>
            </a:spcBef>
            <a:spcAft>
              <a:spcPts val="0"/>
            </a:spcAft>
            <a:buNone/>
          </a:pPr>
          <a:r>
            <a:rPr lang="en-US" sz="3900" kern="1200" dirty="0">
              <a:solidFill>
                <a:schemeClr val="tx1"/>
              </a:solidFill>
              <a:latin typeface="Calibri" panose="020F0502020204030204" pitchFamily="34" charset="0"/>
              <a:ea typeface="Calibri" panose="020F0502020204030204" pitchFamily="34" charset="0"/>
              <a:cs typeface="Calibri" panose="020F0502020204030204" pitchFamily="34" charset="0"/>
            </a:rPr>
            <a:t>Step 4: </a:t>
          </a:r>
          <a14:m xmlns:a14="http://schemas.microsoft.com/office/drawing/2010/main">
            <m:oMath xmlns:m="http://schemas.openxmlformats.org/officeDocument/2006/math">
              <m:sSub>
                <m:sSubPr>
                  <m:ctrlPr>
                    <a:rPr lang="en-US" sz="3900" i="1" kern="1200" smtClean="0">
                      <a:solidFill>
                        <a:schemeClr val="tx1"/>
                      </a:solidFill>
                      <a:latin typeface="Cambria Math" panose="02040503050406030204" pitchFamily="18" charset="0"/>
                    </a:rPr>
                  </m:ctrlPr>
                </m:sSubPr>
                <m:e>
                  <m:r>
                    <a:rPr lang="en-US" sz="3900" b="0" i="1" kern="1200" smtClean="0">
                      <a:solidFill>
                        <a:schemeClr val="tx1"/>
                      </a:solidFill>
                      <a:latin typeface="Cambria Math" panose="02040503050406030204" pitchFamily="18" charset="0"/>
                    </a:rPr>
                    <m:t>𝑎</m:t>
                  </m:r>
                </m:e>
                <m:sub>
                  <m:r>
                    <a:rPr lang="en-US" sz="3900" b="0" i="1" kern="1200" smtClean="0">
                      <a:solidFill>
                        <a:schemeClr val="tx1"/>
                      </a:solidFill>
                      <a:latin typeface="Cambria Math" panose="02040503050406030204" pitchFamily="18" charset="0"/>
                    </a:rPr>
                    <m:t>𝑘𝑘</m:t>
                  </m:r>
                </m:sub>
              </m:sSub>
              <m:r>
                <a:rPr lang="en-US" sz="3900" i="1" kern="1200">
                  <a:solidFill>
                    <a:schemeClr val="tx1"/>
                  </a:solidFill>
                  <a:latin typeface="Cambria Math" panose="02040503050406030204" pitchFamily="18" charset="0"/>
                  <a:ea typeface="Cambria Math" panose="02040503050406030204" pitchFamily="18" charset="0"/>
                </a:rPr>
                <m:t>←</m:t>
              </m:r>
              <m:r>
                <a:rPr lang="en-US" sz="3900" b="0" i="1" kern="1200" smtClean="0">
                  <a:solidFill>
                    <a:schemeClr val="tx1"/>
                  </a:solidFill>
                  <a:latin typeface="Cambria Math" panose="02040503050406030204" pitchFamily="18" charset="0"/>
                  <a:ea typeface="Cambria Math" panose="02040503050406030204" pitchFamily="18" charset="0"/>
                </a:rPr>
                <m:t>−</m:t>
              </m:r>
              <m:f>
                <m:fPr>
                  <m:type m:val="lin"/>
                  <m:ctrlPr>
                    <a:rPr lang="en-US" sz="3900" b="0" i="1" kern="1200" smtClean="0">
                      <a:solidFill>
                        <a:schemeClr val="tx1"/>
                      </a:solidFill>
                      <a:latin typeface="Cambria Math" panose="02040503050406030204" pitchFamily="18" charset="0"/>
                      <a:ea typeface="Cambria Math" panose="02040503050406030204" pitchFamily="18" charset="0"/>
                    </a:rPr>
                  </m:ctrlPr>
                </m:fPr>
                <m:num>
                  <m:r>
                    <a:rPr lang="en-US" sz="3900" b="0" i="1" kern="1200" smtClean="0">
                      <a:solidFill>
                        <a:schemeClr val="tx1"/>
                      </a:solidFill>
                      <a:latin typeface="Cambria Math" panose="02040503050406030204" pitchFamily="18" charset="0"/>
                      <a:ea typeface="Cambria Math" panose="02040503050406030204" pitchFamily="18" charset="0"/>
                    </a:rPr>
                    <m:t>1</m:t>
                  </m:r>
                </m:num>
                <m:den>
                  <m:sSub>
                    <m:sSubPr>
                      <m:ctrlPr>
                        <a:rPr lang="en-US" sz="3900" b="0" i="1" kern="1200" smtClean="0">
                          <a:solidFill>
                            <a:schemeClr val="tx1"/>
                          </a:solidFill>
                          <a:latin typeface="Cambria Math" panose="02040503050406030204" pitchFamily="18" charset="0"/>
                          <a:ea typeface="Cambria Math" panose="02040503050406030204" pitchFamily="18" charset="0"/>
                        </a:rPr>
                      </m:ctrlPr>
                    </m:sSubPr>
                    <m:e>
                      <m:r>
                        <a:rPr lang="en-US" sz="3900" b="0" i="1" kern="1200" smtClean="0">
                          <a:solidFill>
                            <a:schemeClr val="tx1"/>
                          </a:solidFill>
                          <a:latin typeface="Cambria Math" panose="02040503050406030204" pitchFamily="18" charset="0"/>
                          <a:ea typeface="Cambria Math" panose="02040503050406030204" pitchFamily="18" charset="0"/>
                        </a:rPr>
                        <m:t>𝑎</m:t>
                      </m:r>
                    </m:e>
                    <m:sub>
                      <m:r>
                        <a:rPr lang="en-US" sz="3900" b="0" i="1" kern="1200" smtClean="0">
                          <a:solidFill>
                            <a:schemeClr val="tx1"/>
                          </a:solidFill>
                          <a:latin typeface="Cambria Math" panose="02040503050406030204" pitchFamily="18" charset="0"/>
                          <a:ea typeface="Cambria Math" panose="02040503050406030204" pitchFamily="18" charset="0"/>
                        </a:rPr>
                        <m:t>𝑘𝑘</m:t>
                      </m:r>
                    </m:sub>
                  </m:sSub>
                </m:den>
              </m:f>
            </m:oMath>
          </a14:m>
          <a:endParaRPr lang="en-US" sz="3900" kern="1200" dirty="0">
            <a:latin typeface="Calibri" panose="020F0502020204030204" pitchFamily="34" charset="0"/>
            <a:ea typeface="Calibri" panose="020F0502020204030204" pitchFamily="34" charset="0"/>
            <a:cs typeface="Calibri" panose="020F0502020204030204" pitchFamily="34" charset="0"/>
          </a:endParaRPr>
        </a:p>
      </dsp:txBody>
      <dsp:txXfrm>
        <a:off x="3184429" y="3630882"/>
        <a:ext cx="10842196" cy="956206"/>
      </dsp:txXfrm>
    </dsp:sp>
    <dsp:sp modelId="{AC446876-9099-4D47-8406-31CEA128F065}">
      <dsp:nvSpPr>
        <dsp:cNvPr id="0" name=""/>
        <dsp:cNvSpPr/>
      </dsp:nvSpPr>
      <dsp:spPr>
        <a:xfrm>
          <a:off x="12005809" y="793702"/>
          <a:ext cx="660207" cy="660207"/>
        </a:xfrm>
        <a:prstGeom prst="downArrow">
          <a:avLst>
            <a:gd name="adj1" fmla="val 55000"/>
            <a:gd name="adj2" fmla="val 45000"/>
          </a:avLst>
        </a:prstGeom>
        <a:solidFill>
          <a:schemeClr val="bg1">
            <a:lumMod val="20000"/>
            <a:lumOff val="80000"/>
          </a:schemeClr>
        </a:solidFill>
        <a:ln w="12700" cap="flat" cmpd="dbl" algn="ctr">
          <a:solidFill>
            <a:scrgbClr r="0" g="0" b="0"/>
          </a:solidFill>
          <a:prstDash val="solid"/>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a:p>
      </dsp:txBody>
      <dsp:txXfrm>
        <a:off x="12154356" y="793702"/>
        <a:ext cx="363113" cy="496806"/>
      </dsp:txXfrm>
    </dsp:sp>
    <dsp:sp modelId="{0C3ED574-EFF1-47EB-B63E-44D33187AC29}">
      <dsp:nvSpPr>
        <dsp:cNvPr id="0" name=""/>
        <dsp:cNvSpPr/>
      </dsp:nvSpPr>
      <dsp:spPr>
        <a:xfrm>
          <a:off x="13062627" y="1994080"/>
          <a:ext cx="660207" cy="660207"/>
        </a:xfrm>
        <a:prstGeom prst="downArrow">
          <a:avLst>
            <a:gd name="adj1" fmla="val 55000"/>
            <a:gd name="adj2" fmla="val 45000"/>
          </a:avLst>
        </a:prstGeom>
        <a:solidFill>
          <a:schemeClr val="bg1">
            <a:lumMod val="20000"/>
            <a:lumOff val="80000"/>
          </a:schemeClr>
        </a:solidFill>
        <a:ln w="12700" cap="flat" cmpd="dbl" algn="ctr">
          <a:solidFill>
            <a:scrgbClr r="0" g="0" b="0"/>
          </a:solidFill>
          <a:prstDash val="solid"/>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a:p>
      </dsp:txBody>
      <dsp:txXfrm>
        <a:off x="13211174" y="1994080"/>
        <a:ext cx="363113" cy="496806"/>
      </dsp:txXfrm>
    </dsp:sp>
    <dsp:sp modelId="{7B32996D-7CA2-4BB3-A229-B5AE5EC1C361}">
      <dsp:nvSpPr>
        <dsp:cNvPr id="0" name=""/>
        <dsp:cNvSpPr/>
      </dsp:nvSpPr>
      <dsp:spPr>
        <a:xfrm>
          <a:off x="14103671" y="3194458"/>
          <a:ext cx="660207" cy="660207"/>
        </a:xfrm>
        <a:prstGeom prst="downArrow">
          <a:avLst>
            <a:gd name="adj1" fmla="val 55000"/>
            <a:gd name="adj2" fmla="val 45000"/>
          </a:avLst>
        </a:prstGeom>
        <a:solidFill>
          <a:schemeClr val="bg1">
            <a:lumMod val="20000"/>
            <a:lumOff val="80000"/>
          </a:schemeClr>
        </a:solidFill>
        <a:ln w="12700" cap="flat" cmpd="dbl" algn="ctr">
          <a:solidFill>
            <a:scrgbClr r="0" g="0" b="0"/>
          </a:solidFill>
          <a:prstDash val="solid"/>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a:p>
      </dsp:txBody>
      <dsp:txXfrm>
        <a:off x="14252218" y="3194458"/>
        <a:ext cx="363113" cy="4968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9BA0E0-13F9-4C5D-BBA6-06262CB87F0D}">
      <dsp:nvSpPr>
        <dsp:cNvPr id="0" name=""/>
        <dsp:cNvSpPr/>
      </dsp:nvSpPr>
      <dsp:spPr>
        <a:xfrm>
          <a:off x="0" y="59531"/>
          <a:ext cx="4929187" cy="2957512"/>
        </a:xfrm>
        <a:prstGeom prst="rect">
          <a:avLst/>
        </a:prstGeom>
        <a:solidFill>
          <a:srgbClr val="99FF66"/>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125000"/>
            </a:lnSpc>
            <a:spcBef>
              <a:spcPct val="0"/>
            </a:spcBef>
            <a:spcAft>
              <a:spcPts val="0"/>
            </a:spcAft>
            <a:buNone/>
          </a:pPr>
          <a14:m xmlns:a14="http://schemas.microsoft.com/office/drawing/2010/main">
            <m:oMath xmlns:m="http://schemas.openxmlformats.org/officeDocument/2006/math">
              <m:sSub>
                <m:sSubPr>
                  <m:ctrlPr>
                    <a:rPr lang="en-US" sz="2800" i="1" kern="1200" smtClean="0">
                      <a:solidFill>
                        <a:schemeClr val="tx1"/>
                      </a:solidFill>
                      <a:latin typeface="Cambria Math" panose="02040503050406030204" pitchFamily="18" charset="0"/>
                    </a:rPr>
                  </m:ctrlPr>
                </m:sSubPr>
                <m:e>
                  <m:r>
                    <a:rPr lang="en-US" sz="2800" i="1" kern="1200">
                      <a:solidFill>
                        <a:schemeClr val="tx1"/>
                      </a:solidFill>
                      <a:latin typeface="Cambria Math" panose="02040503050406030204" pitchFamily="18" charset="0"/>
                    </a:rPr>
                    <m:t>𝑀</m:t>
                  </m:r>
                </m:e>
                <m:sub>
                  <m:r>
                    <a:rPr lang="en-US" sz="2800" i="1" kern="1200">
                      <a:solidFill>
                        <a:schemeClr val="tx1"/>
                      </a:solidFill>
                      <a:latin typeface="Cambria Math" panose="02040503050406030204" pitchFamily="18" charset="0"/>
                    </a:rPr>
                    <m:t>0</m:t>
                  </m:r>
                </m:sub>
              </m:sSub>
            </m:oMath>
          </a14:m>
          <a:r>
            <a:rPr lang="en-US" sz="2800" kern="1200" dirty="0">
              <a:solidFill>
                <a:schemeClr val="tx1"/>
              </a:solidFill>
              <a:latin typeface="Calibri" panose="020F0502020204030204" pitchFamily="34" charset="0"/>
              <a:ea typeface="Calibri" panose="020F0502020204030204" pitchFamily="34" charset="0"/>
              <a:cs typeface="Calibri" panose="020F0502020204030204" pitchFamily="34" charset="0"/>
            </a:rPr>
            <a:t> : Intercept</a:t>
          </a:r>
        </a:p>
        <a:p>
          <a:pPr marL="0" lvl="0" indent="0" algn="ctr" defTabSz="1244600">
            <a:lnSpc>
              <a:spcPct val="125000"/>
            </a:lnSpc>
            <a:spcBef>
              <a:spcPct val="0"/>
            </a:spcBef>
            <a:spcAft>
              <a:spcPts val="0"/>
            </a:spcAft>
            <a:buNone/>
          </a:pPr>
          <a14:m xmlns:a14="http://schemas.microsoft.com/office/drawing/2010/main">
            <m:oMath xmlns:m="http://schemas.openxmlformats.org/officeDocument/2006/math">
              <m:sSub>
                <m:sSubPr>
                  <m:ctrlPr>
                    <a:rPr lang="en-US" sz="2800" i="1" kern="1200" smtClean="0">
                      <a:solidFill>
                        <a:schemeClr val="tx1"/>
                      </a:solidFill>
                      <a:latin typeface="Cambria Math" panose="02040503050406030204" pitchFamily="18" charset="0"/>
                    </a:rPr>
                  </m:ctrlPr>
                </m:sSubPr>
                <m:e>
                  <m:r>
                    <a:rPr lang="en-US" sz="2800" i="1" kern="1200">
                      <a:solidFill>
                        <a:schemeClr val="tx1"/>
                      </a:solidFill>
                      <a:latin typeface="Cambria Math" panose="02040503050406030204" pitchFamily="18" charset="0"/>
                    </a:rPr>
                    <m:t>𝑀</m:t>
                  </m:r>
                </m:e>
                <m:sub>
                  <m:r>
                    <a:rPr lang="en-US" sz="2800" i="1" kern="1200">
                      <a:solidFill>
                        <a:schemeClr val="tx1"/>
                      </a:solidFill>
                      <a:latin typeface="Cambria Math" panose="02040503050406030204" pitchFamily="18" charset="0"/>
                    </a:rPr>
                    <m:t>1</m:t>
                  </m:r>
                </m:sub>
              </m:sSub>
            </m:oMath>
          </a14:m>
          <a:r>
            <a:rPr lang="en-US" sz="2800" kern="1200" dirty="0">
              <a:solidFill>
                <a:schemeClr val="tx1"/>
              </a:solidFill>
              <a:latin typeface="Calibri" panose="020F0502020204030204" pitchFamily="34" charset="0"/>
              <a:ea typeface="Calibri" panose="020F0502020204030204" pitchFamily="34" charset="0"/>
              <a:cs typeface="Calibri" panose="020F0502020204030204" pitchFamily="34" charset="0"/>
            </a:rPr>
            <a:t> : Intercept + </a:t>
          </a:r>
          <a:r>
            <a:rPr lang="en-US" sz="2800" kern="1200" dirty="0" err="1">
              <a:solidFill>
                <a:schemeClr val="tx1"/>
              </a:solidFill>
              <a:latin typeface="Calibri" panose="020F0502020204030204" pitchFamily="34" charset="0"/>
              <a:ea typeface="Calibri" panose="020F0502020204030204" pitchFamily="34" charset="0"/>
              <a:cs typeface="Calibri" panose="020F0502020204030204" pitchFamily="34" charset="0"/>
            </a:rPr>
            <a:t>Trip_Minutes</a:t>
          </a:r>
          <a:endParaRPr lang="en-US" sz="2800"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dsp:txBody>
      <dsp:txXfrm>
        <a:off x="0" y="59531"/>
        <a:ext cx="4929187" cy="2957512"/>
      </dsp:txXfrm>
    </dsp:sp>
    <dsp:sp modelId="{5B5775D8-0F7A-456A-9955-A77A2303A154}">
      <dsp:nvSpPr>
        <dsp:cNvPr id="0" name=""/>
        <dsp:cNvSpPr/>
      </dsp:nvSpPr>
      <dsp:spPr>
        <a:xfrm>
          <a:off x="5422106" y="59531"/>
          <a:ext cx="4929187" cy="2957512"/>
        </a:xfrm>
        <a:prstGeom prst="rect">
          <a:avLst/>
        </a:prstGeom>
        <a:solidFill>
          <a:srgbClr val="99FF66"/>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125000"/>
            </a:lnSpc>
            <a:spcBef>
              <a:spcPct val="0"/>
            </a:spcBef>
            <a:spcAft>
              <a:spcPts val="0"/>
            </a:spcAft>
            <a:buNone/>
          </a:pPr>
          <a14:m xmlns:a14="http://schemas.microsoft.com/office/drawing/2010/main">
            <m:oMath xmlns:m="http://schemas.openxmlformats.org/officeDocument/2006/math">
              <m:sSub>
                <m:sSubPr>
                  <m:ctrlPr>
                    <a:rPr lang="en-US" sz="2800" i="1" kern="1200" smtClean="0">
                      <a:solidFill>
                        <a:schemeClr val="tx1"/>
                      </a:solidFill>
                      <a:latin typeface="Cambria Math" panose="02040503050406030204" pitchFamily="18" charset="0"/>
                    </a:rPr>
                  </m:ctrlPr>
                </m:sSubPr>
                <m:e>
                  <m:r>
                    <a:rPr lang="en-US" sz="2800" i="1" kern="1200">
                      <a:solidFill>
                        <a:schemeClr val="tx1"/>
                      </a:solidFill>
                      <a:latin typeface="Cambria Math" panose="02040503050406030204" pitchFamily="18" charset="0"/>
                    </a:rPr>
                    <m:t>𝑀</m:t>
                  </m:r>
                </m:e>
                <m:sub>
                  <m:r>
                    <a:rPr lang="en-US" sz="2800" i="1" kern="1200">
                      <a:solidFill>
                        <a:schemeClr val="tx1"/>
                      </a:solidFill>
                      <a:latin typeface="Cambria Math" panose="02040503050406030204" pitchFamily="18" charset="0"/>
                    </a:rPr>
                    <m:t>0</m:t>
                  </m:r>
                </m:sub>
              </m:sSub>
            </m:oMath>
          </a14:m>
          <a:r>
            <a:rPr lang="en-US" sz="2800" kern="1200" dirty="0">
              <a:solidFill>
                <a:schemeClr val="tx1"/>
              </a:solidFill>
              <a:latin typeface="Calibri" panose="020F0502020204030204" pitchFamily="34" charset="0"/>
              <a:ea typeface="Calibri" panose="020F0502020204030204" pitchFamily="34" charset="0"/>
              <a:cs typeface="Calibri" panose="020F0502020204030204" pitchFamily="34" charset="0"/>
            </a:rPr>
            <a:t> : Intercept+ </a:t>
          </a:r>
          <a:r>
            <a:rPr lang="en-US" sz="2800" kern="1200" dirty="0" err="1">
              <a:solidFill>
                <a:schemeClr val="tx1"/>
              </a:solidFill>
              <a:latin typeface="Calibri" panose="020F0502020204030204" pitchFamily="34" charset="0"/>
              <a:ea typeface="Calibri" panose="020F0502020204030204" pitchFamily="34" charset="0"/>
              <a:cs typeface="Calibri" panose="020F0502020204030204" pitchFamily="34" charset="0"/>
            </a:rPr>
            <a:t>Trip_Minutes</a:t>
          </a:r>
          <a:endParaRPr lang="en-US" sz="2800"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0" lvl="0" indent="0" algn="ctr" defTabSz="1244600">
            <a:lnSpc>
              <a:spcPct val="125000"/>
            </a:lnSpc>
            <a:spcBef>
              <a:spcPct val="0"/>
            </a:spcBef>
            <a:spcAft>
              <a:spcPts val="0"/>
            </a:spcAft>
            <a:buNone/>
          </a:pPr>
          <a14:m xmlns:a14="http://schemas.microsoft.com/office/drawing/2010/main">
            <m:oMath xmlns:m="http://schemas.openxmlformats.org/officeDocument/2006/math">
              <m:sSub>
                <m:sSubPr>
                  <m:ctrlPr>
                    <a:rPr lang="en-US" sz="2800" i="1" kern="1200" smtClean="0">
                      <a:solidFill>
                        <a:schemeClr val="tx1"/>
                      </a:solidFill>
                      <a:latin typeface="Cambria Math" panose="02040503050406030204" pitchFamily="18" charset="0"/>
                    </a:rPr>
                  </m:ctrlPr>
                </m:sSubPr>
                <m:e>
                  <m:r>
                    <a:rPr lang="en-US" sz="2800" i="1" kern="1200">
                      <a:solidFill>
                        <a:schemeClr val="tx1"/>
                      </a:solidFill>
                      <a:latin typeface="Cambria Math" panose="02040503050406030204" pitchFamily="18" charset="0"/>
                    </a:rPr>
                    <m:t>𝑀</m:t>
                  </m:r>
                </m:e>
                <m:sub>
                  <m:r>
                    <a:rPr lang="en-US" sz="2800" i="1" kern="1200">
                      <a:solidFill>
                        <a:schemeClr val="tx1"/>
                      </a:solidFill>
                      <a:latin typeface="Cambria Math" panose="02040503050406030204" pitchFamily="18" charset="0"/>
                    </a:rPr>
                    <m:t>1</m:t>
                  </m:r>
                </m:sub>
              </m:sSub>
            </m:oMath>
          </a14:m>
          <a:r>
            <a:rPr lang="en-US" sz="2800" kern="1200" dirty="0">
              <a:solidFill>
                <a:schemeClr val="tx1"/>
              </a:solidFill>
              <a:latin typeface="Calibri" panose="020F0502020204030204" pitchFamily="34" charset="0"/>
              <a:ea typeface="Calibri" panose="020F0502020204030204" pitchFamily="34" charset="0"/>
              <a:cs typeface="Calibri" panose="020F0502020204030204" pitchFamily="34" charset="0"/>
            </a:rPr>
            <a:t> : Intercept + </a:t>
          </a:r>
          <a:r>
            <a:rPr lang="en-US" sz="2800" kern="1200" dirty="0" err="1">
              <a:solidFill>
                <a:schemeClr val="tx1"/>
              </a:solidFill>
              <a:latin typeface="Calibri" panose="020F0502020204030204" pitchFamily="34" charset="0"/>
              <a:ea typeface="Calibri" panose="020F0502020204030204" pitchFamily="34" charset="0"/>
              <a:cs typeface="Calibri" panose="020F0502020204030204" pitchFamily="34" charset="0"/>
            </a:rPr>
            <a:t>Trip_Minutes</a:t>
          </a:r>
          <a:r>
            <a:rPr lang="en-US" sz="2800" kern="1200" dirty="0">
              <a:solidFill>
                <a:schemeClr val="tx1"/>
              </a:solidFill>
              <a:latin typeface="Calibri" panose="020F0502020204030204" pitchFamily="34" charset="0"/>
              <a:ea typeface="Calibri" panose="020F0502020204030204" pitchFamily="34" charset="0"/>
              <a:cs typeface="Calibri" panose="020F0502020204030204" pitchFamily="34" charset="0"/>
            </a:rPr>
            <a:t> + </a:t>
          </a:r>
          <a:r>
            <a:rPr lang="en-US" sz="2800" kern="1200" dirty="0" err="1">
              <a:solidFill>
                <a:schemeClr val="tx1"/>
              </a:solidFill>
              <a:latin typeface="Calibri" panose="020F0502020204030204" pitchFamily="34" charset="0"/>
              <a:ea typeface="Calibri" panose="020F0502020204030204" pitchFamily="34" charset="0"/>
              <a:cs typeface="Calibri" panose="020F0502020204030204" pitchFamily="34" charset="0"/>
            </a:rPr>
            <a:t>Trip_Miles</a:t>
          </a:r>
          <a:endParaRPr lang="en-US" sz="2800"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dsp:txBody>
      <dsp:txXfrm>
        <a:off x="5422106" y="59531"/>
        <a:ext cx="4929187" cy="2957512"/>
      </dsp:txXfrm>
    </dsp:sp>
    <dsp:sp modelId="{18BFAD68-7670-497A-AC8F-667A12DD599C}">
      <dsp:nvSpPr>
        <dsp:cNvPr id="0" name=""/>
        <dsp:cNvSpPr/>
      </dsp:nvSpPr>
      <dsp:spPr>
        <a:xfrm>
          <a:off x="10844212" y="59531"/>
          <a:ext cx="4929187" cy="2957512"/>
        </a:xfrm>
        <a:prstGeom prst="rect">
          <a:avLst/>
        </a:prstGeom>
        <a:solidFill>
          <a:srgbClr val="FFFF00"/>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125000"/>
            </a:lnSpc>
            <a:spcBef>
              <a:spcPct val="0"/>
            </a:spcBef>
            <a:spcAft>
              <a:spcPts val="0"/>
            </a:spcAft>
            <a:buNone/>
          </a:pPr>
          <a14:m xmlns:a14="http://schemas.microsoft.com/office/drawing/2010/main">
            <m:oMath xmlns:m="http://schemas.openxmlformats.org/officeDocument/2006/math">
              <m:sSub>
                <m:sSubPr>
                  <m:ctrlPr>
                    <a:rPr lang="en-US" sz="2800" i="1" kern="1200" smtClean="0">
                      <a:solidFill>
                        <a:schemeClr val="tx1"/>
                      </a:solidFill>
                      <a:latin typeface="Cambria Math" panose="02040503050406030204" pitchFamily="18" charset="0"/>
                    </a:rPr>
                  </m:ctrlPr>
                </m:sSubPr>
                <m:e>
                  <m:r>
                    <a:rPr lang="en-US" sz="2800" i="1" kern="1200">
                      <a:solidFill>
                        <a:schemeClr val="tx1"/>
                      </a:solidFill>
                      <a:latin typeface="Cambria Math" panose="02040503050406030204" pitchFamily="18" charset="0"/>
                    </a:rPr>
                    <m:t>𝑀</m:t>
                  </m:r>
                </m:e>
                <m:sub>
                  <m:r>
                    <a:rPr lang="en-US" sz="2800" i="1" kern="1200">
                      <a:solidFill>
                        <a:schemeClr val="tx1"/>
                      </a:solidFill>
                      <a:latin typeface="Cambria Math" panose="02040503050406030204" pitchFamily="18" charset="0"/>
                    </a:rPr>
                    <m:t>0</m:t>
                  </m:r>
                </m:sub>
              </m:sSub>
            </m:oMath>
          </a14:m>
          <a:r>
            <a:rPr lang="en-US" sz="2800" kern="1200" dirty="0">
              <a:solidFill>
                <a:schemeClr val="tx1"/>
              </a:solidFill>
              <a:latin typeface="Calibri" panose="020F0502020204030204" pitchFamily="34" charset="0"/>
              <a:ea typeface="Calibri" panose="020F0502020204030204" pitchFamily="34" charset="0"/>
              <a:cs typeface="Calibri" panose="020F0502020204030204" pitchFamily="34" charset="0"/>
            </a:rPr>
            <a:t> : Intercept+ </a:t>
          </a:r>
          <a:r>
            <a:rPr lang="en-US" sz="2800" kern="1200" dirty="0" err="1">
              <a:solidFill>
                <a:schemeClr val="tx1"/>
              </a:solidFill>
              <a:latin typeface="Calibri" panose="020F0502020204030204" pitchFamily="34" charset="0"/>
              <a:ea typeface="Calibri" panose="020F0502020204030204" pitchFamily="34" charset="0"/>
              <a:cs typeface="Calibri" panose="020F0502020204030204" pitchFamily="34" charset="0"/>
            </a:rPr>
            <a:t>Trip_Minutes</a:t>
          </a:r>
          <a:endParaRPr lang="en-US" sz="2800"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0" lvl="0" indent="0" algn="ctr" defTabSz="1244600">
            <a:lnSpc>
              <a:spcPct val="125000"/>
            </a:lnSpc>
            <a:spcBef>
              <a:spcPct val="0"/>
            </a:spcBef>
            <a:spcAft>
              <a:spcPts val="0"/>
            </a:spcAft>
            <a:buNone/>
          </a:pPr>
          <a14:m xmlns:a14="http://schemas.microsoft.com/office/drawing/2010/main">
            <m:oMath xmlns:m="http://schemas.openxmlformats.org/officeDocument/2006/math">
              <m:sSub>
                <m:sSubPr>
                  <m:ctrlPr>
                    <a:rPr lang="en-US" sz="2800" i="1" kern="1200" smtClean="0">
                      <a:solidFill>
                        <a:schemeClr val="tx1"/>
                      </a:solidFill>
                      <a:latin typeface="Cambria Math" panose="02040503050406030204" pitchFamily="18" charset="0"/>
                    </a:rPr>
                  </m:ctrlPr>
                </m:sSubPr>
                <m:e>
                  <m:r>
                    <a:rPr lang="en-US" sz="2800" i="1" kern="1200">
                      <a:solidFill>
                        <a:schemeClr val="tx1"/>
                      </a:solidFill>
                      <a:latin typeface="Cambria Math" panose="02040503050406030204" pitchFamily="18" charset="0"/>
                    </a:rPr>
                    <m:t>𝑀</m:t>
                  </m:r>
                </m:e>
                <m:sub>
                  <m:r>
                    <a:rPr lang="en-US" sz="2800" i="1" kern="1200">
                      <a:solidFill>
                        <a:schemeClr val="tx1"/>
                      </a:solidFill>
                      <a:latin typeface="Cambria Math" panose="02040503050406030204" pitchFamily="18" charset="0"/>
                    </a:rPr>
                    <m:t>1</m:t>
                  </m:r>
                </m:sub>
              </m:sSub>
            </m:oMath>
          </a14:m>
          <a:r>
            <a:rPr lang="en-US" sz="2800" kern="1200" dirty="0">
              <a:solidFill>
                <a:schemeClr val="tx1"/>
              </a:solidFill>
              <a:latin typeface="Calibri" panose="020F0502020204030204" pitchFamily="34" charset="0"/>
              <a:ea typeface="Calibri" panose="020F0502020204030204" pitchFamily="34" charset="0"/>
              <a:cs typeface="Calibri" panose="020F0502020204030204" pitchFamily="34" charset="0"/>
            </a:rPr>
            <a:t> : Intercept + </a:t>
          </a:r>
          <a:r>
            <a:rPr lang="en-US" sz="2800" kern="1200" dirty="0" err="1">
              <a:solidFill>
                <a:schemeClr val="tx1"/>
              </a:solidFill>
              <a:latin typeface="Calibri" panose="020F0502020204030204" pitchFamily="34" charset="0"/>
              <a:ea typeface="Calibri" panose="020F0502020204030204" pitchFamily="34" charset="0"/>
              <a:cs typeface="Calibri" panose="020F0502020204030204" pitchFamily="34" charset="0"/>
            </a:rPr>
            <a:t>Trip_Miles</a:t>
          </a:r>
          <a:endParaRPr lang="en-US" sz="2800"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dsp:txBody>
      <dsp:txXfrm>
        <a:off x="10844212" y="59531"/>
        <a:ext cx="4929187" cy="2957512"/>
      </dsp:txXfrm>
    </dsp:sp>
    <dsp:sp modelId="{85B12D90-B1CD-4D40-B432-E3F0EB30141E}">
      <dsp:nvSpPr>
        <dsp:cNvPr id="0" name=""/>
        <dsp:cNvSpPr/>
      </dsp:nvSpPr>
      <dsp:spPr>
        <a:xfrm>
          <a:off x="0" y="3509962"/>
          <a:ext cx="4929187" cy="2957512"/>
        </a:xfrm>
        <a:prstGeom prst="rect">
          <a:avLst/>
        </a:prstGeom>
        <a:solidFill>
          <a:srgbClr val="99FF66"/>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125000"/>
            </a:lnSpc>
            <a:spcBef>
              <a:spcPct val="0"/>
            </a:spcBef>
            <a:spcAft>
              <a:spcPts val="0"/>
            </a:spcAft>
            <a:buNone/>
          </a:pPr>
          <a14:m xmlns:a14="http://schemas.microsoft.com/office/drawing/2010/main">
            <m:oMath xmlns:m="http://schemas.openxmlformats.org/officeDocument/2006/math">
              <m:sSub>
                <m:sSubPr>
                  <m:ctrlPr>
                    <a:rPr lang="en-US" sz="2800" i="1" kern="1200" smtClean="0">
                      <a:solidFill>
                        <a:schemeClr val="tx1"/>
                      </a:solidFill>
                      <a:latin typeface="Cambria Math" panose="02040503050406030204" pitchFamily="18" charset="0"/>
                    </a:rPr>
                  </m:ctrlPr>
                </m:sSubPr>
                <m:e>
                  <m:r>
                    <a:rPr lang="en-US" sz="2800" i="1" kern="1200">
                      <a:solidFill>
                        <a:schemeClr val="tx1"/>
                      </a:solidFill>
                      <a:latin typeface="Cambria Math" panose="02040503050406030204" pitchFamily="18" charset="0"/>
                    </a:rPr>
                    <m:t>𝑀</m:t>
                  </m:r>
                </m:e>
                <m:sub>
                  <m:r>
                    <a:rPr lang="en-US" sz="2800" i="1" kern="1200">
                      <a:solidFill>
                        <a:schemeClr val="tx1"/>
                      </a:solidFill>
                      <a:latin typeface="Cambria Math" panose="02040503050406030204" pitchFamily="18" charset="0"/>
                    </a:rPr>
                    <m:t>0</m:t>
                  </m:r>
                </m:sub>
              </m:sSub>
            </m:oMath>
          </a14:m>
          <a:r>
            <a:rPr lang="en-US" sz="2800" kern="1200" dirty="0">
              <a:solidFill>
                <a:schemeClr val="tx1"/>
              </a:solidFill>
              <a:latin typeface="Calibri" panose="020F0502020204030204" pitchFamily="34" charset="0"/>
              <a:ea typeface="Calibri" panose="020F0502020204030204" pitchFamily="34" charset="0"/>
              <a:cs typeface="Calibri" panose="020F0502020204030204" pitchFamily="34" charset="0"/>
            </a:rPr>
            <a:t> : Intercept +</a:t>
          </a:r>
          <a:br>
            <a:rPr lang="en-US" sz="2800" kern="1200" dirty="0">
              <a:solidFill>
                <a:schemeClr val="tx1"/>
              </a:solidFill>
              <a:latin typeface="Calibri" panose="020F0502020204030204" pitchFamily="34" charset="0"/>
              <a:ea typeface="Calibri" panose="020F0502020204030204" pitchFamily="34" charset="0"/>
              <a:cs typeface="Calibri" panose="020F0502020204030204" pitchFamily="34" charset="0"/>
            </a:rPr>
          </a:br>
          <a:r>
            <a:rPr lang="en-US" sz="2800" kern="1200" dirty="0" err="1">
              <a:solidFill>
                <a:schemeClr val="tx1"/>
              </a:solidFill>
              <a:latin typeface="Calibri" panose="020F0502020204030204" pitchFamily="34" charset="0"/>
              <a:ea typeface="Calibri" panose="020F0502020204030204" pitchFamily="34" charset="0"/>
              <a:cs typeface="Calibri" panose="020F0502020204030204" pitchFamily="34" charset="0"/>
            </a:rPr>
            <a:t>Trip_Minutes</a:t>
          </a:r>
          <a:r>
            <a:rPr lang="en-US" sz="2800" kern="1200" dirty="0">
              <a:solidFill>
                <a:schemeClr val="tx1"/>
              </a:solidFill>
              <a:latin typeface="Calibri" panose="020F0502020204030204" pitchFamily="34" charset="0"/>
              <a:ea typeface="Calibri" panose="020F0502020204030204" pitchFamily="34" charset="0"/>
              <a:cs typeface="Calibri" panose="020F0502020204030204" pitchFamily="34" charset="0"/>
            </a:rPr>
            <a:t> + </a:t>
          </a:r>
          <a:r>
            <a:rPr lang="en-US" sz="2800" kern="1200" dirty="0" err="1">
              <a:solidFill>
                <a:schemeClr val="tx1"/>
              </a:solidFill>
              <a:latin typeface="Calibri" panose="020F0502020204030204" pitchFamily="34" charset="0"/>
              <a:ea typeface="Calibri" panose="020F0502020204030204" pitchFamily="34" charset="0"/>
              <a:cs typeface="Calibri" panose="020F0502020204030204" pitchFamily="34" charset="0"/>
            </a:rPr>
            <a:t>Trip_Miles</a:t>
          </a:r>
          <a:endParaRPr lang="en-US" sz="2800"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0" lvl="0" indent="0" algn="ctr" defTabSz="1244600">
            <a:lnSpc>
              <a:spcPct val="125000"/>
            </a:lnSpc>
            <a:spcBef>
              <a:spcPct val="0"/>
            </a:spcBef>
            <a:spcAft>
              <a:spcPts val="0"/>
            </a:spcAft>
            <a:buNone/>
          </a:pPr>
          <a14:m xmlns:a14="http://schemas.microsoft.com/office/drawing/2010/main">
            <m:oMath xmlns:m="http://schemas.openxmlformats.org/officeDocument/2006/math">
              <m:sSub>
                <m:sSubPr>
                  <m:ctrlPr>
                    <a:rPr lang="en-US" sz="2800" i="1" kern="1200" smtClean="0">
                      <a:solidFill>
                        <a:schemeClr val="tx1"/>
                      </a:solidFill>
                      <a:latin typeface="Cambria Math" panose="02040503050406030204" pitchFamily="18" charset="0"/>
                    </a:rPr>
                  </m:ctrlPr>
                </m:sSubPr>
                <m:e>
                  <m:r>
                    <a:rPr lang="en-US" sz="2800" i="1" kern="1200">
                      <a:solidFill>
                        <a:schemeClr val="tx1"/>
                      </a:solidFill>
                      <a:latin typeface="Cambria Math" panose="02040503050406030204" pitchFamily="18" charset="0"/>
                    </a:rPr>
                    <m:t>𝑀</m:t>
                  </m:r>
                </m:e>
                <m:sub>
                  <m:r>
                    <a:rPr lang="en-US" sz="2800" i="1" kern="1200">
                      <a:solidFill>
                        <a:schemeClr val="tx1"/>
                      </a:solidFill>
                      <a:latin typeface="Cambria Math" panose="02040503050406030204" pitchFamily="18" charset="0"/>
                    </a:rPr>
                    <m:t>1</m:t>
                  </m:r>
                </m:sub>
              </m:sSub>
            </m:oMath>
          </a14:m>
          <a:r>
            <a:rPr lang="en-US" sz="2800" kern="1200" dirty="0">
              <a:solidFill>
                <a:schemeClr val="tx1"/>
              </a:solidFill>
              <a:latin typeface="Calibri" panose="020F0502020204030204" pitchFamily="34" charset="0"/>
              <a:ea typeface="Calibri" panose="020F0502020204030204" pitchFamily="34" charset="0"/>
              <a:cs typeface="Calibri" panose="020F0502020204030204" pitchFamily="34" charset="0"/>
            </a:rPr>
            <a:t> : Intercept +</a:t>
          </a:r>
          <a:br>
            <a:rPr lang="en-US" sz="2800" kern="1200" dirty="0">
              <a:solidFill>
                <a:schemeClr val="tx1"/>
              </a:solidFill>
              <a:latin typeface="Calibri" panose="020F0502020204030204" pitchFamily="34" charset="0"/>
              <a:ea typeface="Calibri" panose="020F0502020204030204" pitchFamily="34" charset="0"/>
              <a:cs typeface="Calibri" panose="020F0502020204030204" pitchFamily="34" charset="0"/>
            </a:rPr>
          </a:br>
          <a:r>
            <a:rPr lang="en-US" sz="2800" kern="1200" dirty="0" err="1">
              <a:solidFill>
                <a:schemeClr val="tx1"/>
              </a:solidFill>
              <a:latin typeface="Calibri" panose="020F0502020204030204" pitchFamily="34" charset="0"/>
              <a:ea typeface="Calibri" panose="020F0502020204030204" pitchFamily="34" charset="0"/>
              <a:cs typeface="Calibri" panose="020F0502020204030204" pitchFamily="34" charset="0"/>
            </a:rPr>
            <a:t>Trip_Minutes</a:t>
          </a:r>
          <a:r>
            <a:rPr lang="en-US" sz="2800" kern="1200" dirty="0">
              <a:solidFill>
                <a:schemeClr val="tx1"/>
              </a:solidFill>
              <a:latin typeface="Calibri" panose="020F0502020204030204" pitchFamily="34" charset="0"/>
              <a:ea typeface="Calibri" panose="020F0502020204030204" pitchFamily="34" charset="0"/>
              <a:cs typeface="Calibri" panose="020F0502020204030204" pitchFamily="34" charset="0"/>
            </a:rPr>
            <a:t> + </a:t>
          </a:r>
          <a:r>
            <a:rPr lang="en-US" sz="2800" kern="1200" dirty="0" err="1">
              <a:solidFill>
                <a:schemeClr val="tx1"/>
              </a:solidFill>
              <a:latin typeface="Calibri" panose="020F0502020204030204" pitchFamily="34" charset="0"/>
              <a:ea typeface="Calibri" panose="020F0502020204030204" pitchFamily="34" charset="0"/>
              <a:cs typeface="Calibri" panose="020F0502020204030204" pitchFamily="34" charset="0"/>
            </a:rPr>
            <a:t>Trip_Miles</a:t>
          </a:r>
          <a:r>
            <a:rPr lang="en-US" sz="2800" kern="1200" dirty="0">
              <a:solidFill>
                <a:schemeClr val="tx1"/>
              </a:solidFill>
              <a:latin typeface="Calibri" panose="020F0502020204030204" pitchFamily="34" charset="0"/>
              <a:ea typeface="Calibri" panose="020F0502020204030204" pitchFamily="34" charset="0"/>
              <a:cs typeface="Calibri" panose="020F0502020204030204" pitchFamily="34" charset="0"/>
            </a:rPr>
            <a:t> </a:t>
          </a:r>
          <a:br>
            <a:rPr lang="en-US" sz="2800" kern="1200" dirty="0">
              <a:solidFill>
                <a:schemeClr val="tx1"/>
              </a:solidFill>
              <a:latin typeface="Calibri" panose="020F0502020204030204" pitchFamily="34" charset="0"/>
              <a:ea typeface="Calibri" panose="020F0502020204030204" pitchFamily="34" charset="0"/>
              <a:cs typeface="Calibri" panose="020F0502020204030204" pitchFamily="34" charset="0"/>
            </a:rPr>
          </a:br>
          <a:r>
            <a:rPr lang="en-US" sz="2800" kern="12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sz="2800" kern="1200" dirty="0" err="1">
              <a:solidFill>
                <a:schemeClr val="tx1"/>
              </a:solidFill>
              <a:latin typeface="Calibri" panose="020F0502020204030204" pitchFamily="34" charset="0"/>
              <a:ea typeface="Calibri" panose="020F0502020204030204" pitchFamily="34" charset="0"/>
              <a:cs typeface="Calibri" panose="020F0502020204030204" pitchFamily="34" charset="0"/>
            </a:rPr>
            <a:t>Trip_Minutes</a:t>
          </a:r>
          <a:r>
            <a:rPr lang="en-US" sz="2800" kern="1200" dirty="0">
              <a:solidFill>
                <a:schemeClr val="tx1"/>
              </a:solidFill>
              <a:latin typeface="Calibri" panose="020F0502020204030204" pitchFamily="34" charset="0"/>
              <a:ea typeface="Calibri" panose="020F0502020204030204" pitchFamily="34" charset="0"/>
              <a:cs typeface="Calibri" panose="020F0502020204030204" pitchFamily="34" charset="0"/>
            </a:rPr>
            <a:t> * </a:t>
          </a:r>
          <a:r>
            <a:rPr lang="en-US" sz="2800" kern="1200" dirty="0" err="1">
              <a:solidFill>
                <a:schemeClr val="tx1"/>
              </a:solidFill>
              <a:latin typeface="Calibri" panose="020F0502020204030204" pitchFamily="34" charset="0"/>
              <a:ea typeface="Calibri" panose="020F0502020204030204" pitchFamily="34" charset="0"/>
              <a:cs typeface="Calibri" panose="020F0502020204030204" pitchFamily="34" charset="0"/>
            </a:rPr>
            <a:t>Trip_Minutes</a:t>
          </a:r>
          <a:endParaRPr lang="en-US" sz="2800"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dsp:txBody>
      <dsp:txXfrm>
        <a:off x="0" y="3509962"/>
        <a:ext cx="4929187" cy="2957512"/>
      </dsp:txXfrm>
    </dsp:sp>
    <dsp:sp modelId="{8DD4A2F2-62D3-4832-9D4C-E103760A5A5D}">
      <dsp:nvSpPr>
        <dsp:cNvPr id="0" name=""/>
        <dsp:cNvSpPr/>
      </dsp:nvSpPr>
      <dsp:spPr>
        <a:xfrm>
          <a:off x="5422106" y="3509962"/>
          <a:ext cx="4929187" cy="2957512"/>
        </a:xfrm>
        <a:prstGeom prst="rect">
          <a:avLst/>
        </a:prstGeom>
        <a:solidFill>
          <a:srgbClr val="FFFF00"/>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125000"/>
            </a:lnSpc>
            <a:spcBef>
              <a:spcPct val="0"/>
            </a:spcBef>
            <a:spcAft>
              <a:spcPts val="0"/>
            </a:spcAft>
            <a:buNone/>
          </a:pPr>
          <a14:m xmlns:a14="http://schemas.microsoft.com/office/drawing/2010/main">
            <m:oMath xmlns:m="http://schemas.openxmlformats.org/officeDocument/2006/math">
              <m:sSub>
                <m:sSubPr>
                  <m:ctrlPr>
                    <a:rPr lang="en-US" sz="2800" i="1" kern="1200" smtClean="0">
                      <a:solidFill>
                        <a:schemeClr val="tx1"/>
                      </a:solidFill>
                      <a:latin typeface="Cambria Math" panose="02040503050406030204" pitchFamily="18" charset="0"/>
                    </a:rPr>
                  </m:ctrlPr>
                </m:sSubPr>
                <m:e>
                  <m:r>
                    <a:rPr lang="en-US" sz="2800" i="1" kern="1200">
                      <a:solidFill>
                        <a:schemeClr val="tx1"/>
                      </a:solidFill>
                      <a:latin typeface="Cambria Math" panose="02040503050406030204" pitchFamily="18" charset="0"/>
                    </a:rPr>
                    <m:t>𝑀</m:t>
                  </m:r>
                </m:e>
                <m:sub>
                  <m:r>
                    <a:rPr lang="en-US" sz="2800" i="1" kern="1200">
                      <a:solidFill>
                        <a:schemeClr val="tx1"/>
                      </a:solidFill>
                      <a:latin typeface="Cambria Math" panose="02040503050406030204" pitchFamily="18" charset="0"/>
                    </a:rPr>
                    <m:t>0</m:t>
                  </m:r>
                </m:sub>
              </m:sSub>
            </m:oMath>
          </a14:m>
          <a:r>
            <a:rPr lang="en-US" sz="2800" kern="1200" dirty="0">
              <a:solidFill>
                <a:schemeClr val="tx1"/>
              </a:solidFill>
              <a:latin typeface="Calibri" panose="020F0502020204030204" pitchFamily="34" charset="0"/>
              <a:ea typeface="Calibri" panose="020F0502020204030204" pitchFamily="34" charset="0"/>
              <a:cs typeface="Calibri" panose="020F0502020204030204" pitchFamily="34" charset="0"/>
            </a:rPr>
            <a:t> : Intercept</a:t>
          </a:r>
        </a:p>
        <a:p>
          <a:pPr marL="0" lvl="0" indent="0" algn="ctr" defTabSz="1244600">
            <a:lnSpc>
              <a:spcPct val="125000"/>
            </a:lnSpc>
            <a:spcBef>
              <a:spcPct val="0"/>
            </a:spcBef>
            <a:spcAft>
              <a:spcPts val="0"/>
            </a:spcAft>
            <a:buNone/>
          </a:pPr>
          <a14:m xmlns:a14="http://schemas.microsoft.com/office/drawing/2010/main">
            <m:oMath xmlns:m="http://schemas.openxmlformats.org/officeDocument/2006/math">
              <m:sSub>
                <m:sSubPr>
                  <m:ctrlPr>
                    <a:rPr lang="en-US" sz="2800" i="1" kern="1200" smtClean="0">
                      <a:solidFill>
                        <a:schemeClr val="tx1"/>
                      </a:solidFill>
                      <a:latin typeface="Cambria Math" panose="02040503050406030204" pitchFamily="18" charset="0"/>
                    </a:rPr>
                  </m:ctrlPr>
                </m:sSubPr>
                <m:e>
                  <m:r>
                    <a:rPr lang="en-US" sz="2800" i="1" kern="1200">
                      <a:solidFill>
                        <a:schemeClr val="tx1"/>
                      </a:solidFill>
                      <a:latin typeface="Cambria Math" panose="02040503050406030204" pitchFamily="18" charset="0"/>
                    </a:rPr>
                    <m:t>𝑀</m:t>
                  </m:r>
                </m:e>
                <m:sub>
                  <m:r>
                    <a:rPr lang="en-US" sz="2800" i="1" kern="1200">
                      <a:solidFill>
                        <a:schemeClr val="tx1"/>
                      </a:solidFill>
                      <a:latin typeface="Cambria Math" panose="02040503050406030204" pitchFamily="18" charset="0"/>
                    </a:rPr>
                    <m:t>1</m:t>
                  </m:r>
                </m:sub>
              </m:sSub>
            </m:oMath>
          </a14:m>
          <a:r>
            <a:rPr lang="en-US" sz="2800" kern="1200" dirty="0">
              <a:solidFill>
                <a:schemeClr val="tx1"/>
              </a:solidFill>
              <a:latin typeface="Calibri" panose="020F0502020204030204" pitchFamily="34" charset="0"/>
              <a:ea typeface="Calibri" panose="020F0502020204030204" pitchFamily="34" charset="0"/>
              <a:cs typeface="Calibri" panose="020F0502020204030204" pitchFamily="34" charset="0"/>
            </a:rPr>
            <a:t> : </a:t>
          </a:r>
          <a:r>
            <a:rPr lang="en-US" sz="2800" kern="1200" dirty="0" err="1">
              <a:solidFill>
                <a:schemeClr val="tx1"/>
              </a:solidFill>
              <a:latin typeface="Calibri" panose="020F0502020204030204" pitchFamily="34" charset="0"/>
              <a:ea typeface="Calibri" panose="020F0502020204030204" pitchFamily="34" charset="0"/>
              <a:cs typeface="Calibri" panose="020F0502020204030204" pitchFamily="34" charset="0"/>
            </a:rPr>
            <a:t>Trip_Minutes</a:t>
          </a:r>
          <a:endParaRPr lang="en-US" sz="2800" kern="1200" dirty="0">
            <a:latin typeface="Calibri" panose="020F0502020204030204" pitchFamily="34" charset="0"/>
            <a:ea typeface="Calibri" panose="020F0502020204030204" pitchFamily="34" charset="0"/>
            <a:cs typeface="Calibri" panose="020F0502020204030204" pitchFamily="34" charset="0"/>
          </a:endParaRPr>
        </a:p>
      </dsp:txBody>
      <dsp:txXfrm>
        <a:off x="5422106" y="3509962"/>
        <a:ext cx="4929187" cy="2957512"/>
      </dsp:txXfrm>
    </dsp:sp>
    <dsp:sp modelId="{557CE39B-1C87-44DB-8984-457996594DBC}">
      <dsp:nvSpPr>
        <dsp:cNvPr id="0" name=""/>
        <dsp:cNvSpPr/>
      </dsp:nvSpPr>
      <dsp:spPr>
        <a:xfrm>
          <a:off x="10844212" y="3509962"/>
          <a:ext cx="4929187" cy="2957512"/>
        </a:xfrm>
        <a:prstGeom prst="rect">
          <a:avLst/>
        </a:prstGeom>
        <a:solidFill>
          <a:srgbClr val="FFFF00"/>
        </a:solidFill>
        <a:ln w="25400" cap="flat" cmpd="dbl" algn="ctr">
          <a:solidFill>
            <a:schemeClr val="accent4">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125000"/>
            </a:lnSpc>
            <a:spcBef>
              <a:spcPct val="0"/>
            </a:spcBef>
            <a:spcAft>
              <a:spcPts val="0"/>
            </a:spcAft>
            <a:buNone/>
          </a:pPr>
          <a14:m xmlns:a14="http://schemas.microsoft.com/office/drawing/2010/main">
            <m:oMath xmlns:m="http://schemas.openxmlformats.org/officeDocument/2006/math">
              <m:sSub>
                <m:sSubPr>
                  <m:ctrlPr>
                    <a:rPr lang="en-US" sz="2800" i="1" kern="1200" smtClean="0">
                      <a:solidFill>
                        <a:schemeClr val="tx1"/>
                      </a:solidFill>
                      <a:latin typeface="Cambria Math" panose="02040503050406030204" pitchFamily="18" charset="0"/>
                    </a:rPr>
                  </m:ctrlPr>
                </m:sSubPr>
                <m:e>
                  <m:r>
                    <a:rPr lang="en-US" sz="2800" i="1" kern="1200">
                      <a:solidFill>
                        <a:schemeClr val="tx1"/>
                      </a:solidFill>
                      <a:latin typeface="Cambria Math" panose="02040503050406030204" pitchFamily="18" charset="0"/>
                    </a:rPr>
                    <m:t>𝑀</m:t>
                  </m:r>
                </m:e>
                <m:sub>
                  <m:r>
                    <a:rPr lang="en-US" sz="2800" i="1" kern="1200">
                      <a:solidFill>
                        <a:schemeClr val="tx1"/>
                      </a:solidFill>
                      <a:latin typeface="Cambria Math" panose="02040503050406030204" pitchFamily="18" charset="0"/>
                    </a:rPr>
                    <m:t>0</m:t>
                  </m:r>
                </m:sub>
              </m:sSub>
            </m:oMath>
          </a14:m>
          <a:r>
            <a:rPr lang="en-US" sz="2800" kern="1200" dirty="0">
              <a:solidFill>
                <a:schemeClr val="tx1"/>
              </a:solidFill>
              <a:latin typeface="Calibri" panose="020F0502020204030204" pitchFamily="34" charset="0"/>
              <a:ea typeface="Calibri" panose="020F0502020204030204" pitchFamily="34" charset="0"/>
              <a:cs typeface="Calibri" panose="020F0502020204030204" pitchFamily="34" charset="0"/>
            </a:rPr>
            <a:t> : Intercept + </a:t>
          </a:r>
          <a:r>
            <a:rPr lang="en-US" sz="2800" kern="1200" dirty="0" err="1">
              <a:solidFill>
                <a:schemeClr val="tx1"/>
              </a:solidFill>
              <a:latin typeface="Calibri" panose="020F0502020204030204" pitchFamily="34" charset="0"/>
              <a:ea typeface="Calibri" panose="020F0502020204030204" pitchFamily="34" charset="0"/>
              <a:cs typeface="Calibri" panose="020F0502020204030204" pitchFamily="34" charset="0"/>
            </a:rPr>
            <a:t>Trip_Minutes</a:t>
          </a:r>
          <a:endParaRPr lang="en-US" sz="2800"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0" lvl="0" indent="0" algn="ctr" defTabSz="1244600">
            <a:lnSpc>
              <a:spcPct val="125000"/>
            </a:lnSpc>
            <a:spcBef>
              <a:spcPct val="0"/>
            </a:spcBef>
            <a:spcAft>
              <a:spcPts val="0"/>
            </a:spcAft>
            <a:buNone/>
          </a:pPr>
          <a14:m xmlns:a14="http://schemas.microsoft.com/office/drawing/2010/main">
            <m:oMath xmlns:m="http://schemas.openxmlformats.org/officeDocument/2006/math">
              <m:sSub>
                <m:sSubPr>
                  <m:ctrlPr>
                    <a:rPr lang="en-US" sz="2800" i="1" kern="1200" smtClean="0">
                      <a:solidFill>
                        <a:schemeClr val="tx1"/>
                      </a:solidFill>
                      <a:latin typeface="Cambria Math" panose="02040503050406030204" pitchFamily="18" charset="0"/>
                    </a:rPr>
                  </m:ctrlPr>
                </m:sSubPr>
                <m:e>
                  <m:r>
                    <a:rPr lang="en-US" sz="2800" i="1" kern="1200">
                      <a:solidFill>
                        <a:schemeClr val="tx1"/>
                      </a:solidFill>
                      <a:latin typeface="Cambria Math" panose="02040503050406030204" pitchFamily="18" charset="0"/>
                    </a:rPr>
                    <m:t>𝑀</m:t>
                  </m:r>
                </m:e>
                <m:sub>
                  <m:r>
                    <a:rPr lang="en-US" sz="2800" i="1" kern="1200">
                      <a:solidFill>
                        <a:schemeClr val="tx1"/>
                      </a:solidFill>
                      <a:latin typeface="Cambria Math" panose="02040503050406030204" pitchFamily="18" charset="0"/>
                    </a:rPr>
                    <m:t>1</m:t>
                  </m:r>
                </m:sub>
              </m:sSub>
            </m:oMath>
          </a14:m>
          <a:r>
            <a:rPr lang="en-US" sz="2800" kern="1200" dirty="0">
              <a:solidFill>
                <a:schemeClr val="tx1"/>
              </a:solidFill>
              <a:latin typeface="Calibri" panose="020F0502020204030204" pitchFamily="34" charset="0"/>
              <a:ea typeface="Calibri" panose="020F0502020204030204" pitchFamily="34" charset="0"/>
              <a:cs typeface="Calibri" panose="020F0502020204030204" pitchFamily="34" charset="0"/>
            </a:rPr>
            <a:t> : Intercept +</a:t>
          </a:r>
          <a:br>
            <a:rPr lang="en-US" sz="2800" kern="1200" dirty="0">
              <a:solidFill>
                <a:schemeClr val="tx1"/>
              </a:solidFill>
              <a:latin typeface="Calibri" panose="020F0502020204030204" pitchFamily="34" charset="0"/>
              <a:ea typeface="Calibri" panose="020F0502020204030204" pitchFamily="34" charset="0"/>
              <a:cs typeface="Calibri" panose="020F0502020204030204" pitchFamily="34" charset="0"/>
            </a:rPr>
          </a:br>
          <a:r>
            <a:rPr lang="en-US" sz="2800" kern="1200" dirty="0" err="1">
              <a:solidFill>
                <a:schemeClr val="tx1"/>
              </a:solidFill>
              <a:latin typeface="Calibri" panose="020F0502020204030204" pitchFamily="34" charset="0"/>
              <a:ea typeface="Calibri" panose="020F0502020204030204" pitchFamily="34" charset="0"/>
              <a:cs typeface="Calibri" panose="020F0502020204030204" pitchFamily="34" charset="0"/>
            </a:rPr>
            <a:t>Trip_Minutes</a:t>
          </a:r>
          <a:r>
            <a:rPr lang="en-US" sz="2800" kern="1200" dirty="0">
              <a:solidFill>
                <a:schemeClr val="tx1"/>
              </a:solidFill>
              <a:latin typeface="Calibri" panose="020F0502020204030204" pitchFamily="34" charset="0"/>
              <a:ea typeface="Calibri" panose="020F0502020204030204" pitchFamily="34" charset="0"/>
              <a:cs typeface="Calibri" panose="020F0502020204030204" pitchFamily="34" charset="0"/>
            </a:rPr>
            <a:t> * </a:t>
          </a:r>
          <a:r>
            <a:rPr lang="en-US" sz="2800" kern="1200" dirty="0" err="1">
              <a:solidFill>
                <a:schemeClr val="tx1"/>
              </a:solidFill>
              <a:latin typeface="Calibri" panose="020F0502020204030204" pitchFamily="34" charset="0"/>
              <a:ea typeface="Calibri" panose="020F0502020204030204" pitchFamily="34" charset="0"/>
              <a:cs typeface="Calibri" panose="020F0502020204030204" pitchFamily="34" charset="0"/>
            </a:rPr>
            <a:t>Trip_Minutes</a:t>
          </a:r>
          <a:endParaRPr lang="en-US" sz="2800"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dsp:txBody>
      <dsp:txXfrm>
        <a:off x="10844212" y="3509962"/>
        <a:ext cx="4929187" cy="29575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A8269B-2F9E-410D-966B-DB2B6270B491}">
      <dsp:nvSpPr>
        <dsp:cNvPr id="0" name=""/>
        <dsp:cNvSpPr/>
      </dsp:nvSpPr>
      <dsp:spPr>
        <a:xfrm>
          <a:off x="605007" y="1746484"/>
          <a:ext cx="6068076" cy="3034038"/>
        </a:xfrm>
        <a:prstGeom prst="roundRect">
          <a:avLst>
            <a:gd name="adj" fmla="val 10000"/>
          </a:avLst>
        </a:prstGeom>
        <a:no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tx1"/>
              </a:solidFill>
              <a:latin typeface="Calibri" panose="020F0502020204030204" pitchFamily="34" charset="0"/>
              <a:ea typeface="Calibri" panose="020F0502020204030204" pitchFamily="34" charset="0"/>
              <a:cs typeface="Calibri" panose="020F0502020204030204" pitchFamily="34" charset="0"/>
            </a:rPr>
            <a:t>Is the test significance value less than a pre-specified tolerance threshold (e.g., 0.05)?</a:t>
          </a:r>
        </a:p>
      </dsp:txBody>
      <dsp:txXfrm>
        <a:off x="693871" y="1835348"/>
        <a:ext cx="5890348" cy="2856310"/>
      </dsp:txXfrm>
    </dsp:sp>
    <dsp:sp modelId="{AA3266EA-F5D7-456A-86C2-52E0DF36B26B}">
      <dsp:nvSpPr>
        <dsp:cNvPr id="0" name=""/>
        <dsp:cNvSpPr/>
      </dsp:nvSpPr>
      <dsp:spPr>
        <a:xfrm rot="19457599">
          <a:off x="6392128" y="2349381"/>
          <a:ext cx="2989143" cy="83671"/>
        </a:xfrm>
        <a:custGeom>
          <a:avLst/>
          <a:gdLst/>
          <a:ahLst/>
          <a:cxnLst/>
          <a:rect l="0" t="0" r="0" b="0"/>
          <a:pathLst>
            <a:path>
              <a:moveTo>
                <a:pt x="0" y="41835"/>
              </a:moveTo>
              <a:lnTo>
                <a:pt x="2989143" y="41835"/>
              </a:lnTo>
            </a:path>
          </a:pathLst>
        </a:custGeom>
        <a:noFill/>
        <a:ln w="28575" cap="flat" cmpd="dbl" algn="ctr">
          <a:solidFill>
            <a:scrgbClr r="0" g="0" b="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7811971" y="2316488"/>
        <a:ext cx="149457" cy="149457"/>
      </dsp:txXfrm>
    </dsp:sp>
    <dsp:sp modelId="{8C79AFFC-9FE8-4CB9-A07D-290286039C1C}">
      <dsp:nvSpPr>
        <dsp:cNvPr id="0" name=""/>
        <dsp:cNvSpPr/>
      </dsp:nvSpPr>
      <dsp:spPr>
        <a:xfrm>
          <a:off x="9100315" y="1912"/>
          <a:ext cx="6068076" cy="3034038"/>
        </a:xfrm>
        <a:prstGeom prst="roundRect">
          <a:avLst>
            <a:gd name="adj" fmla="val 10000"/>
          </a:avLst>
        </a:prstGeom>
        <a:no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rgbClr val="00B050"/>
              </a:solidFill>
              <a:latin typeface="Calibri" panose="020F0502020204030204" pitchFamily="34" charset="0"/>
              <a:ea typeface="Calibri" panose="020F0502020204030204" pitchFamily="34" charset="0"/>
              <a:cs typeface="Calibri" panose="020F0502020204030204" pitchFamily="34" charset="0"/>
            </a:rPr>
            <a:t>We need to retain the additional predictors in </a:t>
          </a:r>
          <a14:m xmlns:a14="http://schemas.microsoft.com/office/drawing/2010/main">
            <m:oMath xmlns:m="http://schemas.openxmlformats.org/officeDocument/2006/math">
              <m:sSub>
                <m:sSubPr>
                  <m:ctrlPr>
                    <a:rPr lang="en-US" sz="3600" i="1" kern="1200" smtClean="0">
                      <a:solidFill>
                        <a:srgbClr val="00B050"/>
                      </a:solidFill>
                      <a:latin typeface="Cambria Math" panose="02040503050406030204" pitchFamily="18" charset="0"/>
                    </a:rPr>
                  </m:ctrlPr>
                </m:sSubPr>
                <m:e>
                  <m:r>
                    <a:rPr lang="en-US" sz="3600" i="1" kern="1200">
                      <a:solidFill>
                        <a:srgbClr val="00B050"/>
                      </a:solidFill>
                      <a:latin typeface="Cambria Math" panose="02040503050406030204" pitchFamily="18" charset="0"/>
                    </a:rPr>
                    <m:t>𝑀</m:t>
                  </m:r>
                </m:e>
                <m:sub>
                  <m:r>
                    <a:rPr lang="en-US" sz="3600" b="0" i="1" kern="1200" smtClean="0">
                      <a:solidFill>
                        <a:srgbClr val="00B050"/>
                      </a:solidFill>
                      <a:latin typeface="Cambria Math" panose="02040503050406030204" pitchFamily="18" charset="0"/>
                    </a:rPr>
                    <m:t>1</m:t>
                  </m:r>
                </m:sub>
              </m:sSub>
            </m:oMath>
          </a14:m>
          <a:r>
            <a:rPr lang="en-US" sz="3600" kern="1200" dirty="0">
              <a:solidFill>
                <a:srgbClr val="00B050"/>
              </a:solidFill>
              <a:latin typeface="Calibri" panose="020F0502020204030204" pitchFamily="34" charset="0"/>
              <a:ea typeface="Calibri" panose="020F0502020204030204" pitchFamily="34" charset="0"/>
              <a:cs typeface="Calibri" panose="020F0502020204030204" pitchFamily="34" charset="0"/>
            </a:rPr>
            <a:t> because they helps improve the goodness-of-fit</a:t>
          </a:r>
        </a:p>
      </dsp:txBody>
      <dsp:txXfrm>
        <a:off x="9189179" y="90776"/>
        <a:ext cx="5890348" cy="2856310"/>
      </dsp:txXfrm>
    </dsp:sp>
    <dsp:sp modelId="{D2CBCE26-F590-45E0-951C-DEEF9C7D6D5A}">
      <dsp:nvSpPr>
        <dsp:cNvPr id="0" name=""/>
        <dsp:cNvSpPr/>
      </dsp:nvSpPr>
      <dsp:spPr>
        <a:xfrm rot="2142401">
          <a:off x="6392128" y="4093953"/>
          <a:ext cx="2989143" cy="83671"/>
        </a:xfrm>
        <a:custGeom>
          <a:avLst/>
          <a:gdLst/>
          <a:ahLst/>
          <a:cxnLst/>
          <a:rect l="0" t="0" r="0" b="0"/>
          <a:pathLst>
            <a:path>
              <a:moveTo>
                <a:pt x="0" y="41835"/>
              </a:moveTo>
              <a:lnTo>
                <a:pt x="2989143" y="41835"/>
              </a:lnTo>
            </a:path>
          </a:pathLst>
        </a:custGeom>
        <a:noFill/>
        <a:ln w="28575" cap="flat" cmpd="dbl" algn="ctr">
          <a:solidFill>
            <a:scrgbClr r="0" g="0" b="0"/>
          </a:solidFill>
          <a:prstDash val="dash"/>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7811971" y="4061060"/>
        <a:ext cx="149457" cy="149457"/>
      </dsp:txXfrm>
    </dsp:sp>
    <dsp:sp modelId="{877DF709-0037-40D5-A6B5-56E4A3569182}">
      <dsp:nvSpPr>
        <dsp:cNvPr id="0" name=""/>
        <dsp:cNvSpPr/>
      </dsp:nvSpPr>
      <dsp:spPr>
        <a:xfrm>
          <a:off x="9100315" y="3491056"/>
          <a:ext cx="6068076" cy="3034038"/>
        </a:xfrm>
        <a:prstGeom prst="roundRect">
          <a:avLst>
            <a:gd name="adj" fmla="val 10000"/>
          </a:avLst>
        </a:prstGeom>
        <a:no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Calibri" panose="020F0502020204030204" pitchFamily="34" charset="0"/>
              <a:ea typeface="Calibri" panose="020F0502020204030204" pitchFamily="34" charset="0"/>
              <a:cs typeface="Calibri" panose="020F0502020204030204" pitchFamily="34" charset="0"/>
            </a:rPr>
            <a:t>We can ignore the additional predictors in </a:t>
          </a:r>
          <a14:m xmlns:a14="http://schemas.microsoft.com/office/drawing/2010/main">
            <m:oMath xmlns:m="http://schemas.openxmlformats.org/officeDocument/2006/math">
              <m:sSub>
                <m:sSubPr>
                  <m:ctrlPr>
                    <a:rPr lang="en-US" sz="3600" i="1" kern="1200" smtClean="0">
                      <a:latin typeface="Cambria Math" panose="02040503050406030204" pitchFamily="18" charset="0"/>
                    </a:rPr>
                  </m:ctrlPr>
                </m:sSubPr>
                <m:e>
                  <m:r>
                    <a:rPr lang="en-US" sz="3600" i="1" kern="1200">
                      <a:latin typeface="Cambria Math" panose="02040503050406030204" pitchFamily="18" charset="0"/>
                    </a:rPr>
                    <m:t>𝑀</m:t>
                  </m:r>
                </m:e>
                <m:sub>
                  <m:r>
                    <a:rPr lang="en-US" sz="3600" b="0" i="1" kern="1200" smtClean="0">
                      <a:latin typeface="Cambria Math" panose="02040503050406030204" pitchFamily="18" charset="0"/>
                    </a:rPr>
                    <m:t>1</m:t>
                  </m:r>
                </m:sub>
              </m:sSub>
            </m:oMath>
          </a14:m>
          <a:r>
            <a:rPr lang="en-US" sz="3600" kern="1200" dirty="0">
              <a:latin typeface="Calibri" panose="020F0502020204030204" pitchFamily="34" charset="0"/>
              <a:ea typeface="Calibri" panose="020F0502020204030204" pitchFamily="34" charset="0"/>
              <a:cs typeface="Calibri" panose="020F0502020204030204" pitchFamily="34" charset="0"/>
            </a:rPr>
            <a:t> because dropping them will not hurt the goodness-of-fit</a:t>
          </a:r>
        </a:p>
      </dsp:txBody>
      <dsp:txXfrm>
        <a:off x="9189179" y="3579920"/>
        <a:ext cx="5890348" cy="2856310"/>
      </dsp:txXfrm>
    </dsp:sp>
  </dsp:spTree>
</dsp:drawing>
</file>

<file path=ppt/diagrams/layout1.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007C94-780E-4ED2-9A6E-74F72C049F25}" type="datetimeFigureOut">
              <a:rPr lang="en-US" smtClean="0"/>
              <a:t>11/9/2023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B1B9FC-681F-4591-B3BB-14AC94966584}" type="slidenum">
              <a:rPr lang="en-US" smtClean="0"/>
              <a:t>‹#›</a:t>
            </a:fld>
            <a:endParaRPr lang="en-US"/>
          </a:p>
        </p:txBody>
      </p:sp>
    </p:spTree>
    <p:extLst>
      <p:ext uri="{BB962C8B-B14F-4D97-AF65-F5344CB8AC3E}">
        <p14:creationId xmlns:p14="http://schemas.microsoft.com/office/powerpoint/2010/main" val="3610454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B1B9FC-681F-4591-B3BB-14AC94966584}" type="slidenum">
              <a:rPr lang="en-US" smtClean="0"/>
              <a:t>10</a:t>
            </a:fld>
            <a:endParaRPr lang="en-US"/>
          </a:p>
        </p:txBody>
      </p:sp>
    </p:spTree>
    <p:extLst>
      <p:ext uri="{BB962C8B-B14F-4D97-AF65-F5344CB8AC3E}">
        <p14:creationId xmlns:p14="http://schemas.microsoft.com/office/powerpoint/2010/main" val="3718462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72</a:t>
            </a:fld>
            <a:endParaRPr lang="en-US" dirty="0"/>
          </a:p>
        </p:txBody>
      </p:sp>
    </p:spTree>
    <p:extLst>
      <p:ext uri="{BB962C8B-B14F-4D97-AF65-F5344CB8AC3E}">
        <p14:creationId xmlns:p14="http://schemas.microsoft.com/office/powerpoint/2010/main" val="3448149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73</a:t>
            </a:fld>
            <a:endParaRPr lang="en-US" dirty="0"/>
          </a:p>
        </p:txBody>
      </p:sp>
    </p:spTree>
    <p:extLst>
      <p:ext uri="{BB962C8B-B14F-4D97-AF65-F5344CB8AC3E}">
        <p14:creationId xmlns:p14="http://schemas.microsoft.com/office/powerpoint/2010/main" val="34062760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74</a:t>
            </a:fld>
            <a:endParaRPr lang="en-US" dirty="0"/>
          </a:p>
        </p:txBody>
      </p:sp>
    </p:spTree>
    <p:extLst>
      <p:ext uri="{BB962C8B-B14F-4D97-AF65-F5344CB8AC3E}">
        <p14:creationId xmlns:p14="http://schemas.microsoft.com/office/powerpoint/2010/main" val="42239801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75</a:t>
            </a:fld>
            <a:endParaRPr lang="en-US" dirty="0"/>
          </a:p>
        </p:txBody>
      </p:sp>
    </p:spTree>
    <p:extLst>
      <p:ext uri="{BB962C8B-B14F-4D97-AF65-F5344CB8AC3E}">
        <p14:creationId xmlns:p14="http://schemas.microsoft.com/office/powerpoint/2010/main" val="2718305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76</a:t>
            </a:fld>
            <a:endParaRPr lang="en-US" dirty="0"/>
          </a:p>
        </p:txBody>
      </p:sp>
    </p:spTree>
    <p:extLst>
      <p:ext uri="{BB962C8B-B14F-4D97-AF65-F5344CB8AC3E}">
        <p14:creationId xmlns:p14="http://schemas.microsoft.com/office/powerpoint/2010/main" val="2873349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77</a:t>
            </a:fld>
            <a:endParaRPr lang="en-US" dirty="0"/>
          </a:p>
        </p:txBody>
      </p:sp>
    </p:spTree>
    <p:extLst>
      <p:ext uri="{BB962C8B-B14F-4D97-AF65-F5344CB8AC3E}">
        <p14:creationId xmlns:p14="http://schemas.microsoft.com/office/powerpoint/2010/main" val="42063051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78</a:t>
            </a:fld>
            <a:endParaRPr lang="en-US" dirty="0"/>
          </a:p>
        </p:txBody>
      </p:sp>
    </p:spTree>
    <p:extLst>
      <p:ext uri="{BB962C8B-B14F-4D97-AF65-F5344CB8AC3E}">
        <p14:creationId xmlns:p14="http://schemas.microsoft.com/office/powerpoint/2010/main" val="41322356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80</a:t>
            </a:fld>
            <a:endParaRPr lang="en-US" dirty="0"/>
          </a:p>
        </p:txBody>
      </p:sp>
    </p:spTree>
    <p:extLst>
      <p:ext uri="{BB962C8B-B14F-4D97-AF65-F5344CB8AC3E}">
        <p14:creationId xmlns:p14="http://schemas.microsoft.com/office/powerpoint/2010/main" val="40560981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81</a:t>
            </a:fld>
            <a:endParaRPr lang="en-US" dirty="0"/>
          </a:p>
        </p:txBody>
      </p:sp>
    </p:spTree>
    <p:extLst>
      <p:ext uri="{BB962C8B-B14F-4D97-AF65-F5344CB8AC3E}">
        <p14:creationId xmlns:p14="http://schemas.microsoft.com/office/powerpoint/2010/main" val="12682333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84</a:t>
            </a:fld>
            <a:endParaRPr lang="en-US" dirty="0"/>
          </a:p>
        </p:txBody>
      </p:sp>
    </p:spTree>
    <p:extLst>
      <p:ext uri="{BB962C8B-B14F-4D97-AF65-F5344CB8AC3E}">
        <p14:creationId xmlns:p14="http://schemas.microsoft.com/office/powerpoint/2010/main" val="411731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38</a:t>
            </a:fld>
            <a:endParaRPr lang="en-US" dirty="0"/>
          </a:p>
        </p:txBody>
      </p:sp>
    </p:spTree>
    <p:extLst>
      <p:ext uri="{BB962C8B-B14F-4D97-AF65-F5344CB8AC3E}">
        <p14:creationId xmlns:p14="http://schemas.microsoft.com/office/powerpoint/2010/main" val="16474971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85</a:t>
            </a:fld>
            <a:endParaRPr lang="en-US" dirty="0"/>
          </a:p>
        </p:txBody>
      </p:sp>
    </p:spTree>
    <p:extLst>
      <p:ext uri="{BB962C8B-B14F-4D97-AF65-F5344CB8AC3E}">
        <p14:creationId xmlns:p14="http://schemas.microsoft.com/office/powerpoint/2010/main" val="4542601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86</a:t>
            </a:fld>
            <a:endParaRPr lang="en-US" dirty="0"/>
          </a:p>
        </p:txBody>
      </p:sp>
    </p:spTree>
    <p:extLst>
      <p:ext uri="{BB962C8B-B14F-4D97-AF65-F5344CB8AC3E}">
        <p14:creationId xmlns:p14="http://schemas.microsoft.com/office/powerpoint/2010/main" val="6587315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87</a:t>
            </a:fld>
            <a:endParaRPr lang="en-US" dirty="0"/>
          </a:p>
        </p:txBody>
      </p:sp>
    </p:spTree>
    <p:extLst>
      <p:ext uri="{BB962C8B-B14F-4D97-AF65-F5344CB8AC3E}">
        <p14:creationId xmlns:p14="http://schemas.microsoft.com/office/powerpoint/2010/main" val="24496889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88</a:t>
            </a:fld>
            <a:endParaRPr lang="en-US" dirty="0"/>
          </a:p>
        </p:txBody>
      </p:sp>
    </p:spTree>
    <p:extLst>
      <p:ext uri="{BB962C8B-B14F-4D97-AF65-F5344CB8AC3E}">
        <p14:creationId xmlns:p14="http://schemas.microsoft.com/office/powerpoint/2010/main" val="13415557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89</a:t>
            </a:fld>
            <a:endParaRPr lang="en-US" dirty="0"/>
          </a:p>
        </p:txBody>
      </p:sp>
    </p:spTree>
    <p:extLst>
      <p:ext uri="{BB962C8B-B14F-4D97-AF65-F5344CB8AC3E}">
        <p14:creationId xmlns:p14="http://schemas.microsoft.com/office/powerpoint/2010/main" val="1967363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39</a:t>
            </a:fld>
            <a:endParaRPr lang="en-US" dirty="0"/>
          </a:p>
        </p:txBody>
      </p:sp>
    </p:spTree>
    <p:extLst>
      <p:ext uri="{BB962C8B-B14F-4D97-AF65-F5344CB8AC3E}">
        <p14:creationId xmlns:p14="http://schemas.microsoft.com/office/powerpoint/2010/main" val="3962105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65</a:t>
            </a:fld>
            <a:endParaRPr lang="en-US" dirty="0"/>
          </a:p>
        </p:txBody>
      </p:sp>
    </p:spTree>
    <p:extLst>
      <p:ext uri="{BB962C8B-B14F-4D97-AF65-F5344CB8AC3E}">
        <p14:creationId xmlns:p14="http://schemas.microsoft.com/office/powerpoint/2010/main" val="2255334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66</a:t>
            </a:fld>
            <a:endParaRPr lang="en-US" dirty="0"/>
          </a:p>
        </p:txBody>
      </p:sp>
    </p:spTree>
    <p:extLst>
      <p:ext uri="{BB962C8B-B14F-4D97-AF65-F5344CB8AC3E}">
        <p14:creationId xmlns:p14="http://schemas.microsoft.com/office/powerpoint/2010/main" val="2235605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67</a:t>
            </a:fld>
            <a:endParaRPr lang="en-US" dirty="0"/>
          </a:p>
        </p:txBody>
      </p:sp>
    </p:spTree>
    <p:extLst>
      <p:ext uri="{BB962C8B-B14F-4D97-AF65-F5344CB8AC3E}">
        <p14:creationId xmlns:p14="http://schemas.microsoft.com/office/powerpoint/2010/main" val="2468114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68</a:t>
            </a:fld>
            <a:endParaRPr lang="en-US" dirty="0"/>
          </a:p>
        </p:txBody>
      </p:sp>
    </p:spTree>
    <p:extLst>
      <p:ext uri="{BB962C8B-B14F-4D97-AF65-F5344CB8AC3E}">
        <p14:creationId xmlns:p14="http://schemas.microsoft.com/office/powerpoint/2010/main" val="3392563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69</a:t>
            </a:fld>
            <a:endParaRPr lang="en-US" dirty="0"/>
          </a:p>
        </p:txBody>
      </p:sp>
    </p:spTree>
    <p:extLst>
      <p:ext uri="{BB962C8B-B14F-4D97-AF65-F5344CB8AC3E}">
        <p14:creationId xmlns:p14="http://schemas.microsoft.com/office/powerpoint/2010/main" val="3693383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71</a:t>
            </a:fld>
            <a:endParaRPr lang="en-US" dirty="0"/>
          </a:p>
        </p:txBody>
      </p:sp>
    </p:spTree>
    <p:extLst>
      <p:ext uri="{BB962C8B-B14F-4D97-AF65-F5344CB8AC3E}">
        <p14:creationId xmlns:p14="http://schemas.microsoft.com/office/powerpoint/2010/main" val="1908307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A486D6-E442-077A-EEB3-88D208F2FC4C}"/>
              </a:ext>
            </a:extLst>
          </p:cNvPr>
          <p:cNvSpPr/>
          <p:nvPr/>
        </p:nvSpPr>
        <p:spPr>
          <a:xfrm>
            <a:off x="2657477" y="1943101"/>
            <a:ext cx="12973050" cy="4730750"/>
          </a:xfrm>
          <a:prstGeom prst="rect">
            <a:avLst/>
          </a:prstGeom>
          <a:noFill/>
          <a:ln w="12700" cap="flat" cmpd="sng">
            <a:solidFill>
              <a:schemeClr val="bg1"/>
            </a:solidFill>
            <a:prstDash val="solid"/>
          </a:ln>
          <a:effectLst>
            <a:outerShdw blurRad="63500" sx="100500" sy="100500" algn="ctr" rotWithShape="0">
              <a:prstClr val="black">
                <a:alpha val="50000"/>
              </a:prstClr>
            </a:outerShdw>
          </a:effectLst>
        </p:spPr>
        <p:txBody>
          <a:bodyPr>
            <a:normAutofit/>
          </a:bodyPr>
          <a:lstStyle/>
          <a:p>
            <a:pPr defTabSz="1828800" fontAlgn="auto">
              <a:spcBef>
                <a:spcPts val="4000"/>
              </a:spcBef>
              <a:spcAft>
                <a:spcPts val="0"/>
              </a:spcAft>
              <a:buClr>
                <a:schemeClr val="accent1">
                  <a:lumMod val="60000"/>
                  <a:lumOff val="40000"/>
                </a:schemeClr>
              </a:buClr>
              <a:buSzPct val="110000"/>
              <a:buFont typeface="Wingdings 2" pitchFamily="18" charset="2"/>
              <a:buNone/>
              <a:defRPr/>
            </a:pPr>
            <a:endParaRPr sz="6400">
              <a:solidFill>
                <a:schemeClr val="tx1">
                  <a:lumMod val="65000"/>
                  <a:lumOff val="35000"/>
                </a:schemeClr>
              </a:solidFill>
              <a:latin typeface="+mn-lt"/>
              <a:ea typeface="+mn-ea"/>
            </a:endParaRPr>
          </a:p>
        </p:txBody>
      </p:sp>
      <p:sp>
        <p:nvSpPr>
          <p:cNvPr id="2" name="Title 1"/>
          <p:cNvSpPr>
            <a:spLocks noGrp="1"/>
          </p:cNvSpPr>
          <p:nvPr>
            <p:ph type="ctrTitle"/>
          </p:nvPr>
        </p:nvSpPr>
        <p:spPr>
          <a:xfrm>
            <a:off x="2645842" y="2286000"/>
            <a:ext cx="12996316" cy="2587300"/>
          </a:xfrm>
        </p:spPr>
        <p:txBody>
          <a:bodyPr lIns="182880" rIns="182880" rtlCol="0" anchor="ctr">
            <a:noAutofit/>
          </a:bodyPr>
          <a:lstStyle>
            <a:lvl1pPr marL="0" indent="0" algn="ctr" defTabSz="1828800" rtl="0" eaLnBrk="1" latinLnBrk="0" hangingPunct="1">
              <a:spcBef>
                <a:spcPct val="0"/>
              </a:spcBef>
              <a:buClr>
                <a:schemeClr val="accent1">
                  <a:lumMod val="60000"/>
                  <a:lumOff val="40000"/>
                </a:schemeClr>
              </a:buClr>
              <a:buSzPct val="110000"/>
              <a:buFont typeface="Wingdings 2" pitchFamily="18" charset="2"/>
              <a:buNone/>
              <a:defRPr sz="7200" b="1" kern="1200">
                <a:solidFill>
                  <a:schemeClr val="accent1"/>
                </a:solidFill>
                <a:latin typeface="+mj-lt"/>
                <a:ea typeface="+mj-ea"/>
                <a:cs typeface="+mj-cs"/>
              </a:defRPr>
            </a:lvl1pPr>
          </a:lstStyle>
          <a:p>
            <a:r>
              <a:rPr lang="en-US" dirty="0"/>
              <a:t>Click to edit Master title style</a:t>
            </a:r>
            <a:endParaRPr dirty="0"/>
          </a:p>
        </p:txBody>
      </p:sp>
      <p:sp>
        <p:nvSpPr>
          <p:cNvPr id="3" name="Subtitle 2"/>
          <p:cNvSpPr>
            <a:spLocks noGrp="1"/>
          </p:cNvSpPr>
          <p:nvPr>
            <p:ph type="subTitle" idx="1"/>
          </p:nvPr>
        </p:nvSpPr>
        <p:spPr>
          <a:xfrm>
            <a:off x="2645845" y="4948519"/>
            <a:ext cx="12996318" cy="1374962"/>
          </a:xfrm>
        </p:spPr>
        <p:txBody>
          <a:bodyPr rtlCol="0" anchor="ctr">
            <a:normAutofit/>
          </a:bodyPr>
          <a:lstStyle>
            <a:lvl1pPr marL="0" indent="0" algn="ctr" defTabSz="1828800" rtl="0" eaLnBrk="1" latinLnBrk="0" hangingPunct="1">
              <a:spcBef>
                <a:spcPts val="600"/>
              </a:spcBef>
              <a:buClr>
                <a:schemeClr val="accent1">
                  <a:lumMod val="60000"/>
                  <a:lumOff val="40000"/>
                </a:schemeClr>
              </a:buClr>
              <a:buSzPct val="110000"/>
              <a:buFont typeface="Wingdings 2" pitchFamily="18" charset="2"/>
              <a:buNone/>
              <a:defRPr sz="3600" kern="1200">
                <a:solidFill>
                  <a:schemeClr val="tx1"/>
                </a:solidFill>
                <a:latin typeface="+mn-lt"/>
                <a:ea typeface="+mn-ea"/>
                <a:cs typeface="+mn-cs"/>
              </a:defRPr>
            </a:lvl1pPr>
            <a:lvl2pPr marL="914400" indent="0" algn="ctr">
              <a:buNone/>
              <a:defRPr>
                <a:solidFill>
                  <a:schemeClr val="tx1">
                    <a:tint val="75000"/>
                  </a:schemeClr>
                </a:solidFill>
              </a:defRPr>
            </a:lvl2pPr>
            <a:lvl3pPr marL="1828800" indent="0" algn="ctr">
              <a:buNone/>
              <a:defRPr>
                <a:solidFill>
                  <a:schemeClr val="tx1">
                    <a:tint val="75000"/>
                  </a:schemeClr>
                </a:solidFill>
              </a:defRPr>
            </a:lvl3pPr>
            <a:lvl4pPr marL="2743200" indent="0" algn="ctr">
              <a:buNone/>
              <a:defRPr>
                <a:solidFill>
                  <a:schemeClr val="tx1">
                    <a:tint val="75000"/>
                  </a:schemeClr>
                </a:solidFill>
              </a:defRPr>
            </a:lvl4pPr>
            <a:lvl5pPr marL="3657600" indent="0" algn="ctr">
              <a:buNone/>
              <a:defRPr>
                <a:solidFill>
                  <a:schemeClr val="tx1">
                    <a:tint val="75000"/>
                  </a:schemeClr>
                </a:solidFill>
              </a:defRPr>
            </a:lvl5pPr>
            <a:lvl6pPr marL="4572000" indent="0" algn="ctr">
              <a:buNone/>
              <a:defRPr>
                <a:solidFill>
                  <a:schemeClr val="tx1">
                    <a:tint val="75000"/>
                  </a:schemeClr>
                </a:solidFill>
              </a:defRPr>
            </a:lvl6pPr>
            <a:lvl7pPr marL="5486400" indent="0" algn="ctr">
              <a:buNone/>
              <a:defRPr>
                <a:solidFill>
                  <a:schemeClr val="tx1">
                    <a:tint val="75000"/>
                  </a:schemeClr>
                </a:solidFill>
              </a:defRPr>
            </a:lvl7pPr>
            <a:lvl8pPr marL="6400800" indent="0" algn="ctr">
              <a:buNone/>
              <a:defRPr>
                <a:solidFill>
                  <a:schemeClr val="tx1">
                    <a:tint val="75000"/>
                  </a:schemeClr>
                </a:solidFill>
              </a:defRPr>
            </a:lvl8pPr>
            <a:lvl9pPr marL="7315200" indent="0" algn="ctr">
              <a:buNone/>
              <a:defRPr>
                <a:solidFill>
                  <a:schemeClr val="tx1">
                    <a:tint val="75000"/>
                  </a:schemeClr>
                </a:solidFill>
              </a:defRPr>
            </a:lvl9pPr>
          </a:lstStyle>
          <a:p>
            <a:r>
              <a:rPr lang="en-US" dirty="0"/>
              <a:t>Click to edit Master subtitle style</a:t>
            </a:r>
            <a:endParaRPr dirty="0"/>
          </a:p>
        </p:txBody>
      </p:sp>
    </p:spTree>
    <p:extLst>
      <p:ext uri="{BB962C8B-B14F-4D97-AF65-F5344CB8AC3E}">
        <p14:creationId xmlns:p14="http://schemas.microsoft.com/office/powerpoint/2010/main" val="166748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8550" y="161365"/>
            <a:ext cx="16084552" cy="1551434"/>
          </a:xfrm>
        </p:spPr>
        <p:txBody>
          <a:bodyPr anchor="ctr"/>
          <a:lstStyle>
            <a:lvl1pPr>
              <a:defRPr sz="5600" b="1"/>
            </a:lvl1pPr>
          </a:lstStyle>
          <a:p>
            <a:r>
              <a:rPr lang="en-US" dirty="0"/>
              <a:t>Click to edit Master title style</a:t>
            </a:r>
            <a:endParaRPr dirty="0"/>
          </a:p>
        </p:txBody>
      </p:sp>
      <p:sp>
        <p:nvSpPr>
          <p:cNvPr id="3" name="Content Placeholder 2"/>
          <p:cNvSpPr>
            <a:spLocks noGrp="1"/>
          </p:cNvSpPr>
          <p:nvPr>
            <p:ph idx="1"/>
          </p:nvPr>
        </p:nvSpPr>
        <p:spPr>
          <a:xfrm>
            <a:off x="1098550" y="2050699"/>
            <a:ext cx="16084552" cy="6888006"/>
          </a:xfrm>
        </p:spPr>
        <p:txBody>
          <a:bodyPr/>
          <a:lstStyle>
            <a:lvl1pPr>
              <a:defRPr sz="4400">
                <a:latin typeface="Calibri" panose="020F0502020204030204" pitchFamily="34" charset="0"/>
                <a:ea typeface="Calibri" panose="020F0502020204030204" pitchFamily="34" charset="0"/>
                <a:cs typeface="Calibri" panose="020F0502020204030204" pitchFamily="34" charset="0"/>
              </a:defRPr>
            </a:lvl1pPr>
            <a:lvl2pPr>
              <a:defRPr sz="3600">
                <a:latin typeface="Calibri" panose="020F0502020204030204" pitchFamily="34" charset="0"/>
                <a:ea typeface="Calibri" panose="020F0502020204030204" pitchFamily="34" charset="0"/>
                <a:cs typeface="Calibri" panose="020F0502020204030204" pitchFamily="34" charset="0"/>
              </a:defRPr>
            </a:lvl2pPr>
            <a:lvl3pPr>
              <a:defRPr sz="3200">
                <a:latin typeface="Calibri" panose="020F0502020204030204" pitchFamily="34" charset="0"/>
                <a:ea typeface="Calibri" panose="020F0502020204030204" pitchFamily="34" charset="0"/>
                <a:cs typeface="Calibri" panose="020F0502020204030204" pitchFamily="34" charset="0"/>
              </a:defRPr>
            </a:lvl3pPr>
            <a:lvl4pPr>
              <a:defRPr sz="2800">
                <a:latin typeface="Calibri" panose="020F0502020204030204" pitchFamily="34" charset="0"/>
                <a:ea typeface="Calibri" panose="020F0502020204030204" pitchFamily="34" charset="0"/>
                <a:cs typeface="Calibri" panose="020F0502020204030204" pitchFamily="34" charset="0"/>
              </a:defRPr>
            </a:lvl4pPr>
            <a:lvl5pPr>
              <a:defRPr sz="2400">
                <a:latin typeface="Calibri" panose="020F0502020204030204" pitchFamily="34" charset="0"/>
                <a:ea typeface="Calibri" panose="020F0502020204030204" pitchFamily="34"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2602593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98550" y="2085698"/>
            <a:ext cx="7680960" cy="6515100"/>
          </a:xfrm>
        </p:spPr>
        <p:txBody>
          <a:bodyPr>
            <a:normAutofit/>
          </a:bodyPr>
          <a:lstStyle>
            <a:lvl1pPr>
              <a:spcBef>
                <a:spcPts val="3200"/>
              </a:spcBef>
              <a:defRPr sz="4000">
                <a:latin typeface="Calibri" panose="020F0502020204030204" pitchFamily="34" charset="0"/>
                <a:ea typeface="Calibri" panose="020F0502020204030204" pitchFamily="34" charset="0"/>
                <a:cs typeface="Calibri" panose="020F0502020204030204" pitchFamily="34" charset="0"/>
              </a:defRPr>
            </a:lvl1pPr>
            <a:lvl2pPr>
              <a:defRPr sz="3600">
                <a:latin typeface="Calibri" panose="020F0502020204030204" pitchFamily="34" charset="0"/>
                <a:ea typeface="Calibri" panose="020F0502020204030204" pitchFamily="34" charset="0"/>
                <a:cs typeface="Calibri" panose="020F0502020204030204" pitchFamily="34" charset="0"/>
              </a:defRPr>
            </a:lvl2pPr>
            <a:lvl3pPr>
              <a:defRPr sz="3200">
                <a:latin typeface="Calibri" panose="020F0502020204030204" pitchFamily="34" charset="0"/>
                <a:ea typeface="Calibri" panose="020F0502020204030204" pitchFamily="34" charset="0"/>
                <a:cs typeface="Calibri" panose="020F0502020204030204" pitchFamily="34" charset="0"/>
              </a:defRPr>
            </a:lvl3pPr>
            <a:lvl4pPr>
              <a:defRPr sz="2800">
                <a:latin typeface="Calibri" panose="020F0502020204030204" pitchFamily="34" charset="0"/>
                <a:ea typeface="Calibri" panose="020F0502020204030204" pitchFamily="34" charset="0"/>
                <a:cs typeface="Calibri" panose="020F0502020204030204" pitchFamily="34" charset="0"/>
              </a:defRPr>
            </a:lvl4pPr>
            <a:lvl5pPr>
              <a:defRPr sz="2400">
                <a:latin typeface="Calibri" panose="020F0502020204030204" pitchFamily="34" charset="0"/>
                <a:ea typeface="Calibri" panose="020F0502020204030204" pitchFamily="34" charset="0"/>
                <a:cs typeface="Calibri" panose="020F0502020204030204" pitchFamily="34" charset="0"/>
              </a:defRPr>
            </a:lvl5pPr>
            <a:lvl6pPr>
              <a:defRPr sz="3600"/>
            </a:lvl6pPr>
            <a:lvl7pPr>
              <a:defRPr sz="3600"/>
            </a:lvl7pPr>
            <a:lvl8pPr>
              <a:defRPr sz="3600"/>
            </a:lvl8pPr>
            <a:lvl9pPr>
              <a:defRPr sz="3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Content Placeholder 3"/>
          <p:cNvSpPr>
            <a:spLocks noGrp="1"/>
          </p:cNvSpPr>
          <p:nvPr>
            <p:ph sz="half" idx="2"/>
          </p:nvPr>
        </p:nvSpPr>
        <p:spPr>
          <a:xfrm>
            <a:off x="9502142" y="2085698"/>
            <a:ext cx="7680960" cy="6515100"/>
          </a:xfrm>
        </p:spPr>
        <p:txBody>
          <a:bodyPr>
            <a:normAutofit/>
          </a:bodyPr>
          <a:lstStyle>
            <a:lvl1pPr>
              <a:spcBef>
                <a:spcPts val="3200"/>
              </a:spcBef>
              <a:defRPr sz="4000">
                <a:latin typeface="Calibri" panose="020F0502020204030204" pitchFamily="34" charset="0"/>
                <a:ea typeface="Calibri" panose="020F0502020204030204" pitchFamily="34" charset="0"/>
                <a:cs typeface="Calibri" panose="020F0502020204030204" pitchFamily="34" charset="0"/>
              </a:defRPr>
            </a:lvl1pPr>
            <a:lvl2pPr>
              <a:defRPr sz="3600">
                <a:latin typeface="Calibri" panose="020F0502020204030204" pitchFamily="34" charset="0"/>
                <a:ea typeface="Calibri" panose="020F0502020204030204" pitchFamily="34" charset="0"/>
                <a:cs typeface="Calibri" panose="020F0502020204030204" pitchFamily="34" charset="0"/>
              </a:defRPr>
            </a:lvl2pPr>
            <a:lvl3pPr>
              <a:defRPr sz="3200">
                <a:latin typeface="Calibri" panose="020F0502020204030204" pitchFamily="34" charset="0"/>
                <a:ea typeface="Calibri" panose="020F0502020204030204" pitchFamily="34" charset="0"/>
                <a:cs typeface="Calibri" panose="020F0502020204030204" pitchFamily="34" charset="0"/>
              </a:defRPr>
            </a:lvl3pPr>
            <a:lvl4pPr>
              <a:defRPr sz="2800">
                <a:latin typeface="Calibri" panose="020F0502020204030204" pitchFamily="34" charset="0"/>
                <a:ea typeface="Calibri" panose="020F0502020204030204" pitchFamily="34" charset="0"/>
                <a:cs typeface="Calibri" panose="020F0502020204030204" pitchFamily="34" charset="0"/>
              </a:defRPr>
            </a:lvl4pPr>
            <a:lvl5pPr>
              <a:defRPr sz="2400">
                <a:latin typeface="Calibri" panose="020F0502020204030204" pitchFamily="34" charset="0"/>
                <a:ea typeface="Calibri" panose="020F0502020204030204" pitchFamily="34" charset="0"/>
                <a:cs typeface="Calibri" panose="020F0502020204030204" pitchFamily="34" charset="0"/>
              </a:defRPr>
            </a:lvl5pPr>
            <a:lvl6pPr>
              <a:defRPr sz="3600"/>
            </a:lvl6pPr>
            <a:lvl7pPr>
              <a:defRPr sz="3600"/>
            </a:lvl7pPr>
            <a:lvl8pPr>
              <a:defRPr sz="3600"/>
            </a:lvl8pPr>
            <a:lvl9pPr>
              <a:defRPr sz="3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Title 1"/>
          <p:cNvSpPr>
            <a:spLocks noGrp="1"/>
          </p:cNvSpPr>
          <p:nvPr>
            <p:ph type="title"/>
          </p:nvPr>
        </p:nvSpPr>
        <p:spPr>
          <a:xfrm>
            <a:off x="1098550" y="161365"/>
            <a:ext cx="16084552" cy="1551434"/>
          </a:xfrm>
        </p:spPr>
        <p:txBody>
          <a:bodyPr anchor="ctr"/>
          <a:lstStyle>
            <a:lvl1pPr>
              <a:defRPr sz="5600" b="1"/>
            </a:lvl1pPr>
          </a:lstStyle>
          <a:p>
            <a:r>
              <a:rPr lang="en-US" dirty="0"/>
              <a:t>Click to edit Master title style</a:t>
            </a:r>
            <a:endParaRPr dirty="0"/>
          </a:p>
        </p:txBody>
      </p:sp>
    </p:spTree>
    <p:extLst>
      <p:ext uri="{BB962C8B-B14F-4D97-AF65-F5344CB8AC3E}">
        <p14:creationId xmlns:p14="http://schemas.microsoft.com/office/powerpoint/2010/main" val="5561141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5"/>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482098A7-74DB-47EC-8637-CFD1F5FF8EA6}"/>
              </a:ext>
            </a:extLst>
          </p:cNvPr>
          <p:cNvSpPr>
            <a:spLocks noGrp="1"/>
          </p:cNvSpPr>
          <p:nvPr>
            <p:ph type="title"/>
          </p:nvPr>
        </p:nvSpPr>
        <p:spPr bwMode="auto">
          <a:xfrm>
            <a:off x="1098551" y="161926"/>
            <a:ext cx="16084550" cy="200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a:extLst>
              <a:ext uri="{FF2B5EF4-FFF2-40B4-BE49-F238E27FC236}">
                <a16:creationId xmlns:a16="http://schemas.microsoft.com/office/drawing/2014/main" id="{A30E7C49-5D51-22BD-9218-005012D508B4}"/>
              </a:ext>
            </a:extLst>
          </p:cNvPr>
          <p:cNvSpPr>
            <a:spLocks noGrp="1"/>
          </p:cNvSpPr>
          <p:nvPr>
            <p:ph type="body" idx="1"/>
          </p:nvPr>
        </p:nvSpPr>
        <p:spPr bwMode="auto">
          <a:xfrm>
            <a:off x="1098551" y="2400300"/>
            <a:ext cx="16084550" cy="651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pic>
        <p:nvPicPr>
          <p:cNvPr id="1028" name="Picture 5" descr="ILTECH_wht_horiz.png">
            <a:extLst>
              <a:ext uri="{FF2B5EF4-FFF2-40B4-BE49-F238E27FC236}">
                <a16:creationId xmlns:a16="http://schemas.microsoft.com/office/drawing/2014/main" id="{42D74730-BBC2-6B47-9AEF-9E8FDE440A0D}"/>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4189076" y="9185276"/>
            <a:ext cx="35560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6" r:id="rId1"/>
    <p:sldLayoutId id="2147483674" r:id="rId2"/>
    <p:sldLayoutId id="2147483675" r:id="rId3"/>
  </p:sldLayoutIdLst>
  <p:hf sldNum="0" hdr="0" ftr="0" dt="0"/>
  <p:txStyles>
    <p:titleStyle>
      <a:lvl1pPr algn="ctr" rtl="0" fontAlgn="base">
        <a:spcBef>
          <a:spcPct val="0"/>
        </a:spcBef>
        <a:spcAft>
          <a:spcPct val="0"/>
        </a:spcAft>
        <a:defRPr sz="5600" b="1" kern="1200">
          <a:solidFill>
            <a:schemeClr val="accent1"/>
          </a:solidFill>
          <a:latin typeface="Calibri" panose="020F0502020204030204" pitchFamily="34" charset="0"/>
          <a:ea typeface="Calibri" panose="020F0502020204030204" pitchFamily="34" charset="0"/>
          <a:cs typeface="Calibri" panose="020F0502020204030204" pitchFamily="34" charset="0"/>
        </a:defRPr>
      </a:lvl1pPr>
      <a:lvl2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2pPr>
      <a:lvl3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3pPr>
      <a:lvl4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4pPr>
      <a:lvl5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5pPr>
      <a:lvl6pPr marL="9144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6pPr>
      <a:lvl7pPr marL="18288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7pPr>
      <a:lvl8pPr marL="27432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8pPr>
      <a:lvl9pPr marL="36576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9pPr>
    </p:titleStyle>
    <p:bodyStyle>
      <a:lvl1pPr marL="698500" indent="-698500" algn="l" rtl="0" fontAlgn="base">
        <a:spcBef>
          <a:spcPts val="4000"/>
        </a:spcBef>
        <a:spcAft>
          <a:spcPct val="0"/>
        </a:spcAft>
        <a:buClr>
          <a:schemeClr val="accent2"/>
        </a:buClr>
        <a:buSzPct val="100000"/>
        <a:buFont typeface="Wingdings 2" pitchFamily="2" charset="2"/>
        <a:buChar char=""/>
        <a:defRPr sz="4800"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1371600" indent="-673100" algn="l" rtl="0" fontAlgn="base">
        <a:spcBef>
          <a:spcPts val="1200"/>
        </a:spcBef>
        <a:spcAft>
          <a:spcPct val="0"/>
        </a:spcAft>
        <a:buClr>
          <a:srgbClr val="808080"/>
        </a:buClr>
        <a:buSzPct val="100000"/>
        <a:buFont typeface="Wingdings 2" pitchFamily="2" charset="2"/>
        <a:buChar char=""/>
        <a:defRPr sz="4400" kern="12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936750" indent="-565150" algn="l" rtl="0" fontAlgn="base">
        <a:spcBef>
          <a:spcPts val="1200"/>
        </a:spcBef>
        <a:spcAft>
          <a:spcPct val="0"/>
        </a:spcAft>
        <a:buClr>
          <a:srgbClr val="969696"/>
        </a:buClr>
        <a:buSzPct val="100000"/>
        <a:buFont typeface="Wingdings 2" pitchFamily="2" charset="2"/>
        <a:buChar char=""/>
        <a:defRPr sz="4000" kern="12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2527300" indent="-590550" algn="l" rtl="0" fontAlgn="base">
        <a:spcBef>
          <a:spcPts val="1200"/>
        </a:spcBef>
        <a:spcAft>
          <a:spcPct val="0"/>
        </a:spcAft>
        <a:buClr>
          <a:srgbClr val="F8BC65"/>
        </a:buClr>
        <a:buSzPct val="100000"/>
        <a:buFont typeface="Wingdings 2" pitchFamily="2" charset="2"/>
        <a:buChar char=""/>
        <a:defRPr kern="12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3092450" indent="-565150" algn="l" rtl="0" fontAlgn="base">
        <a:spcBef>
          <a:spcPts val="1200"/>
        </a:spcBef>
        <a:spcAft>
          <a:spcPct val="0"/>
        </a:spcAft>
        <a:buClr>
          <a:srgbClr val="FBD299"/>
        </a:buClr>
        <a:buSzPct val="100000"/>
        <a:buFont typeface="Wingdings 2" pitchFamily="2" charset="2"/>
        <a:buChar char=""/>
        <a:defRPr kern="12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3657600" indent="-565150" algn="l" defTabSz="1828800" rtl="0" eaLnBrk="1" latinLnBrk="0" hangingPunct="1">
        <a:spcBef>
          <a:spcPct val="20000"/>
        </a:spcBef>
        <a:buClr>
          <a:schemeClr val="accent2"/>
        </a:buClr>
        <a:buSzPct val="110000"/>
        <a:buFont typeface="Wingdings 2" pitchFamily="18" charset="2"/>
        <a:buChar char=""/>
        <a:defRPr lang="en-US" sz="3600" kern="1200" dirty="0" smtClean="0">
          <a:solidFill>
            <a:schemeClr val="tx1">
              <a:lumMod val="65000"/>
              <a:lumOff val="35000"/>
            </a:schemeClr>
          </a:solidFill>
          <a:latin typeface="+mn-lt"/>
          <a:ea typeface="+mn-ea"/>
          <a:cs typeface="+mn-cs"/>
        </a:defRPr>
      </a:lvl6pPr>
      <a:lvl7pPr marL="4235450" indent="-565150" algn="l" defTabSz="1828800" rtl="0" eaLnBrk="1" latinLnBrk="0" hangingPunct="1">
        <a:spcBef>
          <a:spcPct val="20000"/>
        </a:spcBef>
        <a:buClr>
          <a:schemeClr val="accent1">
            <a:lumMod val="60000"/>
            <a:lumOff val="40000"/>
          </a:schemeClr>
        </a:buClr>
        <a:buSzPct val="110000"/>
        <a:buFont typeface="Wingdings 2" pitchFamily="18" charset="2"/>
        <a:buChar char=""/>
        <a:defRPr lang="en-US" sz="3600" kern="1200" dirty="0" smtClean="0">
          <a:solidFill>
            <a:schemeClr val="tx1">
              <a:lumMod val="65000"/>
              <a:lumOff val="35000"/>
            </a:schemeClr>
          </a:solidFill>
          <a:latin typeface="+mn-lt"/>
          <a:ea typeface="+mn-ea"/>
          <a:cs typeface="+mn-cs"/>
        </a:defRPr>
      </a:lvl7pPr>
      <a:lvl8pPr marL="4797426" indent="-565150" algn="l" defTabSz="1828800" rtl="0" eaLnBrk="1" latinLnBrk="0" hangingPunct="1">
        <a:spcBef>
          <a:spcPct val="20000"/>
        </a:spcBef>
        <a:buClr>
          <a:schemeClr val="accent2"/>
        </a:buClr>
        <a:buSzPct val="110000"/>
        <a:buFont typeface="Wingdings 2" pitchFamily="18" charset="2"/>
        <a:buChar char=""/>
        <a:defRPr lang="en-US" sz="3600" kern="1200" dirty="0" smtClean="0">
          <a:solidFill>
            <a:schemeClr val="tx1">
              <a:lumMod val="65000"/>
              <a:lumOff val="35000"/>
            </a:schemeClr>
          </a:solidFill>
          <a:latin typeface="+mn-lt"/>
          <a:ea typeface="+mn-ea"/>
          <a:cs typeface="+mn-cs"/>
        </a:defRPr>
      </a:lvl8pPr>
      <a:lvl9pPr marL="5378450" indent="-565150" algn="l" defTabSz="1828800" rtl="0" eaLnBrk="1" latinLnBrk="0" hangingPunct="1">
        <a:spcBef>
          <a:spcPct val="20000"/>
        </a:spcBef>
        <a:buClr>
          <a:schemeClr val="accent1">
            <a:lumMod val="60000"/>
            <a:lumOff val="40000"/>
          </a:schemeClr>
        </a:buClr>
        <a:buSzPct val="110000"/>
        <a:buFont typeface="Wingdings 2" pitchFamily="18" charset="2"/>
        <a:buChar char=""/>
        <a:defRPr lang="en-US" sz="3600" kern="1200" dirty="0">
          <a:solidFill>
            <a:schemeClr val="tx1">
              <a:lumMod val="65000"/>
              <a:lumOff val="35000"/>
            </a:schemeClr>
          </a:solidFill>
          <a:latin typeface="+mn-lt"/>
          <a:ea typeface="+mn-ea"/>
          <a:cs typeface="+mn-cs"/>
        </a:defRPr>
      </a:lvl9pPr>
    </p:bodyStyle>
    <p:otherStyle>
      <a:defPPr>
        <a:defRPr/>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doi-org.proxy.uchicago.edu/10.2307/2347983" TargetMode="External"/><Relationship Id="rId2" Type="http://schemas.openxmlformats.org/officeDocument/2006/relationships/hyperlink" Target="https://doi-org.proxy.uchicago.edu/10.2307/2683825"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2.xm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data.cityofchicago.org/"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www.chicago.gov/content/dam/city/depts/bacp/publicvehicleinfo/ridesmartchicago/chicagotaxiplacard20200629.pdf"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3.xml"/><Relationship Id="rId2" Type="http://schemas.openxmlformats.org/officeDocument/2006/relationships/image" Target="../media/image530.png"/><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diagramLayout" Target="../diagrams/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4.xml"/><Relationship Id="rId7" Type="http://schemas.openxmlformats.org/officeDocument/2006/relationships/diagramData" Target="../diagrams/data90.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diagramColors" Target="../diagrams/colors4.xml"/><Relationship Id="rId4" Type="http://schemas.openxmlformats.org/officeDocument/2006/relationships/diagramQuickStyle" Target="../diagrams/quickStyle4.xml"/><Relationship Id="rId9" Type="http://schemas.openxmlformats.org/officeDocument/2006/relationships/diagramQuickStyle" Target="../diagrams/quickStyle4.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diagramQuickStyle" Target="../diagrams/quickStyle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3D2C4-084C-C545-00AC-430EC19B6C87}"/>
              </a:ext>
            </a:extLst>
          </p:cNvPr>
          <p:cNvSpPr>
            <a:spLocks noGrp="1"/>
          </p:cNvSpPr>
          <p:nvPr>
            <p:ph type="ctrTitle"/>
          </p:nvPr>
        </p:nvSpPr>
        <p:spPr>
          <a:xfrm>
            <a:off x="2644777" y="1891862"/>
            <a:ext cx="12998450" cy="4776951"/>
          </a:xfrm>
        </p:spPr>
        <p:txBody>
          <a:bodyPr anchor="ctr"/>
          <a:lstStyle/>
          <a:p>
            <a:pPr fontAlgn="auto">
              <a:spcAft>
                <a:spcPts val="0"/>
              </a:spcAft>
              <a:defRPr/>
            </a:pPr>
            <a:r>
              <a:rPr lang="en-US" dirty="0"/>
              <a:t>Data Preparation</a:t>
            </a:r>
            <a:br>
              <a:rPr lang="en-US" dirty="0"/>
            </a:br>
            <a:r>
              <a:rPr lang="en-US" dirty="0"/>
              <a:t>and Analysis</a:t>
            </a:r>
            <a:br>
              <a:rPr lang="en-US" dirty="0"/>
            </a:br>
            <a:r>
              <a:rPr lang="en-US" dirty="0"/>
              <a:t>Module 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0951A-6027-4532-BB51-F5CFCE1E81DE}"/>
              </a:ext>
            </a:extLst>
          </p:cNvPr>
          <p:cNvSpPr>
            <a:spLocks noGrp="1"/>
          </p:cNvSpPr>
          <p:nvPr>
            <p:ph type="title"/>
          </p:nvPr>
        </p:nvSpPr>
        <p:spPr/>
        <p:txBody>
          <a:bodyPr/>
          <a:lstStyle/>
          <a:p>
            <a:r>
              <a:rPr lang="en-US" b="1" dirty="0">
                <a:solidFill>
                  <a:schemeClr val="bg1"/>
                </a:solidFill>
              </a:rPr>
              <a:t>The Derivatives in Matrix Forms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D213F66-8319-42DA-A78A-2974BA52AE59}"/>
                  </a:ext>
                </a:extLst>
              </p:cNvPr>
              <p:cNvSpPr>
                <a:spLocks noGrp="1"/>
              </p:cNvSpPr>
              <p:nvPr>
                <p:ph idx="1"/>
              </p:nvPr>
            </p:nvSpPr>
            <p:spPr>
              <a:xfrm>
                <a:off x="3654426" y="2976782"/>
                <a:ext cx="10972800" cy="4114800"/>
              </a:xfrm>
              <a:noFill/>
              <a:ln w="19050">
                <a:solidFill>
                  <a:schemeClr val="tx1"/>
                </a:solidFill>
              </a:ln>
            </p:spPr>
            <p:txBody>
              <a:bodyPr anchor="ctr"/>
              <a:lstStyle/>
              <a:p>
                <a:pPr marL="0" indent="0" algn="ctr">
                  <a:lnSpc>
                    <a:spcPct val="150000"/>
                  </a:lnSpc>
                  <a:spcBef>
                    <a:spcPts val="600"/>
                  </a:spcBef>
                  <a:buNone/>
                </a:pPr>
                <a:r>
                  <a:rPr lang="en-US" dirty="0"/>
                  <a:t>Gradient Vector is </a:t>
                </a:r>
                <a14:m>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𝑆</m:t>
                        </m:r>
                      </m:num>
                      <m:den>
                        <m:r>
                          <a:rPr lang="en-US" i="1">
                            <a:latin typeface="Cambria Math" panose="02040503050406030204" pitchFamily="18" charset="0"/>
                            <a:ea typeface="Cambria Math" panose="02040503050406030204" pitchFamily="18" charset="0"/>
                          </a:rPr>
                          <m:t>𝜕</m:t>
                        </m:r>
                        <m:r>
                          <a:rPr lang="en-US" b="1">
                            <a:latin typeface="Cambria Math" panose="02040503050406030204" pitchFamily="18" charset="0"/>
                            <a:ea typeface="Cambria Math" panose="02040503050406030204" pitchFamily="18" charset="0"/>
                          </a:rPr>
                          <m:t>𝐛</m:t>
                        </m:r>
                      </m:den>
                    </m:f>
                    <m:r>
                      <a:rPr lang="en-US" b="0" i="1" smtClean="0">
                        <a:latin typeface="Cambria Math" panose="02040503050406030204" pitchFamily="18" charset="0"/>
                        <a:ea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1" i="0" smtClean="0">
                            <a:latin typeface="Cambria Math" panose="02040503050406030204" pitchFamily="18" charset="0"/>
                            <a:ea typeface="Cambria Math" panose="02040503050406030204" pitchFamily="18" charset="0"/>
                          </a:rPr>
                          <m:t>𝐗</m:t>
                        </m:r>
                      </m:e>
                      <m:sup>
                        <m:r>
                          <a:rPr lang="en-US" b="0" i="1" smtClean="0">
                            <a:latin typeface="Cambria Math" panose="02040503050406030204" pitchFamily="18" charset="0"/>
                            <a:ea typeface="Cambria Math" panose="02040503050406030204" pitchFamily="18" charset="0"/>
                          </a:rPr>
                          <m:t>𝑡</m:t>
                        </m:r>
                      </m:sup>
                    </m:sSup>
                    <m:d>
                      <m:dPr>
                        <m:ctrlPr>
                          <a:rPr lang="en-US" b="0" i="1" smtClean="0">
                            <a:latin typeface="Cambria Math" panose="02040503050406030204" pitchFamily="18" charset="0"/>
                            <a:ea typeface="Cambria Math" panose="02040503050406030204" pitchFamily="18" charset="0"/>
                          </a:rPr>
                        </m:ctrlPr>
                      </m:dPr>
                      <m:e>
                        <m:r>
                          <a:rPr lang="en-US" b="1">
                            <a:latin typeface="Cambria Math" panose="02040503050406030204" pitchFamily="18" charset="0"/>
                          </a:rPr>
                          <m:t>𝐲</m:t>
                        </m:r>
                        <m:r>
                          <a:rPr lang="en-US" i="1">
                            <a:latin typeface="Cambria Math" panose="02040503050406030204" pitchFamily="18" charset="0"/>
                          </a:rPr>
                          <m:t>−</m:t>
                        </m:r>
                        <m:r>
                          <a:rPr lang="en-US" b="1">
                            <a:latin typeface="Cambria Math" panose="02040503050406030204" pitchFamily="18" charset="0"/>
                          </a:rPr>
                          <m:t>𝐗𝐛</m:t>
                        </m:r>
                      </m:e>
                    </m:d>
                  </m:oMath>
                </a14:m>
                <a:endParaRPr lang="en-US" dirty="0"/>
              </a:p>
              <a:p>
                <a:pPr marL="0" indent="0" algn="ctr">
                  <a:lnSpc>
                    <a:spcPct val="150000"/>
                  </a:lnSpc>
                  <a:spcBef>
                    <a:spcPts val="600"/>
                  </a:spcBef>
                  <a:buNone/>
                </a:pPr>
                <a:r>
                  <a:rPr lang="en-US" dirty="0"/>
                  <a:t>Hessian Matrix is </a:t>
                </a:r>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𝑆</m:t>
                        </m:r>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1">
                                <a:latin typeface="Cambria Math" panose="02040503050406030204" pitchFamily="18" charset="0"/>
                                <a:ea typeface="Cambria Math" panose="02040503050406030204" pitchFamily="18" charset="0"/>
                              </a:rPr>
                              <m:t>𝐛</m:t>
                            </m:r>
                          </m:e>
                          <m:sup>
                            <m:r>
                              <a:rPr lang="en-US" i="1">
                                <a:latin typeface="Cambria Math" panose="02040503050406030204" pitchFamily="18" charset="0"/>
                                <a:ea typeface="Cambria Math" panose="02040503050406030204" pitchFamily="18" charset="0"/>
                              </a:rPr>
                              <m:t>𝑡</m:t>
                            </m:r>
                          </m:sup>
                        </m:sSup>
                        <m:r>
                          <a:rPr lang="en-US" i="1">
                            <a:latin typeface="Cambria Math" panose="02040503050406030204" pitchFamily="18" charset="0"/>
                            <a:ea typeface="Cambria Math" panose="02040503050406030204" pitchFamily="18" charset="0"/>
                          </a:rPr>
                          <m:t>𝜕</m:t>
                        </m:r>
                        <m:r>
                          <a:rPr lang="en-US" b="1">
                            <a:latin typeface="Cambria Math" panose="02040503050406030204" pitchFamily="18" charset="0"/>
                            <a:ea typeface="Cambria Math" panose="02040503050406030204" pitchFamily="18" charset="0"/>
                          </a:rPr>
                          <m:t>𝐛</m:t>
                        </m:r>
                      </m:den>
                    </m:f>
                    <m:r>
                      <a:rPr lang="en-US" b="0" i="1" smtClean="0">
                        <a:latin typeface="Cambria Math" panose="02040503050406030204" pitchFamily="18" charset="0"/>
                        <a:ea typeface="Cambria Math" panose="02040503050406030204" pitchFamily="18" charset="0"/>
                      </a:rPr>
                      <m:t>=2</m:t>
                    </m:r>
                    <m:sSup>
                      <m:sSupPr>
                        <m:ctrlPr>
                          <a:rPr lang="en-US" i="1">
                            <a:latin typeface="Cambria Math" panose="02040503050406030204" pitchFamily="18" charset="0"/>
                            <a:ea typeface="Cambria Math" panose="02040503050406030204" pitchFamily="18" charset="0"/>
                          </a:rPr>
                        </m:ctrlPr>
                      </m:sSupPr>
                      <m:e>
                        <m:r>
                          <a:rPr lang="en-US" b="1">
                            <a:latin typeface="Cambria Math" panose="02040503050406030204" pitchFamily="18" charset="0"/>
                            <a:ea typeface="Cambria Math" panose="02040503050406030204" pitchFamily="18" charset="0"/>
                          </a:rPr>
                          <m:t>𝐗</m:t>
                        </m:r>
                      </m:e>
                      <m:sup>
                        <m:r>
                          <a:rPr lang="en-US" i="1">
                            <a:latin typeface="Cambria Math" panose="02040503050406030204" pitchFamily="18" charset="0"/>
                            <a:ea typeface="Cambria Math" panose="02040503050406030204" pitchFamily="18" charset="0"/>
                          </a:rPr>
                          <m:t>𝑡</m:t>
                        </m:r>
                      </m:sup>
                    </m:sSup>
                    <m:r>
                      <a:rPr lang="en-US" b="1" i="0" smtClean="0">
                        <a:latin typeface="Cambria Math" panose="02040503050406030204" pitchFamily="18" charset="0"/>
                        <a:ea typeface="Cambria Math" panose="02040503050406030204" pitchFamily="18" charset="0"/>
                      </a:rPr>
                      <m:t>𝐗</m:t>
                    </m:r>
                  </m:oMath>
                </a14:m>
                <a:endParaRPr lang="en-US" b="1" dirty="0"/>
              </a:p>
            </p:txBody>
          </p:sp>
        </mc:Choice>
        <mc:Fallback xmlns="">
          <p:sp>
            <p:nvSpPr>
              <p:cNvPr id="3" name="Content Placeholder 2">
                <a:extLst>
                  <a:ext uri="{FF2B5EF4-FFF2-40B4-BE49-F238E27FC236}">
                    <a16:creationId xmlns:a16="http://schemas.microsoft.com/office/drawing/2014/main" id="{6D213F66-8319-42DA-A78A-2974BA52AE59}"/>
                  </a:ext>
                </a:extLst>
              </p:cNvPr>
              <p:cNvSpPr>
                <a:spLocks noGrp="1" noRot="1" noChangeAspect="1" noMove="1" noResize="1" noEditPoints="1" noAdjustHandles="1" noChangeArrowheads="1" noChangeShapeType="1" noTextEdit="1"/>
              </p:cNvSpPr>
              <p:nvPr>
                <p:ph idx="1"/>
              </p:nvPr>
            </p:nvSpPr>
            <p:spPr>
              <a:xfrm>
                <a:off x="3654426" y="2976782"/>
                <a:ext cx="10972800" cy="4114800"/>
              </a:xfrm>
              <a:blipFill>
                <a:blip r:embed="rId3"/>
                <a:stretch>
                  <a:fillRect/>
                </a:stretch>
              </a:blipFill>
              <a:ln w="19050">
                <a:solidFill>
                  <a:schemeClr val="tx1"/>
                </a:solidFill>
              </a:ln>
            </p:spPr>
            <p:txBody>
              <a:bodyPr/>
              <a:lstStyle/>
              <a:p>
                <a:r>
                  <a:rPr lang="en-US">
                    <a:noFill/>
                  </a:rPr>
                  <a:t> </a:t>
                </a:r>
              </a:p>
            </p:txBody>
          </p:sp>
        </mc:Fallback>
      </mc:AlternateContent>
      <p:sp>
        <p:nvSpPr>
          <p:cNvPr id="6" name="TextBox 5">
            <a:extLst>
              <a:ext uri="{FF2B5EF4-FFF2-40B4-BE49-F238E27FC236}">
                <a16:creationId xmlns:a16="http://schemas.microsoft.com/office/drawing/2014/main" id="{D2B95B2B-16A3-47AA-BAB6-27F79C9E44A3}"/>
              </a:ext>
            </a:extLst>
          </p:cNvPr>
          <p:cNvSpPr txBox="1"/>
          <p:nvPr/>
        </p:nvSpPr>
        <p:spPr>
          <a:xfrm>
            <a:off x="2511426" y="7801567"/>
            <a:ext cx="13258800" cy="553998"/>
          </a:xfrm>
          <a:prstGeom prst="rect">
            <a:avLst/>
          </a:prstGeom>
          <a:noFill/>
        </p:spPr>
        <p:txBody>
          <a:bodyPr wrap="square" rtlCol="0">
            <a:spAutoFit/>
          </a:bodyPr>
          <a:lstStyle/>
          <a:p>
            <a:pPr algn="ctr"/>
            <a:r>
              <a:rPr lang="en-US" sz="3000" i="1" dirty="0"/>
              <a:t>Prove-It-Yourself Hint: Write out the elements of the matrix/vector products.</a:t>
            </a:r>
          </a:p>
        </p:txBody>
      </p:sp>
    </p:spTree>
    <p:extLst>
      <p:ext uri="{BB962C8B-B14F-4D97-AF65-F5344CB8AC3E}">
        <p14:creationId xmlns:p14="http://schemas.microsoft.com/office/powerpoint/2010/main" val="1859940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itle 1">
            <a:extLst>
              <a:ext uri="{FF2B5EF4-FFF2-40B4-BE49-F238E27FC236}">
                <a16:creationId xmlns:a16="http://schemas.microsoft.com/office/drawing/2014/main" id="{4201BE09-6437-8CAC-DA00-D42CB41E2B94}"/>
              </a:ext>
            </a:extLst>
          </p:cNvPr>
          <p:cNvSpPr>
            <a:spLocks noGrp="1"/>
          </p:cNvSpPr>
          <p:nvPr>
            <p:ph type="title"/>
          </p:nvPr>
        </p:nvSpPr>
        <p:spPr>
          <a:xfrm>
            <a:off x="1098551" y="161926"/>
            <a:ext cx="16084550" cy="1549400"/>
          </a:xfrm>
        </p:spPr>
        <p:txBody>
          <a:bodyPr anchor="ctr"/>
          <a:lstStyle/>
          <a:p>
            <a:r>
              <a:rPr lang="en-US" altLang="en-US" dirty="0"/>
              <a:t>=== In-Video Questions For Slide 10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B13BD67C-224F-3925-73F1-3F67ABD61F50}"/>
                  </a:ext>
                </a:extLst>
              </p:cNvPr>
              <p:cNvSpPr>
                <a:spLocks noGrp="1"/>
              </p:cNvSpPr>
              <p:nvPr>
                <p:ph idx="1"/>
              </p:nvPr>
            </p:nvSpPr>
            <p:spPr/>
            <p:txBody>
              <a:bodyPr anchor="ctr"/>
              <a:lstStyle/>
              <a:p>
                <a:pPr marL="742950" indent="-742950">
                  <a:lnSpc>
                    <a:spcPct val="125000"/>
                  </a:lnSpc>
                  <a:spcBef>
                    <a:spcPts val="600"/>
                  </a:spcBef>
                  <a:buFont typeface="+mj-lt"/>
                  <a:buAutoNum type="arabicPeriod"/>
                </a:pPr>
                <a:r>
                  <a:rPr lang="en-US" sz="4000" dirty="0"/>
                  <a:t>Let us look at two columns, say the </a:t>
                </a:r>
                <a14:m>
                  <m:oMath xmlns:m="http://schemas.openxmlformats.org/officeDocument/2006/math">
                    <m:sSup>
                      <m:sSupPr>
                        <m:ctrlPr>
                          <a:rPr lang="en-US" sz="4000" i="1" smtClean="0">
                            <a:latin typeface="Cambria Math" panose="02040503050406030204" pitchFamily="18" charset="0"/>
                          </a:rPr>
                        </m:ctrlPr>
                      </m:sSupPr>
                      <m:e>
                        <m:r>
                          <a:rPr lang="en-US" sz="4000" b="0" i="1" smtClean="0">
                            <a:latin typeface="Cambria Math" panose="02040503050406030204" pitchFamily="18" charset="0"/>
                          </a:rPr>
                          <m:t>𝑟</m:t>
                        </m:r>
                      </m:e>
                      <m:sup>
                        <m:r>
                          <m:rPr>
                            <m:sty m:val="p"/>
                          </m:rPr>
                          <a:rPr lang="en-US" sz="4000" b="0" i="0" smtClean="0">
                            <a:latin typeface="Cambria Math" panose="02040503050406030204" pitchFamily="18" charset="0"/>
                          </a:rPr>
                          <m:t>th</m:t>
                        </m:r>
                      </m:sup>
                    </m:sSup>
                  </m:oMath>
                </a14:m>
                <a:r>
                  <a:rPr lang="en-US" sz="4000" dirty="0"/>
                  <a:t> and </a:t>
                </a:r>
                <a14:m>
                  <m:oMath xmlns:m="http://schemas.openxmlformats.org/officeDocument/2006/math">
                    <m:sSup>
                      <m:sSupPr>
                        <m:ctrlPr>
                          <a:rPr lang="en-US" sz="4000" i="1">
                            <a:latin typeface="Cambria Math" panose="02040503050406030204" pitchFamily="18" charset="0"/>
                          </a:rPr>
                        </m:ctrlPr>
                      </m:sSupPr>
                      <m:e>
                        <m:r>
                          <a:rPr lang="en-US" sz="4000" b="0" i="1" smtClean="0">
                            <a:latin typeface="Cambria Math" panose="02040503050406030204" pitchFamily="18" charset="0"/>
                          </a:rPr>
                          <m:t>𝑠</m:t>
                        </m:r>
                      </m:e>
                      <m:sup>
                        <m:r>
                          <m:rPr>
                            <m:sty m:val="p"/>
                          </m:rPr>
                          <a:rPr lang="en-US" sz="4000">
                            <a:latin typeface="Cambria Math" panose="02040503050406030204" pitchFamily="18" charset="0"/>
                          </a:rPr>
                          <m:t>th</m:t>
                        </m:r>
                      </m:sup>
                    </m:sSup>
                  </m:oMath>
                </a14:m>
                <a:r>
                  <a:rPr lang="en-US" sz="4000" dirty="0"/>
                  <a:t> columns, in the Model Matrix.  The (</a:t>
                </a:r>
                <a14:m>
                  <m:oMath xmlns:m="http://schemas.openxmlformats.org/officeDocument/2006/math">
                    <m:r>
                      <a:rPr lang="en-US" sz="4000" i="1" dirty="0" smtClean="0">
                        <a:latin typeface="Cambria Math" panose="02040503050406030204" pitchFamily="18" charset="0"/>
                      </a:rPr>
                      <m:t>𝑟</m:t>
                    </m:r>
                    <m:r>
                      <a:rPr lang="en-US" sz="4000" i="1" dirty="0" smtClean="0">
                        <a:latin typeface="Cambria Math" panose="02040503050406030204" pitchFamily="18" charset="0"/>
                      </a:rPr>
                      <m:t>,</m:t>
                    </m:r>
                    <m:r>
                      <a:rPr lang="en-US" sz="4000" i="1" dirty="0" smtClean="0">
                        <a:latin typeface="Cambria Math" panose="02040503050406030204" pitchFamily="18" charset="0"/>
                      </a:rPr>
                      <m:t>𝑠</m:t>
                    </m:r>
                  </m:oMath>
                </a14:m>
                <a:r>
                  <a:rPr lang="en-US" sz="4000" dirty="0"/>
                  <a:t>)-</a:t>
                </a:r>
                <a:r>
                  <a:rPr lang="en-US" sz="4000" dirty="0" err="1"/>
                  <a:t>th</a:t>
                </a:r>
                <a:r>
                  <a:rPr lang="en-US" sz="4000" dirty="0"/>
                  <a:t> element of the </a:t>
                </a:r>
                <a14:m>
                  <m:oMath xmlns:m="http://schemas.openxmlformats.org/officeDocument/2006/math">
                    <m:sSup>
                      <m:sSupPr>
                        <m:ctrlPr>
                          <a:rPr lang="en-US" sz="4000" i="1">
                            <a:latin typeface="Cambria Math" panose="02040503050406030204" pitchFamily="18" charset="0"/>
                            <a:ea typeface="Cambria Math" panose="02040503050406030204" pitchFamily="18" charset="0"/>
                          </a:rPr>
                        </m:ctrlPr>
                      </m:sSupPr>
                      <m:e>
                        <m:r>
                          <a:rPr lang="en-US" sz="4000" b="1">
                            <a:latin typeface="Cambria Math" panose="02040503050406030204" pitchFamily="18" charset="0"/>
                            <a:ea typeface="Cambria Math" panose="02040503050406030204" pitchFamily="18" charset="0"/>
                          </a:rPr>
                          <m:t>𝐗</m:t>
                        </m:r>
                      </m:e>
                      <m:sup>
                        <m:r>
                          <a:rPr lang="en-US" sz="4000" i="1">
                            <a:latin typeface="Cambria Math" panose="02040503050406030204" pitchFamily="18" charset="0"/>
                            <a:ea typeface="Cambria Math" panose="02040503050406030204" pitchFamily="18" charset="0"/>
                          </a:rPr>
                          <m:t>𝑡</m:t>
                        </m:r>
                      </m:sup>
                    </m:sSup>
                    <m:r>
                      <a:rPr lang="en-US" sz="4000" b="1">
                        <a:latin typeface="Cambria Math" panose="02040503050406030204" pitchFamily="18" charset="0"/>
                        <a:ea typeface="Cambria Math" panose="02040503050406030204" pitchFamily="18" charset="0"/>
                      </a:rPr>
                      <m:t>𝐗</m:t>
                    </m:r>
                  </m:oMath>
                </a14:m>
                <a:r>
                  <a:rPr lang="en-US" sz="4000" dirty="0"/>
                  <a:t> is the inner product of the </a:t>
                </a:r>
                <a14:m>
                  <m:oMath xmlns:m="http://schemas.openxmlformats.org/officeDocument/2006/math">
                    <m:sSup>
                      <m:sSupPr>
                        <m:ctrlPr>
                          <a:rPr lang="en-US" sz="4000" i="1">
                            <a:latin typeface="Cambria Math" panose="02040503050406030204" pitchFamily="18" charset="0"/>
                          </a:rPr>
                        </m:ctrlPr>
                      </m:sSupPr>
                      <m:e>
                        <m:r>
                          <a:rPr lang="en-US" sz="4000" i="1">
                            <a:latin typeface="Cambria Math" panose="02040503050406030204" pitchFamily="18" charset="0"/>
                          </a:rPr>
                          <m:t>𝑟</m:t>
                        </m:r>
                      </m:e>
                      <m:sup>
                        <m:r>
                          <m:rPr>
                            <m:sty m:val="p"/>
                          </m:rPr>
                          <a:rPr lang="en-US" sz="4000">
                            <a:latin typeface="Cambria Math" panose="02040503050406030204" pitchFamily="18" charset="0"/>
                          </a:rPr>
                          <m:t>th</m:t>
                        </m:r>
                      </m:sup>
                    </m:sSup>
                  </m:oMath>
                </a14:m>
                <a:r>
                  <a:rPr lang="en-US" sz="4000" dirty="0"/>
                  <a:t> and </a:t>
                </a:r>
                <a14:m>
                  <m:oMath xmlns:m="http://schemas.openxmlformats.org/officeDocument/2006/math">
                    <m:sSup>
                      <m:sSupPr>
                        <m:ctrlPr>
                          <a:rPr lang="en-US" sz="4000" i="1">
                            <a:latin typeface="Cambria Math" panose="02040503050406030204" pitchFamily="18" charset="0"/>
                          </a:rPr>
                        </m:ctrlPr>
                      </m:sSupPr>
                      <m:e>
                        <m:r>
                          <a:rPr lang="en-US" sz="4000" i="1">
                            <a:latin typeface="Cambria Math" panose="02040503050406030204" pitchFamily="18" charset="0"/>
                          </a:rPr>
                          <m:t>𝑠</m:t>
                        </m:r>
                      </m:e>
                      <m:sup>
                        <m:r>
                          <m:rPr>
                            <m:sty m:val="p"/>
                          </m:rPr>
                          <a:rPr lang="en-US" sz="4000">
                            <a:latin typeface="Cambria Math" panose="02040503050406030204" pitchFamily="18" charset="0"/>
                          </a:rPr>
                          <m:t>th</m:t>
                        </m:r>
                      </m:sup>
                    </m:sSup>
                  </m:oMath>
                </a14:m>
                <a:r>
                  <a:rPr lang="en-US" sz="4000" dirty="0"/>
                  <a:t> columns.  What is an inner product (search the Internet)?</a:t>
                </a:r>
              </a:p>
              <a:p>
                <a:pPr marL="0" indent="0">
                  <a:lnSpc>
                    <a:spcPct val="125000"/>
                  </a:lnSpc>
                  <a:spcBef>
                    <a:spcPts val="600"/>
                  </a:spcBef>
                  <a:buNone/>
                </a:pPr>
                <a:r>
                  <a:rPr lang="en-US" sz="4000" b="1" dirty="0"/>
                  <a:t>Feedback</a:t>
                </a:r>
                <a:r>
                  <a:rPr lang="en-US" sz="4000" dirty="0"/>
                  <a:t>.  We first multiply the elements of the </a:t>
                </a:r>
                <a14:m>
                  <m:oMath xmlns:m="http://schemas.openxmlformats.org/officeDocument/2006/math">
                    <m:sSup>
                      <m:sSupPr>
                        <m:ctrlPr>
                          <a:rPr lang="en-US" sz="4000" i="1" smtClean="0">
                            <a:latin typeface="Cambria Math" panose="02040503050406030204" pitchFamily="18" charset="0"/>
                          </a:rPr>
                        </m:ctrlPr>
                      </m:sSupPr>
                      <m:e>
                        <m:r>
                          <a:rPr lang="en-US" sz="4000" i="1">
                            <a:latin typeface="Cambria Math" panose="02040503050406030204" pitchFamily="18" charset="0"/>
                          </a:rPr>
                          <m:t>𝑟</m:t>
                        </m:r>
                      </m:e>
                      <m:sup>
                        <m:r>
                          <m:rPr>
                            <m:sty m:val="p"/>
                          </m:rPr>
                          <a:rPr lang="en-US" sz="4000">
                            <a:latin typeface="Cambria Math" panose="02040503050406030204" pitchFamily="18" charset="0"/>
                          </a:rPr>
                          <m:t>th</m:t>
                        </m:r>
                      </m:sup>
                    </m:sSup>
                  </m:oMath>
                </a14:m>
                <a:r>
                  <a:rPr lang="en-US" sz="4000" dirty="0"/>
                  <a:t> column by the corresponding elements of the </a:t>
                </a:r>
                <a14:m>
                  <m:oMath xmlns:m="http://schemas.openxmlformats.org/officeDocument/2006/math">
                    <m:sSup>
                      <m:sSupPr>
                        <m:ctrlPr>
                          <a:rPr lang="en-US" sz="4000" i="1">
                            <a:latin typeface="Cambria Math" panose="02040503050406030204" pitchFamily="18" charset="0"/>
                          </a:rPr>
                        </m:ctrlPr>
                      </m:sSupPr>
                      <m:e>
                        <m:r>
                          <a:rPr lang="en-US" sz="4000" i="1">
                            <a:latin typeface="Cambria Math" panose="02040503050406030204" pitchFamily="18" charset="0"/>
                          </a:rPr>
                          <m:t>𝑠</m:t>
                        </m:r>
                      </m:e>
                      <m:sup>
                        <m:r>
                          <m:rPr>
                            <m:sty m:val="p"/>
                          </m:rPr>
                          <a:rPr lang="en-US" sz="4000">
                            <a:latin typeface="Cambria Math" panose="02040503050406030204" pitchFamily="18" charset="0"/>
                          </a:rPr>
                          <m:t>th</m:t>
                        </m:r>
                      </m:sup>
                    </m:sSup>
                  </m:oMath>
                </a14:m>
                <a:r>
                  <a:rPr lang="en-US" sz="4000" dirty="0"/>
                  <a:t> columns.  Next, we add all the products together.  The sum is the inner product.</a:t>
                </a:r>
              </a:p>
            </p:txBody>
          </p:sp>
        </mc:Choice>
        <mc:Fallback xmlns="">
          <p:sp>
            <p:nvSpPr>
              <p:cNvPr id="2" name="Content Placeholder 1">
                <a:extLst>
                  <a:ext uri="{FF2B5EF4-FFF2-40B4-BE49-F238E27FC236}">
                    <a16:creationId xmlns:a16="http://schemas.microsoft.com/office/drawing/2014/main" id="{B13BD67C-224F-3925-73F1-3F67ABD61F50}"/>
                  </a:ext>
                </a:extLst>
              </p:cNvPr>
              <p:cNvSpPr>
                <a:spLocks noGrp="1" noRot="1" noChangeAspect="1" noMove="1" noResize="1" noEditPoints="1" noAdjustHandles="1" noChangeArrowheads="1" noChangeShapeType="1" noTextEdit="1"/>
              </p:cNvSpPr>
              <p:nvPr>
                <p:ph idx="1"/>
              </p:nvPr>
            </p:nvSpPr>
            <p:spPr>
              <a:blipFill>
                <a:blip r:embed="rId2"/>
                <a:stretch>
                  <a:fillRect l="-1364"/>
                </a:stretch>
              </a:blipFill>
            </p:spPr>
            <p:txBody>
              <a:bodyPr/>
              <a:lstStyle/>
              <a:p>
                <a:r>
                  <a:rPr lang="en-US">
                    <a:noFill/>
                  </a:rPr>
                  <a:t> </a:t>
                </a:r>
              </a:p>
            </p:txBody>
          </p:sp>
        </mc:Fallback>
      </mc:AlternateContent>
    </p:spTree>
    <p:extLst>
      <p:ext uri="{BB962C8B-B14F-4D97-AF65-F5344CB8AC3E}">
        <p14:creationId xmlns:p14="http://schemas.microsoft.com/office/powerpoint/2010/main" val="2693920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0951A-6027-4532-BB51-F5CFCE1E81DE}"/>
              </a:ext>
            </a:extLst>
          </p:cNvPr>
          <p:cNvSpPr>
            <a:spLocks noGrp="1"/>
          </p:cNvSpPr>
          <p:nvPr>
            <p:ph type="title"/>
          </p:nvPr>
        </p:nvSpPr>
        <p:spPr/>
        <p:txBody>
          <a:bodyPr/>
          <a:lstStyle/>
          <a:p>
            <a:r>
              <a:rPr lang="en-US" b="1" dirty="0">
                <a:solidFill>
                  <a:schemeClr val="bg1"/>
                </a:solidFill>
              </a:rPr>
              <a:t>The Least Squares Estimator</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D213F66-8319-42DA-A78A-2974BA52AE59}"/>
                  </a:ext>
                </a:extLst>
              </p:cNvPr>
              <p:cNvSpPr>
                <a:spLocks noGrp="1"/>
              </p:cNvSpPr>
              <p:nvPr>
                <p:ph idx="1"/>
              </p:nvPr>
            </p:nvSpPr>
            <p:spPr>
              <a:xfrm>
                <a:off x="1257302" y="2738437"/>
                <a:ext cx="7886699" cy="5486400"/>
              </a:xfrm>
              <a:noFill/>
              <a:ln w="19050">
                <a:solidFill>
                  <a:schemeClr val="tx1"/>
                </a:solidFill>
              </a:ln>
            </p:spPr>
            <p:txBody>
              <a:bodyPr anchor="ctr">
                <a:noAutofit/>
              </a:bodyPr>
              <a:lstStyle/>
              <a:p>
                <a:pPr marL="457200" indent="-457200">
                  <a:lnSpc>
                    <a:spcPct val="150000"/>
                  </a:lnSpc>
                  <a:spcBef>
                    <a:spcPts val="0"/>
                  </a:spcBef>
                  <a:buClr>
                    <a:schemeClr val="tx1"/>
                  </a:buClr>
                  <a:buFont typeface="Arial" panose="020B0604020202020204" pitchFamily="34" charset="0"/>
                  <a:buChar char="•"/>
                </a:pPr>
                <a:r>
                  <a:rPr lang="en-US" dirty="0"/>
                  <a:t>The Normal Equations</a:t>
                </a:r>
              </a:p>
              <a:p>
                <a:pPr marL="0" indent="0">
                  <a:lnSpc>
                    <a:spcPct val="150000"/>
                  </a:lnSpc>
                  <a:spcBef>
                    <a:spcPts val="0"/>
                  </a:spcBef>
                  <a:buClr>
                    <a:schemeClr val="tx1"/>
                  </a:buClr>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𝑆</m:t>
                          </m:r>
                        </m:num>
                        <m:den>
                          <m:r>
                            <a:rPr lang="en-US" i="1">
                              <a:latin typeface="Cambria Math" panose="02040503050406030204" pitchFamily="18" charset="0"/>
                              <a:ea typeface="Cambria Math" panose="02040503050406030204" pitchFamily="18" charset="0"/>
                            </a:rPr>
                            <m:t>𝜕</m:t>
                          </m:r>
                          <m:r>
                            <a:rPr lang="en-US" b="1">
                              <a:latin typeface="Cambria Math" panose="02040503050406030204" pitchFamily="18" charset="0"/>
                              <a:ea typeface="Cambria Math" panose="02040503050406030204" pitchFamily="18" charset="0"/>
                            </a:rPr>
                            <m:t>𝐛</m:t>
                          </m:r>
                        </m:den>
                      </m:f>
                      <m:r>
                        <a:rPr lang="en-US" i="1">
                          <a:latin typeface="Cambria Math" panose="02040503050406030204" pitchFamily="18" charset="0"/>
                          <a:ea typeface="Cambria Math" panose="02040503050406030204" pitchFamily="18" charset="0"/>
                        </a:rPr>
                        <m:t>=−2</m:t>
                      </m:r>
                      <m:sSup>
                        <m:sSupPr>
                          <m:ctrlPr>
                            <a:rPr lang="en-US" i="1">
                              <a:latin typeface="Cambria Math" panose="02040503050406030204" pitchFamily="18" charset="0"/>
                              <a:ea typeface="Cambria Math" panose="02040503050406030204" pitchFamily="18" charset="0"/>
                            </a:rPr>
                          </m:ctrlPr>
                        </m:sSupPr>
                        <m:e>
                          <m:r>
                            <a:rPr lang="en-US" b="1">
                              <a:latin typeface="Cambria Math" panose="02040503050406030204" pitchFamily="18" charset="0"/>
                              <a:ea typeface="Cambria Math" panose="02040503050406030204" pitchFamily="18" charset="0"/>
                            </a:rPr>
                            <m:t>𝐗</m:t>
                          </m:r>
                        </m:e>
                        <m:sup>
                          <m:r>
                            <a:rPr lang="en-US" i="1">
                              <a:latin typeface="Cambria Math" panose="02040503050406030204" pitchFamily="18" charset="0"/>
                              <a:ea typeface="Cambria Math" panose="02040503050406030204" pitchFamily="18" charset="0"/>
                            </a:rPr>
                            <m:t>𝑡</m:t>
                          </m:r>
                        </m:sup>
                      </m:sSup>
                      <m:d>
                        <m:dPr>
                          <m:ctrlPr>
                            <a:rPr lang="en-US" i="1">
                              <a:latin typeface="Cambria Math" panose="02040503050406030204" pitchFamily="18" charset="0"/>
                              <a:ea typeface="Cambria Math" panose="02040503050406030204" pitchFamily="18" charset="0"/>
                            </a:rPr>
                          </m:ctrlPr>
                        </m:dPr>
                        <m:e>
                          <m:r>
                            <a:rPr lang="en-US" b="1">
                              <a:latin typeface="Cambria Math" panose="02040503050406030204" pitchFamily="18" charset="0"/>
                            </a:rPr>
                            <m:t>𝐲</m:t>
                          </m:r>
                          <m:r>
                            <a:rPr lang="en-US" i="1">
                              <a:latin typeface="Cambria Math" panose="02040503050406030204" pitchFamily="18" charset="0"/>
                            </a:rPr>
                            <m:t>−</m:t>
                          </m:r>
                          <m:r>
                            <a:rPr lang="en-US" b="1">
                              <a:latin typeface="Cambria Math" panose="02040503050406030204" pitchFamily="18" charset="0"/>
                            </a:rPr>
                            <m:t>𝐗𝐛</m:t>
                          </m:r>
                        </m:e>
                      </m:d>
                      <m:r>
                        <a:rPr lang="en-US" i="1">
                          <a:latin typeface="Cambria Math" panose="02040503050406030204" pitchFamily="18" charset="0"/>
                        </a:rPr>
                        <m:t>=</m:t>
                      </m:r>
                      <m:r>
                        <a:rPr lang="en-US" b="1" i="1">
                          <a:latin typeface="Cambria Math" panose="02040503050406030204" pitchFamily="18" charset="0"/>
                        </a:rPr>
                        <m:t>𝟎</m:t>
                      </m:r>
                    </m:oMath>
                    <m:oMath xmlns:m="http://schemas.openxmlformats.org/officeDocument/2006/math">
                      <m:r>
                        <a:rPr lang="en-US" b="1"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1">
                              <a:latin typeface="Cambria Math" panose="02040503050406030204" pitchFamily="18" charset="0"/>
                              <a:ea typeface="Cambria Math" panose="02040503050406030204" pitchFamily="18" charset="0"/>
                            </a:rPr>
                            <m:t>𝐗</m:t>
                          </m:r>
                        </m:e>
                        <m:sup>
                          <m:r>
                            <a:rPr lang="en-US" i="1">
                              <a:latin typeface="Cambria Math" panose="02040503050406030204" pitchFamily="18" charset="0"/>
                              <a:ea typeface="Cambria Math" panose="02040503050406030204" pitchFamily="18" charset="0"/>
                            </a:rPr>
                            <m:t>𝑡</m:t>
                          </m:r>
                        </m:sup>
                      </m:sSup>
                      <m:r>
                        <a:rPr lang="en-US" b="1">
                          <a:latin typeface="Cambria Math" panose="02040503050406030204" pitchFamily="18" charset="0"/>
                        </a:rPr>
                        <m:t>𝐲</m:t>
                      </m:r>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1">
                              <a:latin typeface="Cambria Math" panose="02040503050406030204" pitchFamily="18" charset="0"/>
                              <a:ea typeface="Cambria Math" panose="02040503050406030204" pitchFamily="18" charset="0"/>
                            </a:rPr>
                            <m:t>𝐗</m:t>
                          </m:r>
                        </m:e>
                        <m:sup>
                          <m:r>
                            <a:rPr lang="en-US" i="1">
                              <a:latin typeface="Cambria Math" panose="02040503050406030204" pitchFamily="18" charset="0"/>
                              <a:ea typeface="Cambria Math" panose="02040503050406030204" pitchFamily="18" charset="0"/>
                            </a:rPr>
                            <m:t>𝑡</m:t>
                          </m:r>
                        </m:sup>
                      </m:sSup>
                      <m:r>
                        <a:rPr lang="en-US" b="1">
                          <a:latin typeface="Cambria Math" panose="02040503050406030204" pitchFamily="18" charset="0"/>
                        </a:rPr>
                        <m:t>𝐗𝐛</m:t>
                      </m:r>
                      <m:r>
                        <a:rPr lang="en-US" b="1" i="0" smtClean="0">
                          <a:latin typeface="Cambria Math" panose="02040503050406030204" pitchFamily="18" charset="0"/>
                        </a:rPr>
                        <m:t>=</m:t>
                      </m:r>
                      <m:r>
                        <a:rPr lang="en-US" b="1" i="0" smtClean="0">
                          <a:latin typeface="Cambria Math" panose="02040503050406030204" pitchFamily="18" charset="0"/>
                        </a:rPr>
                        <m:t>𝟎</m:t>
                      </m:r>
                    </m:oMath>
                    <m:oMath xmlns:m="http://schemas.openxmlformats.org/officeDocument/2006/math">
                      <m:r>
                        <a:rPr lang="en-US" b="1"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1">
                              <a:latin typeface="Cambria Math" panose="02040503050406030204" pitchFamily="18" charset="0"/>
                              <a:ea typeface="Cambria Math" panose="02040503050406030204" pitchFamily="18" charset="0"/>
                            </a:rPr>
                            <m:t>𝐗</m:t>
                          </m:r>
                        </m:e>
                        <m:sup>
                          <m:r>
                            <a:rPr lang="en-US" i="1">
                              <a:latin typeface="Cambria Math" panose="02040503050406030204" pitchFamily="18" charset="0"/>
                              <a:ea typeface="Cambria Math" panose="02040503050406030204" pitchFamily="18" charset="0"/>
                            </a:rPr>
                            <m:t>𝑡</m:t>
                          </m:r>
                        </m:sup>
                      </m:sSup>
                      <m:r>
                        <a:rPr lang="en-US" b="1">
                          <a:latin typeface="Cambria Math" panose="02040503050406030204" pitchFamily="18" charset="0"/>
                        </a:rPr>
                        <m:t>𝐗𝐛</m:t>
                      </m:r>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1">
                              <a:latin typeface="Cambria Math" panose="02040503050406030204" pitchFamily="18" charset="0"/>
                              <a:ea typeface="Cambria Math" panose="02040503050406030204" pitchFamily="18" charset="0"/>
                            </a:rPr>
                            <m:t>𝐗</m:t>
                          </m:r>
                        </m:e>
                        <m:sup>
                          <m:r>
                            <a:rPr lang="en-US" i="1">
                              <a:latin typeface="Cambria Math" panose="02040503050406030204" pitchFamily="18" charset="0"/>
                              <a:ea typeface="Cambria Math" panose="02040503050406030204" pitchFamily="18" charset="0"/>
                            </a:rPr>
                            <m:t>𝑡</m:t>
                          </m:r>
                        </m:sup>
                      </m:sSup>
                      <m:r>
                        <a:rPr lang="en-US" b="1">
                          <a:latin typeface="Cambria Math" panose="02040503050406030204" pitchFamily="18" charset="0"/>
                        </a:rPr>
                        <m:t>𝐲</m:t>
                      </m:r>
                    </m:oMath>
                  </m:oMathPara>
                </a14:m>
                <a:endParaRPr lang="en-US" b="1" dirty="0"/>
              </a:p>
            </p:txBody>
          </p:sp>
        </mc:Choice>
        <mc:Fallback xmlns="">
          <p:sp>
            <p:nvSpPr>
              <p:cNvPr id="3" name="Content Placeholder 2">
                <a:extLst>
                  <a:ext uri="{FF2B5EF4-FFF2-40B4-BE49-F238E27FC236}">
                    <a16:creationId xmlns:a16="http://schemas.microsoft.com/office/drawing/2014/main" id="{6D213F66-8319-42DA-A78A-2974BA52AE59}"/>
                  </a:ext>
                </a:extLst>
              </p:cNvPr>
              <p:cNvSpPr>
                <a:spLocks noGrp="1" noRot="1" noChangeAspect="1" noMove="1" noResize="1" noEditPoints="1" noAdjustHandles="1" noChangeArrowheads="1" noChangeShapeType="1" noTextEdit="1"/>
              </p:cNvSpPr>
              <p:nvPr>
                <p:ph idx="1"/>
              </p:nvPr>
            </p:nvSpPr>
            <p:spPr>
              <a:xfrm>
                <a:off x="1257302" y="2738437"/>
                <a:ext cx="7886699" cy="5486400"/>
              </a:xfrm>
              <a:blipFill>
                <a:blip r:embed="rId2"/>
                <a:stretch>
                  <a:fillRect l="-2699"/>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7995E88C-F0E4-4878-84CC-7BC1A7CD8B90}"/>
                  </a:ext>
                </a:extLst>
              </p:cNvPr>
              <p:cNvSpPr txBox="1">
                <a:spLocks/>
              </p:cNvSpPr>
              <p:nvPr/>
            </p:nvSpPr>
            <p:spPr>
              <a:xfrm>
                <a:off x="9405257" y="2738437"/>
                <a:ext cx="7625442" cy="5486400"/>
              </a:xfrm>
              <a:prstGeom prst="rect">
                <a:avLst/>
              </a:prstGeom>
              <a:noFill/>
              <a:ln w="19050">
                <a:solidFill>
                  <a:schemeClr val="tx1"/>
                </a:solidFill>
              </a:ln>
            </p:spPr>
            <p:txBody>
              <a:bodyPr vert="horz" lIns="137160" tIns="68580" rIns="137160" bIns="68580" rtlCol="0" anchor="ct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50000"/>
                  </a:lnSpc>
                  <a:spcBef>
                    <a:spcPts val="0"/>
                  </a:spcBef>
                </a:pPr>
                <a:r>
                  <a:rPr lang="en-US" sz="5200" dirty="0">
                    <a:latin typeface="Calibri" panose="020F0502020204030204" pitchFamily="34" charset="0"/>
                    <a:ea typeface="Calibri" panose="020F0502020204030204" pitchFamily="34" charset="0"/>
                    <a:cs typeface="Calibri" panose="020F0502020204030204" pitchFamily="34" charset="0"/>
                  </a:rPr>
                  <a:t>If </a:t>
                </a:r>
                <a14:m>
                  <m:oMath xmlns:m="http://schemas.openxmlformats.org/officeDocument/2006/math">
                    <m:sSup>
                      <m:sSupPr>
                        <m:ctrlPr>
                          <a:rPr lang="en-US" sz="5200" i="1">
                            <a:latin typeface="Cambria Math" panose="02040503050406030204" pitchFamily="18" charset="0"/>
                            <a:ea typeface="Cambria Math" panose="02040503050406030204" pitchFamily="18" charset="0"/>
                          </a:rPr>
                        </m:ctrlPr>
                      </m:sSupPr>
                      <m:e>
                        <m:r>
                          <a:rPr lang="en-US" sz="5200" b="1">
                            <a:latin typeface="Cambria Math" panose="02040503050406030204" pitchFamily="18" charset="0"/>
                            <a:ea typeface="Cambria Math" panose="02040503050406030204" pitchFamily="18" charset="0"/>
                          </a:rPr>
                          <m:t>𝐗</m:t>
                        </m:r>
                      </m:e>
                      <m:sup>
                        <m:r>
                          <a:rPr lang="en-US" sz="5200" i="1">
                            <a:latin typeface="Cambria Math" panose="02040503050406030204" pitchFamily="18" charset="0"/>
                            <a:ea typeface="Cambria Math" panose="02040503050406030204" pitchFamily="18" charset="0"/>
                          </a:rPr>
                          <m:t>𝑡</m:t>
                        </m:r>
                      </m:sup>
                    </m:sSup>
                    <m:r>
                      <a:rPr lang="en-US" sz="5200" b="1">
                        <a:latin typeface="Cambria Math" panose="02040503050406030204" pitchFamily="18" charset="0"/>
                      </a:rPr>
                      <m:t>𝐗</m:t>
                    </m:r>
                  </m:oMath>
                </a14:m>
                <a:r>
                  <a:rPr lang="en-US" sz="5200" dirty="0">
                    <a:latin typeface="Calibri" panose="020F0502020204030204" pitchFamily="34" charset="0"/>
                    <a:ea typeface="Calibri" panose="020F0502020204030204" pitchFamily="34" charset="0"/>
                    <a:cs typeface="Calibri" panose="020F0502020204030204" pitchFamily="34" charset="0"/>
                  </a:rPr>
                  <a:t> is invertible (i.e., the inverse </a:t>
                </a:r>
                <a14:m>
                  <m:oMath xmlns:m="http://schemas.openxmlformats.org/officeDocument/2006/math">
                    <m:sSup>
                      <m:sSupPr>
                        <m:ctrlPr>
                          <a:rPr lang="en-US" sz="5200" i="1">
                            <a:latin typeface="Cambria Math" panose="02040503050406030204" pitchFamily="18" charset="0"/>
                          </a:rPr>
                        </m:ctrlPr>
                      </m:sSupPr>
                      <m:e>
                        <m:d>
                          <m:dPr>
                            <m:ctrlPr>
                              <a:rPr lang="en-US" sz="5200" i="1">
                                <a:latin typeface="Cambria Math" panose="02040503050406030204" pitchFamily="18" charset="0"/>
                              </a:rPr>
                            </m:ctrlPr>
                          </m:dPr>
                          <m:e>
                            <m:sSup>
                              <m:sSupPr>
                                <m:ctrlPr>
                                  <a:rPr lang="en-US" sz="5200" i="1">
                                    <a:latin typeface="Cambria Math" panose="02040503050406030204" pitchFamily="18" charset="0"/>
                                    <a:ea typeface="Cambria Math" panose="02040503050406030204" pitchFamily="18" charset="0"/>
                                  </a:rPr>
                                </m:ctrlPr>
                              </m:sSupPr>
                              <m:e>
                                <m:r>
                                  <a:rPr lang="en-US" sz="5200" b="1">
                                    <a:latin typeface="Cambria Math" panose="02040503050406030204" pitchFamily="18" charset="0"/>
                                    <a:ea typeface="Cambria Math" panose="02040503050406030204" pitchFamily="18" charset="0"/>
                                  </a:rPr>
                                  <m:t>𝐗</m:t>
                                </m:r>
                              </m:e>
                              <m:sup>
                                <m:r>
                                  <a:rPr lang="en-US" sz="5200" i="1">
                                    <a:latin typeface="Cambria Math" panose="02040503050406030204" pitchFamily="18" charset="0"/>
                                    <a:ea typeface="Cambria Math" panose="02040503050406030204" pitchFamily="18" charset="0"/>
                                  </a:rPr>
                                  <m:t>𝑡</m:t>
                                </m:r>
                              </m:sup>
                            </m:sSup>
                            <m:r>
                              <a:rPr lang="en-US" sz="5200" b="1">
                                <a:latin typeface="Cambria Math" panose="02040503050406030204" pitchFamily="18" charset="0"/>
                              </a:rPr>
                              <m:t>𝐗</m:t>
                            </m:r>
                          </m:e>
                        </m:d>
                      </m:e>
                      <m:sup>
                        <m:r>
                          <a:rPr lang="en-US" sz="5200" i="1">
                            <a:latin typeface="Cambria Math" panose="02040503050406030204" pitchFamily="18" charset="0"/>
                          </a:rPr>
                          <m:t>−1</m:t>
                        </m:r>
                      </m:sup>
                    </m:sSup>
                  </m:oMath>
                </a14:m>
                <a:r>
                  <a:rPr lang="en-US" sz="5200" dirty="0">
                    <a:latin typeface="Calibri" panose="020F0502020204030204" pitchFamily="34" charset="0"/>
                    <a:ea typeface="Calibri" panose="020F0502020204030204" pitchFamily="34" charset="0"/>
                    <a:cs typeface="Calibri" panose="020F0502020204030204" pitchFamily="34" charset="0"/>
                  </a:rPr>
                  <a:t> exists), then</a:t>
                </a:r>
                <a:br>
                  <a:rPr lang="en-US" sz="5200" dirty="0">
                    <a:latin typeface="Calibri" panose="020F0502020204030204" pitchFamily="34" charset="0"/>
                    <a:ea typeface="Calibri" panose="020F0502020204030204" pitchFamily="34" charset="0"/>
                    <a:cs typeface="Calibri" panose="020F0502020204030204" pitchFamily="34" charset="0"/>
                  </a:rPr>
                </a:br>
                <a14:m>
                  <m:oMath xmlns:m="http://schemas.openxmlformats.org/officeDocument/2006/math">
                    <m:r>
                      <a:rPr lang="en-US" sz="5200" b="1">
                        <a:latin typeface="Cambria Math" panose="02040503050406030204" pitchFamily="18" charset="0"/>
                      </a:rPr>
                      <m:t>𝐛</m:t>
                    </m:r>
                    <m:r>
                      <a:rPr lang="en-US" sz="5200" i="1">
                        <a:latin typeface="Cambria Math" panose="02040503050406030204" pitchFamily="18" charset="0"/>
                      </a:rPr>
                      <m:t>=</m:t>
                    </m:r>
                    <m:sSup>
                      <m:sSupPr>
                        <m:ctrlPr>
                          <a:rPr lang="en-US" sz="5200" i="1">
                            <a:latin typeface="Cambria Math" panose="02040503050406030204" pitchFamily="18" charset="0"/>
                          </a:rPr>
                        </m:ctrlPr>
                      </m:sSupPr>
                      <m:e>
                        <m:d>
                          <m:dPr>
                            <m:ctrlPr>
                              <a:rPr lang="en-US" sz="5200" i="1">
                                <a:latin typeface="Cambria Math" panose="02040503050406030204" pitchFamily="18" charset="0"/>
                              </a:rPr>
                            </m:ctrlPr>
                          </m:dPr>
                          <m:e>
                            <m:sSup>
                              <m:sSupPr>
                                <m:ctrlPr>
                                  <a:rPr lang="en-US" sz="5200" i="1">
                                    <a:latin typeface="Cambria Math" panose="02040503050406030204" pitchFamily="18" charset="0"/>
                                    <a:ea typeface="Cambria Math" panose="02040503050406030204" pitchFamily="18" charset="0"/>
                                  </a:rPr>
                                </m:ctrlPr>
                              </m:sSupPr>
                              <m:e>
                                <m:r>
                                  <a:rPr lang="en-US" sz="5200" b="1">
                                    <a:latin typeface="Cambria Math" panose="02040503050406030204" pitchFamily="18" charset="0"/>
                                    <a:ea typeface="Cambria Math" panose="02040503050406030204" pitchFamily="18" charset="0"/>
                                  </a:rPr>
                                  <m:t>𝐗</m:t>
                                </m:r>
                              </m:e>
                              <m:sup>
                                <m:r>
                                  <a:rPr lang="en-US" sz="5200" i="1">
                                    <a:latin typeface="Cambria Math" panose="02040503050406030204" pitchFamily="18" charset="0"/>
                                    <a:ea typeface="Cambria Math" panose="02040503050406030204" pitchFamily="18" charset="0"/>
                                  </a:rPr>
                                  <m:t>𝑡</m:t>
                                </m:r>
                              </m:sup>
                            </m:sSup>
                            <m:r>
                              <a:rPr lang="en-US" sz="5200" b="1">
                                <a:latin typeface="Cambria Math" panose="02040503050406030204" pitchFamily="18" charset="0"/>
                              </a:rPr>
                              <m:t>𝐗</m:t>
                            </m:r>
                          </m:e>
                        </m:d>
                      </m:e>
                      <m:sup>
                        <m:r>
                          <a:rPr lang="en-US" sz="5200" i="1">
                            <a:latin typeface="Cambria Math" panose="02040503050406030204" pitchFamily="18" charset="0"/>
                          </a:rPr>
                          <m:t>−1</m:t>
                        </m:r>
                      </m:sup>
                    </m:sSup>
                    <m:sSup>
                      <m:sSupPr>
                        <m:ctrlPr>
                          <a:rPr lang="en-US" sz="5200" i="1">
                            <a:latin typeface="Cambria Math" panose="02040503050406030204" pitchFamily="18" charset="0"/>
                            <a:ea typeface="Cambria Math" panose="02040503050406030204" pitchFamily="18" charset="0"/>
                          </a:rPr>
                        </m:ctrlPr>
                      </m:sSupPr>
                      <m:e>
                        <m:r>
                          <a:rPr lang="en-US" sz="5200" b="1">
                            <a:latin typeface="Cambria Math" panose="02040503050406030204" pitchFamily="18" charset="0"/>
                            <a:ea typeface="Cambria Math" panose="02040503050406030204" pitchFamily="18" charset="0"/>
                          </a:rPr>
                          <m:t>𝐗</m:t>
                        </m:r>
                      </m:e>
                      <m:sup>
                        <m:r>
                          <a:rPr lang="en-US" sz="5200" i="1">
                            <a:latin typeface="Cambria Math" panose="02040503050406030204" pitchFamily="18" charset="0"/>
                            <a:ea typeface="Cambria Math" panose="02040503050406030204" pitchFamily="18" charset="0"/>
                          </a:rPr>
                          <m:t>𝑡</m:t>
                        </m:r>
                      </m:sup>
                    </m:sSup>
                    <m:r>
                      <a:rPr lang="en-US" sz="5200" b="1">
                        <a:latin typeface="Cambria Math" panose="02040503050406030204" pitchFamily="18" charset="0"/>
                      </a:rPr>
                      <m:t>𝐲</m:t>
                    </m:r>
                  </m:oMath>
                </a14:m>
                <a:endParaRPr lang="en-US" sz="5200" dirty="0">
                  <a:latin typeface="Calibri" panose="020F0502020204030204" pitchFamily="34" charset="0"/>
                  <a:ea typeface="Calibri" panose="020F0502020204030204" pitchFamily="34" charset="0"/>
                  <a:cs typeface="Calibri" panose="020F0502020204030204" pitchFamily="34" charset="0"/>
                </a:endParaRPr>
              </a:p>
              <a:p>
                <a:pPr marL="457200" indent="-457200">
                  <a:lnSpc>
                    <a:spcPct val="150000"/>
                  </a:lnSpc>
                  <a:spcBef>
                    <a:spcPts val="0"/>
                  </a:spcBef>
                </a:pPr>
                <a:r>
                  <a:rPr lang="en-US" sz="5200" dirty="0">
                    <a:latin typeface="Calibri" panose="020F0502020204030204" pitchFamily="34" charset="0"/>
                    <a:ea typeface="Calibri" panose="020F0502020204030204" pitchFamily="34" charset="0"/>
                    <a:cs typeface="Calibri" panose="020F0502020204030204" pitchFamily="34" charset="0"/>
                  </a:rPr>
                  <a:t>The Least Squares Estimator is</a:t>
                </a:r>
              </a:p>
              <a:p>
                <a:pPr marL="457200" indent="-457200">
                  <a:lnSpc>
                    <a:spcPct val="150000"/>
                  </a:lnSpc>
                  <a:spcBef>
                    <a:spcPts val="0"/>
                  </a:spcBef>
                  <a:buNone/>
                </a:pPr>
                <a14:m>
                  <m:oMathPara xmlns:m="http://schemas.openxmlformats.org/officeDocument/2006/math">
                    <m:oMathParaPr>
                      <m:jc m:val="centerGroup"/>
                    </m:oMathParaPr>
                    <m:oMath xmlns:m="http://schemas.openxmlformats.org/officeDocument/2006/math">
                      <m:acc>
                        <m:accPr>
                          <m:chr m:val="̂"/>
                          <m:ctrlPr>
                            <a:rPr lang="en-US" sz="5200" i="1">
                              <a:latin typeface="Cambria Math" panose="02040503050406030204" pitchFamily="18" charset="0"/>
                            </a:rPr>
                          </m:ctrlPr>
                        </m:accPr>
                        <m:e>
                          <m:r>
                            <a:rPr lang="en-US" sz="5200" b="1">
                              <a:latin typeface="Cambria Math" panose="02040503050406030204" pitchFamily="18" charset="0"/>
                            </a:rPr>
                            <m:t>𝐛</m:t>
                          </m:r>
                        </m:e>
                      </m:acc>
                      <m:r>
                        <a:rPr lang="en-US" sz="5200" i="1">
                          <a:latin typeface="Cambria Math" panose="02040503050406030204" pitchFamily="18" charset="0"/>
                        </a:rPr>
                        <m:t>=</m:t>
                      </m:r>
                      <m:sSup>
                        <m:sSupPr>
                          <m:ctrlPr>
                            <a:rPr lang="en-US" sz="5200" i="1">
                              <a:latin typeface="Cambria Math" panose="02040503050406030204" pitchFamily="18" charset="0"/>
                            </a:rPr>
                          </m:ctrlPr>
                        </m:sSupPr>
                        <m:e>
                          <m:d>
                            <m:dPr>
                              <m:ctrlPr>
                                <a:rPr lang="en-US" sz="5200" i="1">
                                  <a:latin typeface="Cambria Math" panose="02040503050406030204" pitchFamily="18" charset="0"/>
                                </a:rPr>
                              </m:ctrlPr>
                            </m:dPr>
                            <m:e>
                              <m:sSup>
                                <m:sSupPr>
                                  <m:ctrlPr>
                                    <a:rPr lang="en-US" sz="5200" i="1">
                                      <a:latin typeface="Cambria Math" panose="02040503050406030204" pitchFamily="18" charset="0"/>
                                      <a:ea typeface="Cambria Math" panose="02040503050406030204" pitchFamily="18" charset="0"/>
                                    </a:rPr>
                                  </m:ctrlPr>
                                </m:sSupPr>
                                <m:e>
                                  <m:r>
                                    <a:rPr lang="en-US" sz="5200" b="1">
                                      <a:latin typeface="Cambria Math" panose="02040503050406030204" pitchFamily="18" charset="0"/>
                                      <a:ea typeface="Cambria Math" panose="02040503050406030204" pitchFamily="18" charset="0"/>
                                    </a:rPr>
                                    <m:t>𝐗</m:t>
                                  </m:r>
                                </m:e>
                                <m:sup>
                                  <m:r>
                                    <a:rPr lang="en-US" sz="5200" i="1">
                                      <a:latin typeface="Cambria Math" panose="02040503050406030204" pitchFamily="18" charset="0"/>
                                      <a:ea typeface="Cambria Math" panose="02040503050406030204" pitchFamily="18" charset="0"/>
                                    </a:rPr>
                                    <m:t>𝑡</m:t>
                                  </m:r>
                                </m:sup>
                              </m:sSup>
                              <m:r>
                                <a:rPr lang="en-US" sz="5200" b="1">
                                  <a:latin typeface="Cambria Math" panose="02040503050406030204" pitchFamily="18" charset="0"/>
                                </a:rPr>
                                <m:t>𝐗</m:t>
                              </m:r>
                            </m:e>
                          </m:d>
                        </m:e>
                        <m:sup>
                          <m:r>
                            <a:rPr lang="en-US" sz="5200" i="1">
                              <a:latin typeface="Cambria Math" panose="02040503050406030204" pitchFamily="18" charset="0"/>
                            </a:rPr>
                            <m:t>−1</m:t>
                          </m:r>
                        </m:sup>
                      </m:sSup>
                      <m:sSup>
                        <m:sSupPr>
                          <m:ctrlPr>
                            <a:rPr lang="en-US" sz="5200" i="1">
                              <a:latin typeface="Cambria Math" panose="02040503050406030204" pitchFamily="18" charset="0"/>
                              <a:ea typeface="Cambria Math" panose="02040503050406030204" pitchFamily="18" charset="0"/>
                            </a:rPr>
                          </m:ctrlPr>
                        </m:sSupPr>
                        <m:e>
                          <m:r>
                            <a:rPr lang="en-US" sz="5200" b="1">
                              <a:latin typeface="Cambria Math" panose="02040503050406030204" pitchFamily="18" charset="0"/>
                              <a:ea typeface="Cambria Math" panose="02040503050406030204" pitchFamily="18" charset="0"/>
                            </a:rPr>
                            <m:t>𝐗</m:t>
                          </m:r>
                        </m:e>
                        <m:sup>
                          <m:r>
                            <a:rPr lang="en-US" sz="5200" i="1">
                              <a:latin typeface="Cambria Math" panose="02040503050406030204" pitchFamily="18" charset="0"/>
                              <a:ea typeface="Cambria Math" panose="02040503050406030204" pitchFamily="18" charset="0"/>
                            </a:rPr>
                            <m:t>𝑡</m:t>
                          </m:r>
                        </m:sup>
                      </m:sSup>
                      <m:r>
                        <a:rPr lang="en-US" sz="5200" b="1">
                          <a:latin typeface="Cambria Math" panose="02040503050406030204" pitchFamily="18" charset="0"/>
                        </a:rPr>
                        <m:t>𝐲</m:t>
                      </m:r>
                    </m:oMath>
                  </m:oMathPara>
                </a14:m>
                <a:endParaRPr lang="en-US" sz="5200"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 name="Content Placeholder 2">
                <a:extLst>
                  <a:ext uri="{FF2B5EF4-FFF2-40B4-BE49-F238E27FC236}">
                    <a16:creationId xmlns:a16="http://schemas.microsoft.com/office/drawing/2014/main" id="{7995E88C-F0E4-4878-84CC-7BC1A7CD8B90}"/>
                  </a:ext>
                </a:extLst>
              </p:cNvPr>
              <p:cNvSpPr txBox="1">
                <a:spLocks noRot="1" noChangeAspect="1" noMove="1" noResize="1" noEditPoints="1" noAdjustHandles="1" noChangeArrowheads="1" noChangeShapeType="1" noTextEdit="1"/>
              </p:cNvSpPr>
              <p:nvPr/>
            </p:nvSpPr>
            <p:spPr>
              <a:xfrm>
                <a:off x="9405257" y="2738437"/>
                <a:ext cx="7625442" cy="5486400"/>
              </a:xfrm>
              <a:prstGeom prst="rect">
                <a:avLst/>
              </a:prstGeom>
              <a:blipFill>
                <a:blip r:embed="rId3"/>
                <a:stretch>
                  <a:fillRect l="-2233" r="-2073"/>
                </a:stretch>
              </a:blipFill>
              <a:ln w="1905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463772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b="1" dirty="0">
                <a:solidFill>
                  <a:schemeClr val="bg1"/>
                </a:solidFill>
              </a:rPr>
              <a:t>The Least Square Estimator</a:t>
            </a:r>
            <a:endParaRPr lang="en-US" dirty="0">
              <a:solidFill>
                <a:schemeClr val="bg1"/>
              </a:solidFill>
            </a:endParaRPr>
          </a:p>
        </p:txBody>
      </p:sp>
      <p:sp>
        <p:nvSpPr>
          <p:cNvPr id="3" name="内容占位符 2"/>
          <p:cNvSpPr>
            <a:spLocks noGrp="1"/>
          </p:cNvSpPr>
          <p:nvPr>
            <p:ph idx="1"/>
          </p:nvPr>
        </p:nvSpPr>
        <p:spPr/>
        <p:txBody>
          <a:bodyPr anchor="ctr">
            <a:normAutofit/>
          </a:bodyPr>
          <a:lstStyle/>
          <a:p>
            <a:pPr>
              <a:lnSpc>
                <a:spcPct val="125000"/>
              </a:lnSpc>
              <a:spcBef>
                <a:spcPts val="900"/>
              </a:spcBef>
            </a:pPr>
            <a:r>
              <a:rPr lang="en-US" dirty="0"/>
              <a:t>This estimator is the </a:t>
            </a:r>
            <a:r>
              <a:rPr lang="en-US" u="sng" dirty="0"/>
              <a:t>B</a:t>
            </a:r>
            <a:r>
              <a:rPr lang="en-US" dirty="0"/>
              <a:t>est </a:t>
            </a:r>
            <a:r>
              <a:rPr lang="en-US" u="sng" dirty="0"/>
              <a:t>L</a:t>
            </a:r>
            <a:r>
              <a:rPr lang="en-US" dirty="0"/>
              <a:t>inear </a:t>
            </a:r>
            <a:r>
              <a:rPr lang="en-US" u="sng" dirty="0"/>
              <a:t>U</a:t>
            </a:r>
            <a:r>
              <a:rPr lang="en-US" dirty="0"/>
              <a:t>nbiased </a:t>
            </a:r>
            <a:r>
              <a:rPr lang="en-US" u="sng" dirty="0"/>
              <a:t>E</a:t>
            </a:r>
            <a:r>
              <a:rPr lang="en-US" dirty="0"/>
              <a:t>stimator (BLUE).</a:t>
            </a:r>
          </a:p>
          <a:p>
            <a:pPr>
              <a:lnSpc>
                <a:spcPct val="125000"/>
              </a:lnSpc>
              <a:spcBef>
                <a:spcPts val="900"/>
              </a:spcBef>
            </a:pPr>
            <a:r>
              <a:rPr lang="en-US" b="1" dirty="0"/>
              <a:t>Linear</a:t>
            </a:r>
            <a:r>
              <a:rPr lang="en-US" dirty="0"/>
              <a:t>. This estimator is a linear combination of the observed response values.</a:t>
            </a:r>
          </a:p>
          <a:p>
            <a:pPr>
              <a:lnSpc>
                <a:spcPct val="125000"/>
              </a:lnSpc>
              <a:spcBef>
                <a:spcPts val="900"/>
              </a:spcBef>
            </a:pPr>
            <a:r>
              <a:rPr lang="en-US" b="1" dirty="0"/>
              <a:t>Best</a:t>
            </a:r>
            <a:r>
              <a:rPr lang="en-US" dirty="0"/>
              <a:t>. This estimator has the highest precision (i.e., lowest variance) among all other linear estimators.</a:t>
            </a:r>
          </a:p>
          <a:p>
            <a:pPr>
              <a:lnSpc>
                <a:spcPct val="125000"/>
              </a:lnSpc>
              <a:spcBef>
                <a:spcPts val="900"/>
              </a:spcBef>
            </a:pPr>
            <a:r>
              <a:rPr lang="en-US" b="1" dirty="0"/>
              <a:t>Unbiased</a:t>
            </a:r>
            <a:r>
              <a:rPr lang="en-US" dirty="0"/>
              <a:t>. This estimator will not, in theory, over- or under-estimate the population regression parameters.</a:t>
            </a:r>
          </a:p>
        </p:txBody>
      </p:sp>
    </p:spTree>
    <p:extLst>
      <p:ext uri="{BB962C8B-B14F-4D97-AF65-F5344CB8AC3E}">
        <p14:creationId xmlns:p14="http://schemas.microsoft.com/office/powerpoint/2010/main" val="151229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b="1" dirty="0">
                <a:solidFill>
                  <a:schemeClr val="bg1"/>
                </a:solidFill>
              </a:rPr>
              <a:t>Predicted Values and Residuals</a:t>
            </a:r>
            <a:endParaRPr lang="en-US" dirty="0">
              <a:solidFill>
                <a:schemeClr val="bg1"/>
              </a:solidFill>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chor="ctr">
                <a:normAutofit/>
              </a:bodyPr>
              <a:lstStyle/>
              <a:p>
                <a:pPr>
                  <a:lnSpc>
                    <a:spcPct val="150000"/>
                  </a:lnSpc>
                  <a:spcBef>
                    <a:spcPts val="600"/>
                  </a:spcBef>
                </a:pPr>
                <a:r>
                  <a:rPr lang="en-US" dirty="0"/>
                  <a:t>The predicted value is </a:t>
                </a:r>
                <a14:m>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=0</m:t>
                        </m:r>
                      </m:sub>
                      <m:sup>
                        <m:r>
                          <a:rPr lang="en-US" i="1">
                            <a:latin typeface="Cambria Math" panose="02040503050406030204" pitchFamily="18" charset="0"/>
                          </a:rPr>
                          <m:t>𝑝</m:t>
                        </m:r>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𝑖𝑗</m:t>
                            </m:r>
                          </m:sub>
                        </m:sSub>
                        <m:sSub>
                          <m:sSubPr>
                            <m:ctrlPr>
                              <a:rPr lang="en-US" i="1">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𝑏</m:t>
                                </m:r>
                              </m:e>
                            </m:acc>
                          </m:e>
                          <m:sub>
                            <m:r>
                              <a:rPr lang="en-US" i="1">
                                <a:latin typeface="Cambria Math" panose="02040503050406030204" pitchFamily="18" charset="0"/>
                              </a:rPr>
                              <m:t>𝑗</m:t>
                            </m:r>
                          </m:sub>
                        </m:sSub>
                      </m:e>
                    </m:nary>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𝑛</m:t>
                    </m:r>
                  </m:oMath>
                </a14:m>
                <a:r>
                  <a:rPr lang="en-US" dirty="0"/>
                  <a:t>.</a:t>
                </a:r>
              </a:p>
              <a:p>
                <a:pPr>
                  <a:lnSpc>
                    <a:spcPct val="150000"/>
                  </a:lnSpc>
                  <a:spcBef>
                    <a:spcPts val="600"/>
                  </a:spcBef>
                </a:pPr>
                <a:r>
                  <a:rPr lang="en-US" dirty="0"/>
                  <a:t>The residual is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𝑒</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𝑛</m:t>
                    </m:r>
                  </m:oMath>
                </a14:m>
                <a:r>
                  <a:rPr lang="en-US" dirty="0"/>
                  <a:t>.</a:t>
                </a:r>
              </a:p>
              <a:p>
                <a:pPr>
                  <a:lnSpc>
                    <a:spcPct val="150000"/>
                  </a:lnSpc>
                  <a:spcBef>
                    <a:spcPts val="600"/>
                  </a:spcBef>
                </a:pPr>
                <a:r>
                  <a:rPr lang="en-US" dirty="0"/>
                  <a:t>The residual sum of squares is </a:t>
                </a:r>
                <a14:m>
                  <m:oMath xmlns:m="http://schemas.openxmlformats.org/officeDocument/2006/math">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𝑒</m:t>
                                </m:r>
                              </m:e>
                            </m:acc>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e>
                    </m:nary>
                  </m:oMath>
                </a14:m>
                <a:r>
                  <a:rPr lang="en-US" dirty="0"/>
                  <a:t>.</a:t>
                </a:r>
              </a:p>
              <a:p>
                <a:pPr>
                  <a:lnSpc>
                    <a:spcPct val="150000"/>
                  </a:lnSpc>
                  <a:spcBef>
                    <a:spcPts val="600"/>
                  </a:spcBef>
                </a:pPr>
                <a:r>
                  <a:rPr lang="en-US" dirty="0"/>
                  <a:t>The residual variance is </a:t>
                </a:r>
                <a14:m>
                  <m:oMath xmlns:m="http://schemas.openxmlformats.org/officeDocument/2006/math">
                    <m:sSup>
                      <m:sSupPr>
                        <m:ctrlPr>
                          <a:rPr lang="en-US" i="1" smtClean="0">
                            <a:latin typeface="Cambria Math" panose="02040503050406030204" pitchFamily="18" charset="0"/>
                          </a:rPr>
                        </m:ctrlPr>
                      </m:sSup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𝜎</m:t>
                            </m:r>
                          </m:e>
                        </m:acc>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−1</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𝑒</m:t>
                                </m:r>
                              </m:e>
                            </m:acc>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e>
                    </m:nary>
                  </m:oMath>
                </a14:m>
                <a:r>
                  <a:rPr lang="en-US" dirty="0"/>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288"/>
                </a:stretch>
              </a:blipFill>
            </p:spPr>
            <p:txBody>
              <a:bodyPr/>
              <a:lstStyle/>
              <a:p>
                <a:r>
                  <a:rPr lang="en-US">
                    <a:noFill/>
                  </a:rPr>
                  <a:t> </a:t>
                </a:r>
              </a:p>
            </p:txBody>
          </p:sp>
        </mc:Fallback>
      </mc:AlternateContent>
    </p:spTree>
    <p:extLst>
      <p:ext uri="{BB962C8B-B14F-4D97-AF65-F5344CB8AC3E}">
        <p14:creationId xmlns:p14="http://schemas.microsoft.com/office/powerpoint/2010/main" val="1781816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F33CE27-7CDF-6C4D-736F-BD49DA842DD4}"/>
              </a:ext>
            </a:extLst>
          </p:cNvPr>
          <p:cNvSpPr/>
          <p:nvPr/>
        </p:nvSpPr>
        <p:spPr>
          <a:xfrm>
            <a:off x="1828800" y="1485900"/>
            <a:ext cx="14630400" cy="7315200"/>
          </a:xfrm>
          <a:prstGeom prst="roundRect">
            <a:avLst/>
          </a:prstGeom>
          <a:noFill/>
          <a:ln w="76200"/>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5000"/>
              </a:lnSpc>
              <a:spcBef>
                <a:spcPts val="0"/>
              </a:spcBef>
              <a:spcAft>
                <a:spcPts val="600"/>
              </a:spcAft>
            </a:pPr>
            <a:r>
              <a:rPr lang="en-US" altLang="en-US" sz="7200" b="1" dirty="0">
                <a:solidFill>
                  <a:schemeClr val="tx1"/>
                </a:solidFill>
              </a:rPr>
              <a:t>Identify Aliased Parameters</a:t>
            </a:r>
            <a:endParaRPr lang="en-US" sz="7200" b="1" dirty="0">
              <a:solidFill>
                <a:schemeClr val="tx1"/>
              </a:solidFill>
            </a:endParaRPr>
          </a:p>
        </p:txBody>
      </p:sp>
    </p:spTree>
    <p:extLst>
      <p:ext uri="{BB962C8B-B14F-4D97-AF65-F5344CB8AC3E}">
        <p14:creationId xmlns:p14="http://schemas.microsoft.com/office/powerpoint/2010/main" val="15851899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b="1" dirty="0">
                <a:solidFill>
                  <a:schemeClr val="bg1"/>
                </a:solidFill>
              </a:rPr>
              <a:t>Aliasing</a:t>
            </a:r>
            <a:endParaRPr lang="en-US" dirty="0">
              <a:solidFill>
                <a:schemeClr val="bg1"/>
              </a:solidFill>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chor="ctr">
                <a:normAutofit/>
              </a:bodyPr>
              <a:lstStyle/>
              <a:p>
                <a:pPr>
                  <a:lnSpc>
                    <a:spcPct val="125000"/>
                  </a:lnSpc>
                  <a:spcBef>
                    <a:spcPts val="600"/>
                  </a:spcBef>
                </a:pPr>
                <a:r>
                  <a:rPr lang="en-US" dirty="0"/>
                  <a:t>The features are </a:t>
                </a:r>
                <a:r>
                  <a:rPr lang="en-US" b="1" dirty="0"/>
                  <a:t>aliased</a:t>
                </a:r>
                <a:r>
                  <a:rPr lang="en-US" dirty="0"/>
                  <a:t> if there are linear dependence among them.  In plain English, an aliased feature is a linear combination of other features.</a:t>
                </a:r>
              </a:p>
              <a:p>
                <a:pPr>
                  <a:lnSpc>
                    <a:spcPct val="125000"/>
                  </a:lnSpc>
                  <a:spcBef>
                    <a:spcPts val="600"/>
                  </a:spcBef>
                </a:pPr>
                <a:r>
                  <a:rPr lang="en-US" dirty="0"/>
                  <a:t>Often, we created this mess!  This is </a:t>
                </a:r>
                <a:r>
                  <a:rPr lang="en-US" b="1" dirty="0"/>
                  <a:t>Intrinsic Aliasing</a:t>
                </a:r>
                <a:r>
                  <a:rPr lang="en-US" dirty="0"/>
                  <a:t>.</a:t>
                </a:r>
              </a:p>
              <a:p>
                <a:pPr>
                  <a:lnSpc>
                    <a:spcPct val="125000"/>
                  </a:lnSpc>
                  <a:spcBef>
                    <a:spcPts val="600"/>
                  </a:spcBef>
                </a:pPr>
                <a:r>
                  <a:rPr lang="en-US" dirty="0"/>
                  <a:t>When this is what we got from the data, this is </a:t>
                </a:r>
                <a:r>
                  <a:rPr lang="en-US" b="1" dirty="0"/>
                  <a:t>Extrinsic Aliasing</a:t>
                </a:r>
                <a:r>
                  <a:rPr lang="en-US" dirty="0"/>
                  <a:t>.</a:t>
                </a:r>
              </a:p>
              <a:p>
                <a:pPr>
                  <a:lnSpc>
                    <a:spcPct val="125000"/>
                  </a:lnSpc>
                  <a:spcBef>
                    <a:spcPts val="600"/>
                  </a:spcBef>
                </a:pPr>
                <a:r>
                  <a:rPr lang="en-US" dirty="0"/>
                  <a:t>If there are aliased features, we must identify and deal with them.  Otherwise, the matrix </a:t>
                </a: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b="1">
                            <a:latin typeface="Cambria Math" panose="02040503050406030204" pitchFamily="18" charset="0"/>
                            <a:ea typeface="Cambria Math" panose="02040503050406030204" pitchFamily="18" charset="0"/>
                          </a:rPr>
                          <m:t>𝐗</m:t>
                        </m:r>
                      </m:e>
                      <m:sup>
                        <m:r>
                          <a:rPr lang="en-US" i="1">
                            <a:latin typeface="Cambria Math" panose="02040503050406030204" pitchFamily="18" charset="0"/>
                            <a:ea typeface="Cambria Math" panose="02040503050406030204" pitchFamily="18" charset="0"/>
                          </a:rPr>
                          <m:t>𝑡</m:t>
                        </m:r>
                      </m:sup>
                    </m:sSup>
                    <m:r>
                      <a:rPr lang="en-US" b="1">
                        <a:latin typeface="Cambria Math" panose="02040503050406030204" pitchFamily="18" charset="0"/>
                      </a:rPr>
                      <m:t>𝐗</m:t>
                    </m:r>
                  </m:oMath>
                </a14:m>
                <a:r>
                  <a:rPr lang="en-US" dirty="0"/>
                  <a:t> is NOT invertible.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288" r="-2198"/>
                </a:stretch>
              </a:blipFill>
            </p:spPr>
            <p:txBody>
              <a:bodyPr/>
              <a:lstStyle/>
              <a:p>
                <a:r>
                  <a:rPr lang="en-US">
                    <a:noFill/>
                  </a:rPr>
                  <a:t> </a:t>
                </a:r>
              </a:p>
            </p:txBody>
          </p:sp>
        </mc:Fallback>
      </mc:AlternateContent>
    </p:spTree>
    <p:extLst>
      <p:ext uri="{BB962C8B-B14F-4D97-AF65-F5344CB8AC3E}">
        <p14:creationId xmlns:p14="http://schemas.microsoft.com/office/powerpoint/2010/main" val="58087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b="1" dirty="0"/>
              <a:t>The SWEEP Operator</a:t>
            </a:r>
            <a:endParaRPr lang="en-US" dirty="0"/>
          </a:p>
        </p:txBody>
      </p:sp>
      <p:sp>
        <p:nvSpPr>
          <p:cNvPr id="3" name="内容占位符 2"/>
          <p:cNvSpPr>
            <a:spLocks noGrp="1"/>
          </p:cNvSpPr>
          <p:nvPr>
            <p:ph idx="1"/>
          </p:nvPr>
        </p:nvSpPr>
        <p:spPr/>
        <p:txBody>
          <a:bodyPr anchor="ctr">
            <a:normAutofit/>
          </a:bodyPr>
          <a:lstStyle/>
          <a:p>
            <a:pPr>
              <a:lnSpc>
                <a:spcPct val="125000"/>
              </a:lnSpc>
              <a:spcBef>
                <a:spcPts val="900"/>
              </a:spcBef>
            </a:pPr>
            <a:r>
              <a:rPr lang="en-US" sz="4000" dirty="0">
                <a:solidFill>
                  <a:schemeClr val="tx1"/>
                </a:solidFill>
              </a:rPr>
              <a:t>James H. Goodnight (1979), “A Tutorial on the SWEEP Operator”, The American Statistician , Volume 33, Number 2, pages 149 – 158.</a:t>
            </a:r>
            <a:br>
              <a:rPr lang="en-US" sz="4000" dirty="0">
                <a:solidFill>
                  <a:schemeClr val="tx1"/>
                </a:solidFill>
              </a:rPr>
            </a:br>
            <a:r>
              <a:rPr lang="en-US" sz="4000" u="sng" dirty="0">
                <a:solidFill>
                  <a:srgbClr val="0070C0"/>
                </a:solidFill>
                <a:hlinkClick r:id="rId2" tooltip="This link opens in a new window">
                  <a:extLst>
                    <a:ext uri="{A12FA001-AC4F-418D-AE19-62706E023703}">
                      <ahyp:hlinkClr xmlns:ahyp="http://schemas.microsoft.com/office/drawing/2018/hyperlinkcolor" val="tx"/>
                    </a:ext>
                  </a:extLst>
                </a:hlinkClick>
              </a:rPr>
              <a:t>https://doi-org.proxy.uchicago.edu/10.2307/2683825</a:t>
            </a:r>
            <a:endParaRPr lang="en-US" sz="4000" dirty="0">
              <a:solidFill>
                <a:srgbClr val="0070C0"/>
              </a:solidFill>
            </a:endParaRPr>
          </a:p>
          <a:p>
            <a:pPr>
              <a:lnSpc>
                <a:spcPct val="125000"/>
              </a:lnSpc>
              <a:spcBef>
                <a:spcPts val="900"/>
              </a:spcBef>
            </a:pPr>
            <a:r>
              <a:rPr lang="en-US" sz="4000" dirty="0">
                <a:solidFill>
                  <a:schemeClr val="tx1"/>
                </a:solidFill>
              </a:rPr>
              <a:t>Clarke, Michael R. B. (1982), “Algorithm AS 178: The Gauss-Jordan Sweep Operator with Detection of Collinearity”, </a:t>
            </a:r>
            <a:r>
              <a:rPr lang="en-US" sz="4000" i="1" dirty="0">
                <a:solidFill>
                  <a:schemeClr val="tx1"/>
                </a:solidFill>
              </a:rPr>
              <a:t>Journal of the Royal Statistical Society. Series C (Applied Statistics)</a:t>
            </a:r>
            <a:r>
              <a:rPr lang="en-US" sz="4000" dirty="0">
                <a:solidFill>
                  <a:schemeClr val="tx1"/>
                </a:solidFill>
              </a:rPr>
              <a:t>, Volume 31, Number 2, Pages 166 – 168. </a:t>
            </a:r>
            <a:r>
              <a:rPr lang="en-US" sz="4000" dirty="0">
                <a:solidFill>
                  <a:srgbClr val="0070C0"/>
                </a:solidFill>
                <a:hlinkClick r:id="rId3">
                  <a:extLst>
                    <a:ext uri="{A12FA001-AC4F-418D-AE19-62706E023703}">
                      <ahyp:hlinkClr xmlns:ahyp="http://schemas.microsoft.com/office/drawing/2018/hyperlinkcolor" val="tx"/>
                    </a:ext>
                  </a:extLst>
                </a:hlinkClick>
              </a:rPr>
              <a:t>https://doi-org.proxy.uchicago.edu/10.2307/2347983</a:t>
            </a:r>
            <a:r>
              <a:rPr lang="en-US" sz="4000" dirty="0">
                <a:solidFill>
                  <a:schemeClr val="tx1"/>
                </a:solidFill>
              </a:rPr>
              <a:t> </a:t>
            </a:r>
          </a:p>
        </p:txBody>
      </p:sp>
    </p:spTree>
    <p:extLst>
      <p:ext uri="{BB962C8B-B14F-4D97-AF65-F5344CB8AC3E}">
        <p14:creationId xmlns:p14="http://schemas.microsoft.com/office/powerpoint/2010/main" val="1387553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b="1" dirty="0"/>
              <a:t>The SWEEP Operator</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254126" y="2288600"/>
                <a:ext cx="15773400" cy="1726260"/>
              </a:xfrm>
            </p:spPr>
            <p:txBody>
              <a:bodyPr anchor="ctr">
                <a:normAutofit/>
              </a:bodyPr>
              <a:lstStyle/>
              <a:p>
                <a:pPr>
                  <a:spcBef>
                    <a:spcPts val="1800"/>
                  </a:spcBef>
                </a:pPr>
                <a:r>
                  <a:rPr lang="en-US" dirty="0">
                    <a:solidFill>
                      <a:schemeClr val="tx1"/>
                    </a:solidFill>
                  </a:rPr>
                  <a:t>Suppose we have a square matrix </a:t>
                </a:r>
                <a14:m>
                  <m:oMath xmlns:m="http://schemas.openxmlformats.org/officeDocument/2006/math">
                    <m:r>
                      <a:rPr lang="en-US" b="1" i="0" smtClean="0">
                        <a:solidFill>
                          <a:schemeClr val="tx1"/>
                        </a:solidFill>
                        <a:latin typeface="Cambria Math" panose="02040503050406030204" pitchFamily="18" charset="0"/>
                      </a:rPr>
                      <m:t>𝐀</m:t>
                    </m:r>
                    <m:r>
                      <a:rPr lang="en-US" b="0" i="1" smtClean="0">
                        <a:solidFill>
                          <a:schemeClr val="tx1"/>
                        </a:solidFill>
                        <a:latin typeface="Cambria Math" panose="02040503050406030204" pitchFamily="18" charset="0"/>
                      </a:rPr>
                      <m:t>=</m:t>
                    </m:r>
                    <m:d>
                      <m:dPr>
                        <m:begChr m:val="{"/>
                        <m:endChr m:val="}"/>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𝑖𝑗</m:t>
                            </m:r>
                          </m:sub>
                        </m:sSub>
                      </m:e>
                    </m:d>
                  </m:oMath>
                </a14:m>
                <a:endParaRPr lang="en-US" dirty="0">
                  <a:solidFill>
                    <a:schemeClr val="tx1"/>
                  </a:solidFill>
                </a:endParaRPr>
              </a:p>
              <a:p>
                <a:pPr>
                  <a:spcBef>
                    <a:spcPts val="1800"/>
                  </a:spcBef>
                </a:pPr>
                <a:r>
                  <a:rPr lang="en-US" dirty="0">
                    <a:solidFill>
                      <a:schemeClr val="tx1"/>
                    </a:solidFill>
                  </a:rPr>
                  <a:t>If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𝑘𝑘</m:t>
                        </m:r>
                      </m:sub>
                    </m:sSub>
                    <m:r>
                      <a:rPr lang="en-US"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0</m:t>
                    </m:r>
                  </m:oMath>
                </a14:m>
                <a:r>
                  <a:rPr lang="en-US" dirty="0">
                    <a:solidFill>
                      <a:schemeClr val="tx1"/>
                    </a:solidFill>
                  </a:rPr>
                  <a:t>, then we can SWEEP the </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𝑘</m:t>
                        </m:r>
                      </m:e>
                      <m:sup>
                        <m:r>
                          <m:rPr>
                            <m:sty m:val="p"/>
                          </m:rPr>
                          <a:rPr lang="en-US" b="0" i="0" smtClean="0">
                            <a:solidFill>
                              <a:schemeClr val="tx1"/>
                            </a:solidFill>
                            <a:latin typeface="Cambria Math" panose="02040503050406030204" pitchFamily="18" charset="0"/>
                          </a:rPr>
                          <m:t>th</m:t>
                        </m:r>
                      </m:sup>
                    </m:sSup>
                  </m:oMath>
                </a14:m>
                <a:r>
                  <a:rPr lang="en-US" dirty="0">
                    <a:solidFill>
                      <a:schemeClr val="tx1"/>
                    </a:solidFill>
                  </a:rPr>
                  <a:t> row and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𝑘</m:t>
                        </m:r>
                      </m:e>
                      <m:sup>
                        <m:r>
                          <m:rPr>
                            <m:sty m:val="p"/>
                          </m:rPr>
                          <a:rPr lang="en-US">
                            <a:latin typeface="Cambria Math" panose="02040503050406030204" pitchFamily="18" charset="0"/>
                          </a:rPr>
                          <m:t>th</m:t>
                        </m:r>
                      </m:sup>
                    </m:sSup>
                  </m:oMath>
                </a14:m>
                <a:r>
                  <a:rPr lang="en-US" dirty="0">
                    <a:solidFill>
                      <a:schemeClr val="tx1"/>
                    </a:solidFill>
                  </a:rPr>
                  <a:t> column.</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254126" y="2288600"/>
                <a:ext cx="15773400" cy="1726260"/>
              </a:xfrm>
              <a:blipFill>
                <a:blip r:embed="rId2"/>
                <a:stretch>
                  <a:fillRect l="-1314" t="-5634" b="-186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8" name="Diagram 7">
                <a:extLst>
                  <a:ext uri="{FF2B5EF4-FFF2-40B4-BE49-F238E27FC236}">
                    <a16:creationId xmlns:a16="http://schemas.microsoft.com/office/drawing/2014/main" id="{140D9548-79B2-4697-8906-FDE1A7AD10C2}"/>
                  </a:ext>
                </a:extLst>
              </p:cNvPr>
              <p:cNvGraphicFramePr/>
              <p:nvPr>
                <p:extLst>
                  <p:ext uri="{D42A27DB-BD31-4B8C-83A1-F6EECF244321}">
                    <p14:modId xmlns:p14="http://schemas.microsoft.com/office/powerpoint/2010/main" val="2501491722"/>
                  </p:ext>
                </p:extLst>
              </p:nvPr>
            </p:nvGraphicFramePr>
            <p:xfrm>
              <a:off x="1254126" y="4338414"/>
              <a:ext cx="15773400" cy="46168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8" name="Diagram 7">
                <a:extLst>
                  <a:ext uri="{FF2B5EF4-FFF2-40B4-BE49-F238E27FC236}">
                    <a16:creationId xmlns:a16="http://schemas.microsoft.com/office/drawing/2014/main" id="{140D9548-79B2-4697-8906-FDE1A7AD10C2}"/>
                  </a:ext>
                </a:extLst>
              </p:cNvPr>
              <p:cNvGraphicFramePr/>
              <p:nvPr>
                <p:extLst>
                  <p:ext uri="{D42A27DB-BD31-4B8C-83A1-F6EECF244321}">
                    <p14:modId xmlns:p14="http://schemas.microsoft.com/office/powerpoint/2010/main" val="2501491722"/>
                  </p:ext>
                </p:extLst>
              </p:nvPr>
            </p:nvGraphicFramePr>
            <p:xfrm>
              <a:off x="1254126" y="4338414"/>
              <a:ext cx="15773400" cy="46168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Tree>
    <p:extLst>
      <p:ext uri="{BB962C8B-B14F-4D97-AF65-F5344CB8AC3E}">
        <p14:creationId xmlns:p14="http://schemas.microsoft.com/office/powerpoint/2010/main" val="1604647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b="1" dirty="0"/>
              <a:t>Apply The SWEEP Operator</a:t>
            </a:r>
            <a:endParaRPr lang="en-US"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0939BADB-C057-A556-D2AE-539273179267}"/>
                  </a:ext>
                </a:extLst>
              </p:cNvPr>
              <p:cNvSpPr>
                <a:spLocks noGrp="1"/>
              </p:cNvSpPr>
              <p:nvPr>
                <p:ph idx="1"/>
              </p:nvPr>
            </p:nvSpPr>
            <p:spPr>
              <a:xfrm>
                <a:off x="1098550" y="1845748"/>
                <a:ext cx="16184880" cy="7315200"/>
              </a:xfrm>
            </p:spPr>
            <p:txBody>
              <a:bodyPr anchor="ctr"/>
              <a:lstStyle/>
              <a:p>
                <a:pPr>
                  <a:lnSpc>
                    <a:spcPct val="125000"/>
                  </a:lnSpc>
                  <a:spcBef>
                    <a:spcPts val="600"/>
                  </a:spcBef>
                </a:pPr>
                <a:r>
                  <a:rPr lang="en-US" sz="4000" dirty="0"/>
                  <a:t>We will apply the SWEEP Operator to sweep all rows and columns of </a:t>
                </a:r>
                <a14:m>
                  <m:oMath xmlns:m="http://schemas.openxmlformats.org/officeDocument/2006/math">
                    <m:sSup>
                      <m:sSupPr>
                        <m:ctrlPr>
                          <a:rPr lang="en-US" sz="4000" i="1" smtClean="0">
                            <a:latin typeface="Cambria Math" panose="02040503050406030204" pitchFamily="18" charset="0"/>
                          </a:rPr>
                        </m:ctrlPr>
                      </m:sSupPr>
                      <m:e>
                        <m:r>
                          <a:rPr lang="en-US" sz="4000" b="1" i="0" smtClean="0">
                            <a:latin typeface="Cambria Math" panose="02040503050406030204" pitchFamily="18" charset="0"/>
                          </a:rPr>
                          <m:t>𝐗</m:t>
                        </m:r>
                      </m:e>
                      <m:sup>
                        <m:r>
                          <a:rPr lang="en-US" sz="4000" b="0" i="1" smtClean="0">
                            <a:latin typeface="Cambria Math" panose="02040503050406030204" pitchFamily="18" charset="0"/>
                          </a:rPr>
                          <m:t>𝑡</m:t>
                        </m:r>
                      </m:sup>
                    </m:sSup>
                    <m:r>
                      <a:rPr lang="en-US" sz="4000" b="1" i="0" smtClean="0">
                        <a:latin typeface="Cambria Math" panose="02040503050406030204" pitchFamily="18" charset="0"/>
                      </a:rPr>
                      <m:t>𝐗</m:t>
                    </m:r>
                  </m:oMath>
                </a14:m>
                <a:r>
                  <a:rPr lang="en-US" sz="4000" dirty="0"/>
                  <a:t>.</a:t>
                </a:r>
              </a:p>
              <a:p>
                <a:pPr>
                  <a:lnSpc>
                    <a:spcPct val="125000"/>
                  </a:lnSpc>
                  <a:spcBef>
                    <a:spcPts val="600"/>
                  </a:spcBef>
                </a:pPr>
                <a:r>
                  <a:rPr lang="en-US" sz="4000" dirty="0"/>
                  <a:t>After the SWEEP Operator has identified the aliased rows and columns, we will mark the corresponding features aliased.</a:t>
                </a:r>
              </a:p>
              <a:p>
                <a:pPr>
                  <a:lnSpc>
                    <a:spcPct val="125000"/>
                  </a:lnSpc>
                  <a:spcBef>
                    <a:spcPts val="600"/>
                  </a:spcBef>
                </a:pPr>
                <a:r>
                  <a:rPr lang="en-US" sz="4000" dirty="0"/>
                  <a:t>Then, we will use only the non-aliased features for training the linear regression model.</a:t>
                </a:r>
              </a:p>
              <a:p>
                <a:pPr>
                  <a:lnSpc>
                    <a:spcPct val="125000"/>
                  </a:lnSpc>
                  <a:spcBef>
                    <a:spcPts val="600"/>
                  </a:spcBef>
                </a:pPr>
                <a:r>
                  <a:rPr lang="en-US" sz="4000" dirty="0"/>
                  <a:t>We wrap all the steps in a custom </a:t>
                </a:r>
                <a:r>
                  <a:rPr lang="en-US" sz="3800" dirty="0" err="1">
                    <a:latin typeface="Consolas" panose="020B0609020204030204" pitchFamily="49" charset="0"/>
                  </a:rPr>
                  <a:t>LinearRegressionModel</a:t>
                </a:r>
                <a:r>
                  <a:rPr lang="en-US" sz="3800" dirty="0">
                    <a:latin typeface="Consolas" panose="020B0609020204030204" pitchFamily="49" charset="0"/>
                  </a:rPr>
                  <a:t>()</a:t>
                </a:r>
                <a:r>
                  <a:rPr lang="en-US" sz="4000" dirty="0"/>
                  <a:t> function which is available in the </a:t>
                </a:r>
                <a:r>
                  <a:rPr lang="en-US" sz="3800" dirty="0">
                    <a:latin typeface="Consolas" panose="020B0609020204030204" pitchFamily="49" charset="0"/>
                  </a:rPr>
                  <a:t>Utility.py</a:t>
                </a:r>
                <a:r>
                  <a:rPr lang="en-US" sz="4000" dirty="0"/>
                  <a:t> file.</a:t>
                </a:r>
              </a:p>
            </p:txBody>
          </p:sp>
        </mc:Choice>
        <mc:Fallback xmlns="">
          <p:sp>
            <p:nvSpPr>
              <p:cNvPr id="5" name="Content Placeholder 4">
                <a:extLst>
                  <a:ext uri="{FF2B5EF4-FFF2-40B4-BE49-F238E27FC236}">
                    <a16:creationId xmlns:a16="http://schemas.microsoft.com/office/drawing/2014/main" id="{0939BADB-C057-A556-D2AE-539273179267}"/>
                  </a:ext>
                </a:extLst>
              </p:cNvPr>
              <p:cNvSpPr>
                <a:spLocks noGrp="1" noRot="1" noChangeAspect="1" noMove="1" noResize="1" noEditPoints="1" noAdjustHandles="1" noChangeArrowheads="1" noChangeShapeType="1" noTextEdit="1"/>
              </p:cNvSpPr>
              <p:nvPr>
                <p:ph idx="1"/>
              </p:nvPr>
            </p:nvSpPr>
            <p:spPr>
              <a:xfrm>
                <a:off x="1098550" y="1845748"/>
                <a:ext cx="16184880" cy="7315200"/>
              </a:xfrm>
              <a:blipFill>
                <a:blip r:embed="rId2"/>
                <a:stretch>
                  <a:fillRect l="-1092" r="-339"/>
                </a:stretch>
              </a:blipFill>
            </p:spPr>
            <p:txBody>
              <a:bodyPr/>
              <a:lstStyle/>
              <a:p>
                <a:r>
                  <a:rPr lang="en-US">
                    <a:noFill/>
                  </a:rPr>
                  <a:t> </a:t>
                </a:r>
              </a:p>
            </p:txBody>
          </p:sp>
        </mc:Fallback>
      </mc:AlternateContent>
    </p:spTree>
    <p:extLst>
      <p:ext uri="{BB962C8B-B14F-4D97-AF65-F5344CB8AC3E}">
        <p14:creationId xmlns:p14="http://schemas.microsoft.com/office/powerpoint/2010/main" val="2479137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2807F-AA75-8289-ABFC-30F1E44E67A4}"/>
              </a:ext>
            </a:extLst>
          </p:cNvPr>
          <p:cNvSpPr>
            <a:spLocks noGrp="1"/>
          </p:cNvSpPr>
          <p:nvPr>
            <p:ph type="ctrTitle"/>
          </p:nvPr>
        </p:nvSpPr>
        <p:spPr>
          <a:xfrm>
            <a:off x="2644777" y="1970688"/>
            <a:ext cx="12998450" cy="3383280"/>
          </a:xfrm>
        </p:spPr>
        <p:txBody>
          <a:bodyPr anchor="ctr"/>
          <a:lstStyle/>
          <a:p>
            <a:pPr fontAlgn="auto">
              <a:spcAft>
                <a:spcPts val="0"/>
              </a:spcAft>
              <a:defRPr/>
            </a:pPr>
            <a:r>
              <a:rPr lang="en-US" dirty="0"/>
              <a:t>Linear Regression</a:t>
            </a:r>
          </a:p>
        </p:txBody>
      </p:sp>
      <p:sp>
        <p:nvSpPr>
          <p:cNvPr id="3" name="Subtitle 2">
            <a:extLst>
              <a:ext uri="{FF2B5EF4-FFF2-40B4-BE49-F238E27FC236}">
                <a16:creationId xmlns:a16="http://schemas.microsoft.com/office/drawing/2014/main" id="{A1D820C0-3BC8-687A-7D56-C3951CF5E866}"/>
              </a:ext>
            </a:extLst>
          </p:cNvPr>
          <p:cNvSpPr>
            <a:spLocks noGrp="1"/>
          </p:cNvSpPr>
          <p:nvPr>
            <p:ph type="subTitle" idx="1"/>
          </p:nvPr>
        </p:nvSpPr>
        <p:spPr>
          <a:xfrm>
            <a:off x="2644775" y="5426734"/>
            <a:ext cx="12998450" cy="1280160"/>
          </a:xfrm>
        </p:spPr>
        <p:txBody>
          <a:bodyPr anchor="ctr"/>
          <a:lstStyle/>
          <a:p>
            <a:pPr fontAlgn="auto">
              <a:spcAft>
                <a:spcPts val="0"/>
              </a:spcAft>
              <a:defRPr/>
            </a:pPr>
            <a:r>
              <a:rPr lang="en-US" dirty="0"/>
              <a:t>Mr. Ming-Long Lam</a:t>
            </a:r>
            <a:br>
              <a:rPr lang="en-US" dirty="0"/>
            </a:br>
            <a:r>
              <a:rPr lang="en-US" sz="3200" i="1" dirty="0"/>
              <a:t>Ph.D. in Statistics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b="1" dirty="0"/>
              <a:t>The Side Effect of SWEEP</a:t>
            </a:r>
            <a:endParaRPr lang="en-US"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0939BADB-C057-A556-D2AE-539273179267}"/>
                  </a:ext>
                </a:extLst>
              </p:cNvPr>
              <p:cNvSpPr>
                <a:spLocks noGrp="1"/>
              </p:cNvSpPr>
              <p:nvPr>
                <p:ph idx="1"/>
              </p:nvPr>
            </p:nvSpPr>
            <p:spPr>
              <a:xfrm>
                <a:off x="1114316" y="1845748"/>
                <a:ext cx="16184880" cy="7315200"/>
              </a:xfrm>
            </p:spPr>
            <p:txBody>
              <a:bodyPr anchor="ctr"/>
              <a:lstStyle/>
              <a:p>
                <a:pPr>
                  <a:lnSpc>
                    <a:spcPct val="125000"/>
                  </a:lnSpc>
                  <a:spcBef>
                    <a:spcPts val="600"/>
                  </a:spcBef>
                </a:pPr>
                <a:r>
                  <a:rPr lang="en-US" sz="4000" dirty="0"/>
                  <a:t>Suppose </a:t>
                </a:r>
                <a14:m>
                  <m:oMath xmlns:m="http://schemas.openxmlformats.org/officeDocument/2006/math">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𝑥</m:t>
                        </m:r>
                      </m:e>
                      <m:sub>
                        <m:r>
                          <a:rPr lang="en-US" sz="4000" b="0" i="1" smtClean="0">
                            <a:latin typeface="Cambria Math" panose="02040503050406030204" pitchFamily="18" charset="0"/>
                          </a:rPr>
                          <m:t>1</m:t>
                        </m:r>
                      </m:sub>
                    </m:sSub>
                  </m:oMath>
                </a14:m>
                <a:r>
                  <a:rPr lang="en-US" sz="4000" dirty="0"/>
                  <a:t>, </a:t>
                </a:r>
                <a14:m>
                  <m:oMath xmlns:m="http://schemas.openxmlformats.org/officeDocument/2006/math">
                    <m:sSub>
                      <m:sSubPr>
                        <m:ctrlPr>
                          <a:rPr lang="en-US" sz="4000" i="1">
                            <a:latin typeface="Cambria Math" panose="02040503050406030204" pitchFamily="18" charset="0"/>
                          </a:rPr>
                        </m:ctrlPr>
                      </m:sSubPr>
                      <m:e>
                        <m:r>
                          <a:rPr lang="en-US" sz="4000" i="1">
                            <a:latin typeface="Cambria Math" panose="02040503050406030204" pitchFamily="18" charset="0"/>
                          </a:rPr>
                          <m:t>𝑥</m:t>
                        </m:r>
                      </m:e>
                      <m:sub>
                        <m:r>
                          <a:rPr lang="en-US" sz="4000" b="0" i="1" smtClean="0">
                            <a:latin typeface="Cambria Math" panose="02040503050406030204" pitchFamily="18" charset="0"/>
                          </a:rPr>
                          <m:t>2</m:t>
                        </m:r>
                      </m:sub>
                    </m:sSub>
                  </m:oMath>
                </a14:m>
                <a:r>
                  <a:rPr lang="en-US" sz="4000" dirty="0"/>
                  <a:t>, and </a:t>
                </a:r>
                <a14:m>
                  <m:oMath xmlns:m="http://schemas.openxmlformats.org/officeDocument/2006/math">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𝑥</m:t>
                        </m:r>
                      </m:e>
                      <m:sub>
                        <m:r>
                          <a:rPr lang="en-US" sz="4000" b="0" i="1" smtClean="0">
                            <a:latin typeface="Cambria Math" panose="02040503050406030204" pitchFamily="18" charset="0"/>
                          </a:rPr>
                          <m:t>3</m:t>
                        </m:r>
                      </m:sub>
                    </m:sSub>
                  </m:oMath>
                </a14:m>
                <a:r>
                  <a:rPr lang="en-US" sz="4000" dirty="0"/>
                  <a:t> are three features such that </a:t>
                </a:r>
                <a14:m>
                  <m:oMath xmlns:m="http://schemas.openxmlformats.org/officeDocument/2006/math">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𝑥</m:t>
                        </m:r>
                      </m:e>
                      <m:sub>
                        <m:r>
                          <a:rPr lang="en-US" sz="4000" b="0" i="1" smtClean="0">
                            <a:latin typeface="Cambria Math" panose="02040503050406030204" pitchFamily="18" charset="0"/>
                          </a:rPr>
                          <m:t>1</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𝑥</m:t>
                        </m:r>
                      </m:e>
                      <m:sub>
                        <m:r>
                          <a:rPr lang="en-US" sz="4000" b="0" i="1" smtClean="0">
                            <a:latin typeface="Cambria Math" panose="02040503050406030204" pitchFamily="18" charset="0"/>
                          </a:rPr>
                          <m:t>2</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𝑥</m:t>
                        </m:r>
                      </m:e>
                      <m:sub>
                        <m:r>
                          <a:rPr lang="en-US" sz="4000" b="0" i="1" smtClean="0">
                            <a:latin typeface="Cambria Math" panose="02040503050406030204" pitchFamily="18" charset="0"/>
                          </a:rPr>
                          <m:t>3</m:t>
                        </m:r>
                      </m:sub>
                    </m:sSub>
                    <m:r>
                      <a:rPr lang="en-US" sz="4000" b="0" i="1" smtClean="0">
                        <a:latin typeface="Cambria Math" panose="02040503050406030204" pitchFamily="18" charset="0"/>
                      </a:rPr>
                      <m:t>=1</m:t>
                    </m:r>
                  </m:oMath>
                </a14:m>
                <a:endParaRPr lang="en-US" sz="4000" dirty="0"/>
              </a:p>
              <a:p>
                <a:pPr>
                  <a:lnSpc>
                    <a:spcPct val="125000"/>
                  </a:lnSpc>
                  <a:spcBef>
                    <a:spcPts val="600"/>
                  </a:spcBef>
                </a:pPr>
                <a:r>
                  <a:rPr lang="en-US" sz="4000" dirty="0"/>
                  <a:t>They are linear dependent!  We can write the dependence in three ways: </a:t>
                </a:r>
                <a14:m>
                  <m:oMath xmlns:m="http://schemas.openxmlformats.org/officeDocument/2006/math">
                    <m:sSub>
                      <m:sSubPr>
                        <m:ctrlPr>
                          <a:rPr lang="en-US" sz="4000" i="1">
                            <a:latin typeface="Cambria Math" panose="02040503050406030204" pitchFamily="18" charset="0"/>
                          </a:rPr>
                        </m:ctrlPr>
                      </m:sSubPr>
                      <m:e>
                        <m:r>
                          <a:rPr lang="en-US" sz="4000" i="1">
                            <a:latin typeface="Cambria Math" panose="02040503050406030204" pitchFamily="18" charset="0"/>
                          </a:rPr>
                          <m:t>𝑥</m:t>
                        </m:r>
                      </m:e>
                      <m:sub>
                        <m:r>
                          <a:rPr lang="en-US" sz="4000" i="1">
                            <a:latin typeface="Cambria Math" panose="02040503050406030204" pitchFamily="18" charset="0"/>
                          </a:rPr>
                          <m:t>1</m:t>
                        </m:r>
                      </m:sub>
                    </m:sSub>
                    <m:r>
                      <a:rPr lang="en-US" sz="4000" b="0" i="1" smtClean="0">
                        <a:latin typeface="Cambria Math" panose="02040503050406030204" pitchFamily="18" charset="0"/>
                      </a:rPr>
                      <m:t>=1−</m:t>
                    </m:r>
                    <m:sSub>
                      <m:sSubPr>
                        <m:ctrlPr>
                          <a:rPr lang="en-US" sz="4000" i="1">
                            <a:latin typeface="Cambria Math" panose="02040503050406030204" pitchFamily="18" charset="0"/>
                          </a:rPr>
                        </m:ctrlPr>
                      </m:sSubPr>
                      <m:e>
                        <m:r>
                          <a:rPr lang="en-US" sz="4000" i="1">
                            <a:latin typeface="Cambria Math" panose="02040503050406030204" pitchFamily="18" charset="0"/>
                          </a:rPr>
                          <m:t>𝑥</m:t>
                        </m:r>
                      </m:e>
                      <m:sub>
                        <m:r>
                          <a:rPr lang="en-US" sz="4000" i="1">
                            <a:latin typeface="Cambria Math" panose="02040503050406030204" pitchFamily="18" charset="0"/>
                          </a:rPr>
                          <m:t>2</m:t>
                        </m:r>
                      </m:sub>
                    </m:sSub>
                    <m:r>
                      <a:rPr lang="en-US" sz="4000" b="0" i="1" smtClean="0">
                        <a:latin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rPr>
                          <m:t>𝑥</m:t>
                        </m:r>
                      </m:e>
                      <m:sub>
                        <m:r>
                          <a:rPr lang="en-US" sz="4000" i="1">
                            <a:latin typeface="Cambria Math" panose="02040503050406030204" pitchFamily="18" charset="0"/>
                          </a:rPr>
                          <m:t>3</m:t>
                        </m:r>
                      </m:sub>
                    </m:sSub>
                  </m:oMath>
                </a14:m>
                <a:r>
                  <a:rPr lang="en-US" sz="4000" dirty="0"/>
                  <a:t>, </a:t>
                </a:r>
                <a14:m>
                  <m:oMath xmlns:m="http://schemas.openxmlformats.org/officeDocument/2006/math">
                    <m:sSub>
                      <m:sSubPr>
                        <m:ctrlPr>
                          <a:rPr lang="en-US" sz="4000" i="1">
                            <a:latin typeface="Cambria Math" panose="02040503050406030204" pitchFamily="18" charset="0"/>
                          </a:rPr>
                        </m:ctrlPr>
                      </m:sSubPr>
                      <m:e>
                        <m:r>
                          <a:rPr lang="en-US" sz="4000" i="1">
                            <a:latin typeface="Cambria Math" panose="02040503050406030204" pitchFamily="18" charset="0"/>
                          </a:rPr>
                          <m:t>𝑥</m:t>
                        </m:r>
                      </m:e>
                      <m:sub>
                        <m:r>
                          <a:rPr lang="en-US" sz="4000" b="0" i="1" smtClean="0">
                            <a:latin typeface="Cambria Math" panose="02040503050406030204" pitchFamily="18" charset="0"/>
                          </a:rPr>
                          <m:t>2</m:t>
                        </m:r>
                      </m:sub>
                    </m:sSub>
                    <m:r>
                      <a:rPr lang="en-US" sz="4000" i="1">
                        <a:latin typeface="Cambria Math" panose="02040503050406030204" pitchFamily="18" charset="0"/>
                      </a:rPr>
                      <m:t>=</m:t>
                    </m:r>
                    <m:r>
                      <a:rPr lang="en-US" sz="4000" b="0" i="1" smtClean="0">
                        <a:latin typeface="Cambria Math" panose="02040503050406030204" pitchFamily="18" charset="0"/>
                      </a:rPr>
                      <m:t>1</m:t>
                    </m:r>
                    <m:r>
                      <a:rPr lang="en-US" sz="4000" i="1">
                        <a:latin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rPr>
                          <m:t>𝑥</m:t>
                        </m:r>
                      </m:e>
                      <m:sub>
                        <m:r>
                          <a:rPr lang="en-US" sz="4000" b="0" i="1" smtClean="0">
                            <a:latin typeface="Cambria Math" panose="02040503050406030204" pitchFamily="18" charset="0"/>
                          </a:rPr>
                          <m:t>1</m:t>
                        </m:r>
                      </m:sub>
                    </m:sSub>
                    <m:r>
                      <a:rPr lang="en-US" sz="4000" i="1">
                        <a:latin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rPr>
                          <m:t>𝑥</m:t>
                        </m:r>
                      </m:e>
                      <m:sub>
                        <m:r>
                          <a:rPr lang="en-US" sz="4000" i="1">
                            <a:latin typeface="Cambria Math" panose="02040503050406030204" pitchFamily="18" charset="0"/>
                          </a:rPr>
                          <m:t>3</m:t>
                        </m:r>
                      </m:sub>
                    </m:sSub>
                  </m:oMath>
                </a14:m>
                <a:r>
                  <a:rPr lang="en-US" sz="4000" dirty="0"/>
                  <a:t>, and </a:t>
                </a:r>
                <a14:m>
                  <m:oMath xmlns:m="http://schemas.openxmlformats.org/officeDocument/2006/math">
                    <m:sSub>
                      <m:sSubPr>
                        <m:ctrlPr>
                          <a:rPr lang="en-US" sz="4000" i="1">
                            <a:latin typeface="Cambria Math" panose="02040503050406030204" pitchFamily="18" charset="0"/>
                          </a:rPr>
                        </m:ctrlPr>
                      </m:sSubPr>
                      <m:e>
                        <m:r>
                          <a:rPr lang="en-US" sz="4000" i="1">
                            <a:latin typeface="Cambria Math" panose="02040503050406030204" pitchFamily="18" charset="0"/>
                          </a:rPr>
                          <m:t>𝑥</m:t>
                        </m:r>
                      </m:e>
                      <m:sub>
                        <m:r>
                          <a:rPr lang="en-US" sz="4000" b="0" i="1" smtClean="0">
                            <a:latin typeface="Cambria Math" panose="02040503050406030204" pitchFamily="18" charset="0"/>
                          </a:rPr>
                          <m:t>3</m:t>
                        </m:r>
                      </m:sub>
                    </m:sSub>
                    <m:r>
                      <a:rPr lang="en-US" sz="4000" i="1">
                        <a:latin typeface="Cambria Math" panose="02040503050406030204" pitchFamily="18" charset="0"/>
                      </a:rPr>
                      <m:t>=</m:t>
                    </m:r>
                    <m:r>
                      <a:rPr lang="en-US" sz="4000" b="0" i="1" smtClean="0">
                        <a:latin typeface="Cambria Math" panose="02040503050406030204" pitchFamily="18" charset="0"/>
                      </a:rPr>
                      <m:t>1</m:t>
                    </m:r>
                    <m:r>
                      <a:rPr lang="en-US" sz="4000" i="1">
                        <a:latin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rPr>
                          <m:t>𝑥</m:t>
                        </m:r>
                      </m:e>
                      <m:sub>
                        <m:r>
                          <a:rPr lang="en-US" sz="4000" b="0" i="1" smtClean="0">
                            <a:latin typeface="Cambria Math" panose="02040503050406030204" pitchFamily="18" charset="0"/>
                          </a:rPr>
                          <m:t>1</m:t>
                        </m:r>
                      </m:sub>
                    </m:sSub>
                    <m:r>
                      <a:rPr lang="en-US" sz="4000" i="1">
                        <a:latin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rPr>
                          <m:t>𝑥</m:t>
                        </m:r>
                      </m:e>
                      <m:sub>
                        <m:r>
                          <a:rPr lang="en-US" sz="4000" b="0" i="1" smtClean="0">
                            <a:latin typeface="Cambria Math" panose="02040503050406030204" pitchFamily="18" charset="0"/>
                          </a:rPr>
                          <m:t>2</m:t>
                        </m:r>
                      </m:sub>
                    </m:sSub>
                  </m:oMath>
                </a14:m>
                <a:r>
                  <a:rPr lang="en-US" sz="4000" dirty="0"/>
                  <a:t>.</a:t>
                </a:r>
              </a:p>
              <a:p>
                <a:pPr>
                  <a:lnSpc>
                    <a:spcPct val="125000"/>
                  </a:lnSpc>
                  <a:spcBef>
                    <a:spcPts val="600"/>
                  </a:spcBef>
                </a:pPr>
                <a:r>
                  <a:rPr lang="en-US" sz="4000" dirty="0"/>
                  <a:t>If we set </a:t>
                </a:r>
                <a14:m>
                  <m:oMath xmlns:m="http://schemas.openxmlformats.org/officeDocument/2006/math">
                    <m:sSub>
                      <m:sSubPr>
                        <m:ctrlPr>
                          <a:rPr lang="en-US" sz="4000" i="1" smtClean="0">
                            <a:latin typeface="Cambria Math" panose="02040503050406030204" pitchFamily="18" charset="0"/>
                          </a:rPr>
                        </m:ctrlPr>
                      </m:sSubPr>
                      <m:e>
                        <m:r>
                          <a:rPr lang="en-US" sz="4000" i="1">
                            <a:latin typeface="Cambria Math" panose="02040503050406030204" pitchFamily="18" charset="0"/>
                          </a:rPr>
                          <m:t>𝑥</m:t>
                        </m:r>
                      </m:e>
                      <m:sub>
                        <m:r>
                          <a:rPr lang="en-US" sz="4000" i="1">
                            <a:latin typeface="Cambria Math" panose="02040503050406030204" pitchFamily="18" charset="0"/>
                          </a:rPr>
                          <m:t>2</m:t>
                        </m:r>
                      </m:sub>
                    </m:sSub>
                    <m:r>
                      <a:rPr lang="en-US" sz="4000" b="0" i="1" smtClean="0">
                        <a:latin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rPr>
                          <m:t>𝑥</m:t>
                        </m:r>
                      </m:e>
                      <m:sub>
                        <m:r>
                          <a:rPr lang="en-US" sz="4000" i="1">
                            <a:latin typeface="Cambria Math" panose="02040503050406030204" pitchFamily="18" charset="0"/>
                          </a:rPr>
                          <m:t>3</m:t>
                        </m:r>
                      </m:sub>
                    </m:sSub>
                    <m:r>
                      <a:rPr lang="en-US" sz="4000" b="0" i="1" smtClean="0">
                        <a:latin typeface="Cambria Math" panose="02040503050406030204" pitchFamily="18" charset="0"/>
                      </a:rPr>
                      <m:t>=0,</m:t>
                    </m:r>
                  </m:oMath>
                </a14:m>
                <a:r>
                  <a:rPr lang="en-US" sz="4000" dirty="0"/>
                  <a:t> then </a:t>
                </a:r>
                <a14:m>
                  <m:oMath xmlns:m="http://schemas.openxmlformats.org/officeDocument/2006/math">
                    <m:sSub>
                      <m:sSubPr>
                        <m:ctrlPr>
                          <a:rPr lang="en-US" sz="4000" i="1">
                            <a:latin typeface="Cambria Math" panose="02040503050406030204" pitchFamily="18" charset="0"/>
                          </a:rPr>
                        </m:ctrlPr>
                      </m:sSubPr>
                      <m:e>
                        <m:r>
                          <a:rPr lang="en-US" sz="4000" i="1">
                            <a:latin typeface="Cambria Math" panose="02040503050406030204" pitchFamily="18" charset="0"/>
                          </a:rPr>
                          <m:t>𝑥</m:t>
                        </m:r>
                      </m:e>
                      <m:sub>
                        <m:r>
                          <a:rPr lang="en-US" sz="4000" i="1">
                            <a:latin typeface="Cambria Math" panose="02040503050406030204" pitchFamily="18" charset="0"/>
                          </a:rPr>
                          <m:t>1</m:t>
                        </m:r>
                      </m:sub>
                    </m:sSub>
                    <m:r>
                      <a:rPr lang="en-US" sz="4000" i="1">
                        <a:latin typeface="Cambria Math" panose="02040503050406030204" pitchFamily="18" charset="0"/>
                      </a:rPr>
                      <m:t>=1</m:t>
                    </m:r>
                  </m:oMath>
                </a14:m>
                <a:r>
                  <a:rPr lang="en-US" sz="4000" dirty="0"/>
                  <a:t>; set </a:t>
                </a:r>
                <a14:m>
                  <m:oMath xmlns:m="http://schemas.openxmlformats.org/officeDocument/2006/math">
                    <m:sSub>
                      <m:sSubPr>
                        <m:ctrlPr>
                          <a:rPr lang="en-US" sz="4000" i="1">
                            <a:latin typeface="Cambria Math" panose="02040503050406030204" pitchFamily="18" charset="0"/>
                          </a:rPr>
                        </m:ctrlPr>
                      </m:sSubPr>
                      <m:e>
                        <m:r>
                          <a:rPr lang="en-US" sz="4000" i="1">
                            <a:latin typeface="Cambria Math" panose="02040503050406030204" pitchFamily="18" charset="0"/>
                          </a:rPr>
                          <m:t>𝑥</m:t>
                        </m:r>
                      </m:e>
                      <m:sub>
                        <m:r>
                          <a:rPr lang="en-US" sz="4000" b="0" i="1" smtClean="0">
                            <a:latin typeface="Cambria Math" panose="02040503050406030204" pitchFamily="18" charset="0"/>
                          </a:rPr>
                          <m:t>1</m:t>
                        </m:r>
                      </m:sub>
                    </m:sSub>
                    <m:r>
                      <a:rPr lang="en-US" sz="4000" i="1">
                        <a:latin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rPr>
                          <m:t>𝑥</m:t>
                        </m:r>
                      </m:e>
                      <m:sub>
                        <m:r>
                          <a:rPr lang="en-US" sz="4000" i="1">
                            <a:latin typeface="Cambria Math" panose="02040503050406030204" pitchFamily="18" charset="0"/>
                          </a:rPr>
                          <m:t>3</m:t>
                        </m:r>
                      </m:sub>
                    </m:sSub>
                    <m:r>
                      <a:rPr lang="en-US" sz="4000" i="1">
                        <a:latin typeface="Cambria Math" panose="02040503050406030204" pitchFamily="18" charset="0"/>
                      </a:rPr>
                      <m:t>=0,</m:t>
                    </m:r>
                  </m:oMath>
                </a14:m>
                <a:r>
                  <a:rPr lang="en-US" sz="4000" dirty="0"/>
                  <a:t> then </a:t>
                </a:r>
                <a14:m>
                  <m:oMath xmlns:m="http://schemas.openxmlformats.org/officeDocument/2006/math">
                    <m:sSub>
                      <m:sSubPr>
                        <m:ctrlPr>
                          <a:rPr lang="en-US" sz="4000" i="1">
                            <a:latin typeface="Cambria Math" panose="02040503050406030204" pitchFamily="18" charset="0"/>
                          </a:rPr>
                        </m:ctrlPr>
                      </m:sSubPr>
                      <m:e>
                        <m:r>
                          <a:rPr lang="en-US" sz="4000" i="1">
                            <a:latin typeface="Cambria Math" panose="02040503050406030204" pitchFamily="18" charset="0"/>
                          </a:rPr>
                          <m:t>𝑥</m:t>
                        </m:r>
                      </m:e>
                      <m:sub>
                        <m:r>
                          <a:rPr lang="en-US" sz="4000" b="0" i="1" smtClean="0">
                            <a:latin typeface="Cambria Math" panose="02040503050406030204" pitchFamily="18" charset="0"/>
                          </a:rPr>
                          <m:t>2</m:t>
                        </m:r>
                      </m:sub>
                    </m:sSub>
                    <m:r>
                      <a:rPr lang="en-US" sz="4000" i="1">
                        <a:latin typeface="Cambria Math" panose="02040503050406030204" pitchFamily="18" charset="0"/>
                      </a:rPr>
                      <m:t>=1</m:t>
                    </m:r>
                  </m:oMath>
                </a14:m>
                <a:r>
                  <a:rPr lang="en-US" sz="4000" dirty="0"/>
                  <a:t>; finally set </a:t>
                </a:r>
                <a14:m>
                  <m:oMath xmlns:m="http://schemas.openxmlformats.org/officeDocument/2006/math">
                    <m:sSub>
                      <m:sSubPr>
                        <m:ctrlPr>
                          <a:rPr lang="en-US" sz="4000" i="1">
                            <a:latin typeface="Cambria Math" panose="02040503050406030204" pitchFamily="18" charset="0"/>
                          </a:rPr>
                        </m:ctrlPr>
                      </m:sSubPr>
                      <m:e>
                        <m:r>
                          <a:rPr lang="en-US" sz="4000" i="1">
                            <a:latin typeface="Cambria Math" panose="02040503050406030204" pitchFamily="18" charset="0"/>
                          </a:rPr>
                          <m:t>𝑥</m:t>
                        </m:r>
                      </m:e>
                      <m:sub>
                        <m:r>
                          <a:rPr lang="en-US" sz="4000" b="0" i="1" smtClean="0">
                            <a:latin typeface="Cambria Math" panose="02040503050406030204" pitchFamily="18" charset="0"/>
                          </a:rPr>
                          <m:t>1</m:t>
                        </m:r>
                      </m:sub>
                    </m:sSub>
                    <m:r>
                      <a:rPr lang="en-US" sz="4000" i="1">
                        <a:latin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rPr>
                          <m:t>𝑥</m:t>
                        </m:r>
                      </m:e>
                      <m:sub>
                        <m:r>
                          <a:rPr lang="en-US" sz="4000" b="0" i="1" smtClean="0">
                            <a:latin typeface="Cambria Math" panose="02040503050406030204" pitchFamily="18" charset="0"/>
                          </a:rPr>
                          <m:t>2</m:t>
                        </m:r>
                      </m:sub>
                    </m:sSub>
                    <m:r>
                      <a:rPr lang="en-US" sz="4000" i="1">
                        <a:latin typeface="Cambria Math" panose="02040503050406030204" pitchFamily="18" charset="0"/>
                      </a:rPr>
                      <m:t>=0,</m:t>
                    </m:r>
                  </m:oMath>
                </a14:m>
                <a:r>
                  <a:rPr lang="en-US" sz="4000" dirty="0"/>
                  <a:t> then </a:t>
                </a:r>
                <a14:m>
                  <m:oMath xmlns:m="http://schemas.openxmlformats.org/officeDocument/2006/math">
                    <m:sSub>
                      <m:sSubPr>
                        <m:ctrlPr>
                          <a:rPr lang="en-US" sz="4000" i="1">
                            <a:latin typeface="Cambria Math" panose="02040503050406030204" pitchFamily="18" charset="0"/>
                          </a:rPr>
                        </m:ctrlPr>
                      </m:sSubPr>
                      <m:e>
                        <m:r>
                          <a:rPr lang="en-US" sz="4000" i="1">
                            <a:latin typeface="Cambria Math" panose="02040503050406030204" pitchFamily="18" charset="0"/>
                          </a:rPr>
                          <m:t>𝑥</m:t>
                        </m:r>
                      </m:e>
                      <m:sub>
                        <m:r>
                          <a:rPr lang="en-US" sz="4000" b="0" i="1" smtClean="0">
                            <a:latin typeface="Cambria Math" panose="02040503050406030204" pitchFamily="18" charset="0"/>
                          </a:rPr>
                          <m:t>3</m:t>
                        </m:r>
                      </m:sub>
                    </m:sSub>
                    <m:r>
                      <a:rPr lang="en-US" sz="4000" i="1">
                        <a:latin typeface="Cambria Math" panose="02040503050406030204" pitchFamily="18" charset="0"/>
                      </a:rPr>
                      <m:t>=1</m:t>
                    </m:r>
                  </m:oMath>
                </a14:m>
                <a:r>
                  <a:rPr lang="en-US" sz="4000" dirty="0"/>
                  <a:t>.</a:t>
                </a:r>
              </a:p>
              <a:p>
                <a:pPr>
                  <a:lnSpc>
                    <a:spcPct val="125000"/>
                  </a:lnSpc>
                  <a:spcBef>
                    <a:spcPts val="600"/>
                  </a:spcBef>
                </a:pPr>
                <a:r>
                  <a:rPr lang="en-US" sz="4000" dirty="0"/>
                  <a:t>Our point is since there are three ways to resolve the linear dependence, the solution is not unique.  Since the SWEEP Operator works, by default, from the first to the last row/column, the parameter estimates are only one of the many other solutions.  Thus, the estimates may not unique. </a:t>
                </a:r>
              </a:p>
            </p:txBody>
          </p:sp>
        </mc:Choice>
        <mc:Fallback xmlns="">
          <p:sp>
            <p:nvSpPr>
              <p:cNvPr id="5" name="Content Placeholder 4">
                <a:extLst>
                  <a:ext uri="{FF2B5EF4-FFF2-40B4-BE49-F238E27FC236}">
                    <a16:creationId xmlns:a16="http://schemas.microsoft.com/office/drawing/2014/main" id="{0939BADB-C057-A556-D2AE-539273179267}"/>
                  </a:ext>
                </a:extLst>
              </p:cNvPr>
              <p:cNvSpPr>
                <a:spLocks noGrp="1" noRot="1" noChangeAspect="1" noMove="1" noResize="1" noEditPoints="1" noAdjustHandles="1" noChangeArrowheads="1" noChangeShapeType="1" noTextEdit="1"/>
              </p:cNvSpPr>
              <p:nvPr>
                <p:ph idx="1"/>
              </p:nvPr>
            </p:nvSpPr>
            <p:spPr>
              <a:xfrm>
                <a:off x="1114316" y="1845748"/>
                <a:ext cx="16184880" cy="7315200"/>
              </a:xfrm>
              <a:blipFill>
                <a:blip r:embed="rId2"/>
                <a:stretch>
                  <a:fillRect l="-1130" r="-151" b="-2250"/>
                </a:stretch>
              </a:blipFill>
            </p:spPr>
            <p:txBody>
              <a:bodyPr/>
              <a:lstStyle/>
              <a:p>
                <a:r>
                  <a:rPr lang="en-US">
                    <a:noFill/>
                  </a:rPr>
                  <a:t> </a:t>
                </a:r>
              </a:p>
            </p:txBody>
          </p:sp>
        </mc:Fallback>
      </mc:AlternateContent>
    </p:spTree>
    <p:extLst>
      <p:ext uri="{BB962C8B-B14F-4D97-AF65-F5344CB8AC3E}">
        <p14:creationId xmlns:p14="http://schemas.microsoft.com/office/powerpoint/2010/main" val="37900218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Despite </a:t>
            </a:r>
            <a:r>
              <a:rPr lang="en-US" b="1" dirty="0"/>
              <a:t>The Side Effect of SWEEP …</a:t>
            </a:r>
            <a:endParaRPr lang="en-US" dirty="0"/>
          </a:p>
        </p:txBody>
      </p:sp>
      <p:sp>
        <p:nvSpPr>
          <p:cNvPr id="5" name="Content Placeholder 4">
            <a:extLst>
              <a:ext uri="{FF2B5EF4-FFF2-40B4-BE49-F238E27FC236}">
                <a16:creationId xmlns:a16="http://schemas.microsoft.com/office/drawing/2014/main" id="{0939BADB-C057-A556-D2AE-539273179267}"/>
              </a:ext>
            </a:extLst>
          </p:cNvPr>
          <p:cNvSpPr>
            <a:spLocks noGrp="1"/>
          </p:cNvSpPr>
          <p:nvPr>
            <p:ph idx="1"/>
          </p:nvPr>
        </p:nvSpPr>
        <p:spPr>
          <a:xfrm>
            <a:off x="1114316" y="1845748"/>
            <a:ext cx="16184880" cy="7315200"/>
          </a:xfrm>
        </p:spPr>
        <p:txBody>
          <a:bodyPr anchor="ctr"/>
          <a:lstStyle/>
          <a:p>
            <a:pPr>
              <a:lnSpc>
                <a:spcPct val="125000"/>
              </a:lnSpc>
              <a:spcBef>
                <a:spcPts val="600"/>
              </a:spcBef>
            </a:pPr>
            <a:r>
              <a:rPr lang="en-US" sz="4000" dirty="0"/>
              <a:t>The predicted response value is unique.</a:t>
            </a:r>
          </a:p>
          <a:p>
            <a:pPr>
              <a:lnSpc>
                <a:spcPct val="125000"/>
              </a:lnSpc>
              <a:spcBef>
                <a:spcPts val="600"/>
              </a:spcBef>
            </a:pPr>
            <a:r>
              <a:rPr lang="en-US" sz="4000" dirty="0"/>
              <a:t>In plain English, the predicted response value stays the same regardless of which parameters in the model are found aliased.</a:t>
            </a:r>
          </a:p>
          <a:p>
            <a:pPr>
              <a:lnSpc>
                <a:spcPct val="125000"/>
              </a:lnSpc>
              <a:spcBef>
                <a:spcPts val="600"/>
              </a:spcBef>
            </a:pPr>
            <a:r>
              <a:rPr lang="en-US" sz="4000" dirty="0"/>
              <a:t>Also, the parameter estimates are unique IF there are no aliased parameters (i.e., all columns of the model matrix are linearly independent).</a:t>
            </a:r>
          </a:p>
        </p:txBody>
      </p:sp>
    </p:spTree>
    <p:extLst>
      <p:ext uri="{BB962C8B-B14F-4D97-AF65-F5344CB8AC3E}">
        <p14:creationId xmlns:p14="http://schemas.microsoft.com/office/powerpoint/2010/main" val="21727933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F33CE27-7CDF-6C4D-736F-BD49DA842DD4}"/>
              </a:ext>
            </a:extLst>
          </p:cNvPr>
          <p:cNvSpPr/>
          <p:nvPr/>
        </p:nvSpPr>
        <p:spPr>
          <a:xfrm>
            <a:off x="1828800" y="1485900"/>
            <a:ext cx="14630400" cy="7315200"/>
          </a:xfrm>
          <a:prstGeom prst="roundRect">
            <a:avLst/>
          </a:prstGeom>
          <a:noFill/>
          <a:ln w="76200"/>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5000"/>
              </a:lnSpc>
              <a:spcBef>
                <a:spcPts val="0"/>
              </a:spcBef>
              <a:spcAft>
                <a:spcPts val="600"/>
              </a:spcAft>
            </a:pPr>
            <a:r>
              <a:rPr lang="en-US" altLang="en-US" sz="7200" b="1" dirty="0">
                <a:solidFill>
                  <a:schemeClr val="tx1"/>
                </a:solidFill>
              </a:rPr>
              <a:t>Let Us Take a Taxi in Chicago</a:t>
            </a:r>
          </a:p>
        </p:txBody>
      </p:sp>
    </p:spTree>
    <p:extLst>
      <p:ext uri="{BB962C8B-B14F-4D97-AF65-F5344CB8AC3E}">
        <p14:creationId xmlns:p14="http://schemas.microsoft.com/office/powerpoint/2010/main" val="1489539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7302" y="547688"/>
            <a:ext cx="7876974" cy="1930703"/>
          </a:xfrm>
        </p:spPr>
        <p:txBody>
          <a:bodyPr>
            <a:normAutofit fontScale="90000"/>
          </a:bodyPr>
          <a:lstStyle/>
          <a:p>
            <a:r>
              <a:rPr lang="en-US" b="1" dirty="0">
                <a:solidFill>
                  <a:schemeClr val="bg1"/>
                </a:solidFill>
              </a:rPr>
              <a:t>Chicago Taxi Trip Data</a:t>
            </a:r>
            <a:endParaRPr lang="en-US" dirty="0">
              <a:solidFill>
                <a:schemeClr val="bg1"/>
              </a:solidFill>
            </a:endParaRPr>
          </a:p>
        </p:txBody>
      </p:sp>
      <p:sp>
        <p:nvSpPr>
          <p:cNvPr id="7" name="Content Placeholder 6">
            <a:extLst>
              <a:ext uri="{FF2B5EF4-FFF2-40B4-BE49-F238E27FC236}">
                <a16:creationId xmlns:a16="http://schemas.microsoft.com/office/drawing/2014/main" id="{9BF56C0D-E305-4A70-BD01-15426FF39E37}"/>
              </a:ext>
            </a:extLst>
          </p:cNvPr>
          <p:cNvSpPr>
            <a:spLocks noGrp="1"/>
          </p:cNvSpPr>
          <p:nvPr>
            <p:ph idx="1"/>
          </p:nvPr>
        </p:nvSpPr>
        <p:spPr>
          <a:xfrm>
            <a:off x="723700" y="2478390"/>
            <a:ext cx="9144000" cy="6858000"/>
          </a:xfrm>
        </p:spPr>
        <p:txBody>
          <a:bodyPr anchor="ctr">
            <a:noAutofit/>
          </a:bodyPr>
          <a:lstStyle/>
          <a:p>
            <a:pPr>
              <a:lnSpc>
                <a:spcPct val="125000"/>
              </a:lnSpc>
              <a:spcBef>
                <a:spcPts val="600"/>
              </a:spcBef>
            </a:pPr>
            <a:r>
              <a:rPr lang="en-US" sz="3200" dirty="0"/>
              <a:t>Source: City of Chicago Data Portal (</a:t>
            </a:r>
            <a:r>
              <a:rPr lang="en-US" sz="3200" dirty="0">
                <a:solidFill>
                  <a:srgbClr val="0070C0"/>
                </a:solidFill>
                <a:hlinkClick r:id="rId2">
                  <a:extLst>
                    <a:ext uri="{A12FA001-AC4F-418D-AE19-62706E023703}">
                      <ahyp:hlinkClr xmlns:ahyp="http://schemas.microsoft.com/office/drawing/2018/hyperlinkcolor" val="tx"/>
                    </a:ext>
                  </a:extLst>
                </a:hlinkClick>
              </a:rPr>
              <a:t>https://data.cityofchicago.org</a:t>
            </a:r>
            <a:r>
              <a:rPr lang="en-US" sz="3200" dirty="0"/>
              <a:t>)</a:t>
            </a:r>
          </a:p>
          <a:p>
            <a:pPr>
              <a:lnSpc>
                <a:spcPct val="125000"/>
              </a:lnSpc>
              <a:spcBef>
                <a:spcPts val="600"/>
              </a:spcBef>
            </a:pPr>
            <a:r>
              <a:rPr lang="en-US" sz="3200" dirty="0"/>
              <a:t>Twenty taxi trips from Chicago Loop to either Midway or O’Hare Airport</a:t>
            </a:r>
          </a:p>
          <a:p>
            <a:pPr>
              <a:lnSpc>
                <a:spcPct val="125000"/>
              </a:lnSpc>
              <a:spcBef>
                <a:spcPts val="600"/>
              </a:spcBef>
            </a:pPr>
            <a:r>
              <a:rPr lang="en-US" sz="3200" dirty="0"/>
              <a:t>Trips were made in the evenings in January 2016 </a:t>
            </a:r>
          </a:p>
          <a:p>
            <a:pPr>
              <a:lnSpc>
                <a:spcPct val="125000"/>
              </a:lnSpc>
              <a:spcBef>
                <a:spcPts val="600"/>
              </a:spcBef>
            </a:pPr>
            <a:r>
              <a:rPr lang="en-US" sz="3200" b="1" dirty="0" err="1"/>
              <a:t>Trip_Minutes</a:t>
            </a:r>
            <a:r>
              <a:rPr lang="en-US" sz="3200" dirty="0"/>
              <a:t>: Elapsed time in minutes</a:t>
            </a:r>
          </a:p>
          <a:p>
            <a:pPr>
              <a:lnSpc>
                <a:spcPct val="125000"/>
              </a:lnSpc>
              <a:spcBef>
                <a:spcPts val="600"/>
              </a:spcBef>
            </a:pPr>
            <a:r>
              <a:rPr lang="en-US" sz="3200" b="1" dirty="0" err="1"/>
              <a:t>Trip_Miles</a:t>
            </a:r>
            <a:r>
              <a:rPr lang="en-US" sz="3200" dirty="0"/>
              <a:t>: Number of miles traveled</a:t>
            </a:r>
          </a:p>
          <a:p>
            <a:pPr>
              <a:lnSpc>
                <a:spcPct val="125000"/>
              </a:lnSpc>
              <a:spcBef>
                <a:spcPts val="600"/>
              </a:spcBef>
            </a:pPr>
            <a:r>
              <a:rPr lang="en-US" sz="3200" b="1" dirty="0" err="1"/>
              <a:t>Payment_Method</a:t>
            </a:r>
            <a:r>
              <a:rPr lang="en-US" sz="3200" dirty="0"/>
              <a:t>: </a:t>
            </a:r>
            <a:r>
              <a:rPr lang="en-US" sz="3200" i="1" dirty="0"/>
              <a:t>Cash</a:t>
            </a:r>
            <a:r>
              <a:rPr lang="en-US" sz="3200" dirty="0"/>
              <a:t> or </a:t>
            </a:r>
            <a:r>
              <a:rPr lang="en-US" sz="3200" i="1" dirty="0"/>
              <a:t>Credit Card</a:t>
            </a:r>
          </a:p>
          <a:p>
            <a:pPr>
              <a:lnSpc>
                <a:spcPct val="125000"/>
              </a:lnSpc>
              <a:spcBef>
                <a:spcPts val="600"/>
              </a:spcBef>
            </a:pPr>
            <a:r>
              <a:rPr lang="en-US" sz="3200" b="1" dirty="0" err="1"/>
              <a:t>Trip_Payment</a:t>
            </a:r>
            <a:r>
              <a:rPr lang="en-US" sz="3200" dirty="0"/>
              <a:t>: Total payment (fare, surcharge, and tip) received</a:t>
            </a:r>
          </a:p>
        </p:txBody>
      </p:sp>
      <p:pic>
        <p:nvPicPr>
          <p:cNvPr id="3" name="Picture 2">
            <a:extLst>
              <a:ext uri="{FF2B5EF4-FFF2-40B4-BE49-F238E27FC236}">
                <a16:creationId xmlns:a16="http://schemas.microsoft.com/office/drawing/2014/main" id="{96E128A5-109F-461D-B512-11C90FAB1423}"/>
              </a:ext>
            </a:extLst>
          </p:cNvPr>
          <p:cNvPicPr>
            <a:picLocks noChangeAspect="1"/>
          </p:cNvPicPr>
          <p:nvPr/>
        </p:nvPicPr>
        <p:blipFill rotWithShape="1">
          <a:blip r:embed="rId3"/>
          <a:srcRect l="19768" r="22195" b="-1"/>
          <a:stretch/>
        </p:blipFill>
        <p:spPr>
          <a:xfrm>
            <a:off x="9343823" y="15"/>
            <a:ext cx="8944178" cy="10286985"/>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51744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b="1" dirty="0">
                <a:solidFill>
                  <a:schemeClr val="bg1"/>
                </a:solidFill>
              </a:rPr>
              <a:t>Twenty Chicago Taxi Trips</a:t>
            </a:r>
            <a:endParaRPr lang="en-US" dirty="0">
              <a:solidFill>
                <a:schemeClr val="bg1"/>
              </a:solidFill>
            </a:endParaRPr>
          </a:p>
        </p:txBody>
      </p:sp>
      <p:graphicFrame>
        <p:nvGraphicFramePr>
          <p:cNvPr id="9" name="Table 9">
            <a:extLst>
              <a:ext uri="{FF2B5EF4-FFF2-40B4-BE49-F238E27FC236}">
                <a16:creationId xmlns:a16="http://schemas.microsoft.com/office/drawing/2014/main" id="{9EF84573-AA52-4448-9897-F0803824985F}"/>
              </a:ext>
            </a:extLst>
          </p:cNvPr>
          <p:cNvGraphicFramePr>
            <a:graphicFrameLocks noGrp="1"/>
          </p:cNvGraphicFramePr>
          <p:nvPr>
            <p:ph idx="1"/>
            <p:extLst>
              <p:ext uri="{D42A27DB-BD31-4B8C-83A1-F6EECF244321}">
                <p14:modId xmlns:p14="http://schemas.microsoft.com/office/powerpoint/2010/main" val="1584129519"/>
              </p:ext>
            </p:extLst>
          </p:nvPr>
        </p:nvGraphicFramePr>
        <p:xfrm>
          <a:off x="1265556" y="1712799"/>
          <a:ext cx="15750540" cy="7296912"/>
        </p:xfrm>
        <a:graphic>
          <a:graphicData uri="http://schemas.openxmlformats.org/drawingml/2006/table">
            <a:tbl>
              <a:tblPr firstRow="1">
                <a:tableStyleId>{3B4B98B0-60AC-42C2-AFA5-B58CD77FA1E5}</a:tableStyleId>
              </a:tblPr>
              <a:tblGrid>
                <a:gridCol w="1005840">
                  <a:extLst>
                    <a:ext uri="{9D8B030D-6E8A-4147-A177-3AD203B41FA5}">
                      <a16:colId xmlns:a16="http://schemas.microsoft.com/office/drawing/2014/main" val="3361588618"/>
                    </a:ext>
                  </a:extLst>
                </a:gridCol>
                <a:gridCol w="1805940">
                  <a:extLst>
                    <a:ext uri="{9D8B030D-6E8A-4147-A177-3AD203B41FA5}">
                      <a16:colId xmlns:a16="http://schemas.microsoft.com/office/drawing/2014/main" val="2719717885"/>
                    </a:ext>
                  </a:extLst>
                </a:gridCol>
                <a:gridCol w="1805940">
                  <a:extLst>
                    <a:ext uri="{9D8B030D-6E8A-4147-A177-3AD203B41FA5}">
                      <a16:colId xmlns:a16="http://schemas.microsoft.com/office/drawing/2014/main" val="2615519897"/>
                    </a:ext>
                  </a:extLst>
                </a:gridCol>
                <a:gridCol w="1805940">
                  <a:extLst>
                    <a:ext uri="{9D8B030D-6E8A-4147-A177-3AD203B41FA5}">
                      <a16:colId xmlns:a16="http://schemas.microsoft.com/office/drawing/2014/main" val="3900655509"/>
                    </a:ext>
                  </a:extLst>
                </a:gridCol>
                <a:gridCol w="1805940">
                  <a:extLst>
                    <a:ext uri="{9D8B030D-6E8A-4147-A177-3AD203B41FA5}">
                      <a16:colId xmlns:a16="http://schemas.microsoft.com/office/drawing/2014/main" val="2230959081"/>
                    </a:ext>
                  </a:extLst>
                </a:gridCol>
                <a:gridCol w="1805940">
                  <a:extLst>
                    <a:ext uri="{9D8B030D-6E8A-4147-A177-3AD203B41FA5}">
                      <a16:colId xmlns:a16="http://schemas.microsoft.com/office/drawing/2014/main" val="1546876362"/>
                    </a:ext>
                  </a:extLst>
                </a:gridCol>
                <a:gridCol w="1805940">
                  <a:extLst>
                    <a:ext uri="{9D8B030D-6E8A-4147-A177-3AD203B41FA5}">
                      <a16:colId xmlns:a16="http://schemas.microsoft.com/office/drawing/2014/main" val="841876228"/>
                    </a:ext>
                  </a:extLst>
                </a:gridCol>
                <a:gridCol w="2103120">
                  <a:extLst>
                    <a:ext uri="{9D8B030D-6E8A-4147-A177-3AD203B41FA5}">
                      <a16:colId xmlns:a16="http://schemas.microsoft.com/office/drawing/2014/main" val="2539621281"/>
                    </a:ext>
                  </a:extLst>
                </a:gridCol>
                <a:gridCol w="1805940">
                  <a:extLst>
                    <a:ext uri="{9D8B030D-6E8A-4147-A177-3AD203B41FA5}">
                      <a16:colId xmlns:a16="http://schemas.microsoft.com/office/drawing/2014/main" val="3340317206"/>
                    </a:ext>
                  </a:extLst>
                </a:gridCol>
              </a:tblGrid>
              <a:tr h="347472">
                <a:tc>
                  <a:txBody>
                    <a:bodyPr/>
                    <a:lstStyle/>
                    <a:p>
                      <a:pPr algn="r" fontAlgn="b"/>
                      <a:r>
                        <a:rPr lang="en-US" sz="1700" b="1" u="none" strike="noStrike" dirty="0" err="1">
                          <a:solidFill>
                            <a:srgbClr val="002060"/>
                          </a:solidFill>
                          <a:effectLst/>
                        </a:rPr>
                        <a:t>Trip_ID</a:t>
                      </a:r>
                      <a:endParaRPr lang="en-US" sz="1700" b="1" i="0" u="none" strike="noStrike" dirty="0">
                        <a:solidFill>
                          <a:srgbClr val="002060"/>
                        </a:solidFill>
                        <a:effectLst/>
                        <a:latin typeface="Calibri" panose="020F0502020204030204" pitchFamily="34" charset="0"/>
                      </a:endParaRPr>
                    </a:p>
                  </a:txBody>
                  <a:tcPr marL="68580" marR="68580" marT="13716" marB="13716" anchor="ctr"/>
                </a:tc>
                <a:tc>
                  <a:txBody>
                    <a:bodyPr/>
                    <a:lstStyle/>
                    <a:p>
                      <a:pPr algn="r" fontAlgn="b"/>
                      <a:r>
                        <a:rPr lang="en-US" sz="1700" b="1" u="none" strike="noStrike" dirty="0" err="1">
                          <a:solidFill>
                            <a:srgbClr val="002060"/>
                          </a:solidFill>
                          <a:effectLst/>
                        </a:rPr>
                        <a:t>Trip_Start_Date</a:t>
                      </a:r>
                      <a:endParaRPr lang="en-US" sz="1700" b="1" i="0" u="none" strike="noStrike" dirty="0">
                        <a:solidFill>
                          <a:srgbClr val="002060"/>
                        </a:solidFill>
                        <a:effectLst/>
                        <a:latin typeface="Calibri" panose="020F0502020204030204" pitchFamily="34" charset="0"/>
                      </a:endParaRPr>
                    </a:p>
                  </a:txBody>
                  <a:tcPr marL="68580" marR="68580" marT="13716" marB="13716" anchor="ctr"/>
                </a:tc>
                <a:tc>
                  <a:txBody>
                    <a:bodyPr/>
                    <a:lstStyle/>
                    <a:p>
                      <a:pPr algn="r" fontAlgn="b"/>
                      <a:r>
                        <a:rPr lang="en-US" sz="1700" b="1" u="none" strike="noStrike" dirty="0" err="1">
                          <a:solidFill>
                            <a:srgbClr val="002060"/>
                          </a:solidFill>
                          <a:effectLst/>
                        </a:rPr>
                        <a:t>Trip_Start_Time</a:t>
                      </a:r>
                      <a:endParaRPr lang="en-US" sz="1700" b="1" i="0" u="none" strike="noStrike" dirty="0">
                        <a:solidFill>
                          <a:srgbClr val="002060"/>
                        </a:solidFill>
                        <a:effectLst/>
                        <a:latin typeface="Calibri" panose="020F0502020204030204" pitchFamily="34" charset="0"/>
                      </a:endParaRPr>
                    </a:p>
                  </a:txBody>
                  <a:tcPr marL="68580" marR="68580" marT="13716" marB="13716" anchor="ctr"/>
                </a:tc>
                <a:tc>
                  <a:txBody>
                    <a:bodyPr/>
                    <a:lstStyle/>
                    <a:p>
                      <a:pPr algn="r" fontAlgn="b"/>
                      <a:r>
                        <a:rPr lang="en-US" sz="1700" b="1" u="none" strike="noStrike" dirty="0" err="1">
                          <a:solidFill>
                            <a:srgbClr val="002060"/>
                          </a:solidFill>
                          <a:effectLst/>
                        </a:rPr>
                        <a:t>Pickup_Area</a:t>
                      </a:r>
                      <a:endParaRPr lang="en-US" sz="1700" b="1" i="0" u="none" strike="noStrike" dirty="0">
                        <a:solidFill>
                          <a:srgbClr val="002060"/>
                        </a:solidFill>
                        <a:effectLst/>
                        <a:latin typeface="Calibri" panose="020F0502020204030204" pitchFamily="34" charset="0"/>
                      </a:endParaRPr>
                    </a:p>
                  </a:txBody>
                  <a:tcPr marL="68580" marR="68580" marT="13716" marB="13716" anchor="ctr"/>
                </a:tc>
                <a:tc>
                  <a:txBody>
                    <a:bodyPr/>
                    <a:lstStyle/>
                    <a:p>
                      <a:pPr algn="r" fontAlgn="b"/>
                      <a:r>
                        <a:rPr lang="en-US" sz="1700" b="1" u="none" strike="noStrike" dirty="0" err="1">
                          <a:solidFill>
                            <a:srgbClr val="002060"/>
                          </a:solidFill>
                          <a:effectLst/>
                        </a:rPr>
                        <a:t>Dropoff_Area</a:t>
                      </a:r>
                      <a:endParaRPr lang="en-US" sz="1700" b="1" i="0" u="none" strike="noStrike" dirty="0">
                        <a:solidFill>
                          <a:srgbClr val="002060"/>
                        </a:solidFill>
                        <a:effectLst/>
                        <a:latin typeface="Calibri" panose="020F0502020204030204" pitchFamily="34" charset="0"/>
                      </a:endParaRPr>
                    </a:p>
                  </a:txBody>
                  <a:tcPr marL="68580" marR="68580" marT="13716" marB="13716" anchor="ctr"/>
                </a:tc>
                <a:tc>
                  <a:txBody>
                    <a:bodyPr/>
                    <a:lstStyle/>
                    <a:p>
                      <a:pPr algn="r" fontAlgn="b"/>
                      <a:r>
                        <a:rPr lang="en-US" sz="1700" b="1" u="none" strike="noStrike" dirty="0" err="1">
                          <a:solidFill>
                            <a:srgbClr val="002060"/>
                          </a:solidFill>
                          <a:effectLst/>
                        </a:rPr>
                        <a:t>Trip_Minutes</a:t>
                      </a:r>
                      <a:endParaRPr lang="en-US" sz="1700" b="1" i="0" u="none" strike="noStrike" dirty="0">
                        <a:solidFill>
                          <a:srgbClr val="002060"/>
                        </a:solidFill>
                        <a:effectLst/>
                        <a:latin typeface="Calibri" panose="020F0502020204030204" pitchFamily="34" charset="0"/>
                      </a:endParaRPr>
                    </a:p>
                  </a:txBody>
                  <a:tcPr marL="68580" marR="68580" marT="13716" marB="13716" anchor="ctr"/>
                </a:tc>
                <a:tc>
                  <a:txBody>
                    <a:bodyPr/>
                    <a:lstStyle/>
                    <a:p>
                      <a:pPr algn="r" fontAlgn="b"/>
                      <a:r>
                        <a:rPr lang="en-US" sz="1700" b="1" u="none" strike="noStrike" dirty="0" err="1">
                          <a:solidFill>
                            <a:srgbClr val="002060"/>
                          </a:solidFill>
                          <a:effectLst/>
                        </a:rPr>
                        <a:t>Trip_Miles</a:t>
                      </a:r>
                      <a:endParaRPr lang="en-US" sz="1700" b="1" i="0" u="none" strike="noStrike" dirty="0">
                        <a:solidFill>
                          <a:srgbClr val="002060"/>
                        </a:solidFill>
                        <a:effectLst/>
                        <a:latin typeface="Calibri" panose="020F0502020204030204" pitchFamily="34" charset="0"/>
                      </a:endParaRPr>
                    </a:p>
                  </a:txBody>
                  <a:tcPr marL="68580" marR="68580" marT="13716" marB="13716" anchor="ctr"/>
                </a:tc>
                <a:tc>
                  <a:txBody>
                    <a:bodyPr/>
                    <a:lstStyle/>
                    <a:p>
                      <a:pPr algn="r" fontAlgn="b"/>
                      <a:r>
                        <a:rPr lang="en-US" sz="1700" b="1" u="none" strike="noStrike" dirty="0" err="1">
                          <a:solidFill>
                            <a:srgbClr val="002060"/>
                          </a:solidFill>
                          <a:effectLst/>
                        </a:rPr>
                        <a:t>Payment_Method</a:t>
                      </a:r>
                      <a:endParaRPr lang="en-US" sz="1700" b="1" i="0" u="none" strike="noStrike" dirty="0">
                        <a:solidFill>
                          <a:srgbClr val="002060"/>
                        </a:solidFill>
                        <a:effectLst/>
                        <a:latin typeface="Calibri" panose="020F0502020204030204" pitchFamily="34" charset="0"/>
                      </a:endParaRPr>
                    </a:p>
                  </a:txBody>
                  <a:tcPr marL="68580" marR="68580" marT="13716" marB="13716" anchor="ctr"/>
                </a:tc>
                <a:tc>
                  <a:txBody>
                    <a:bodyPr/>
                    <a:lstStyle/>
                    <a:p>
                      <a:pPr algn="r" fontAlgn="b"/>
                      <a:r>
                        <a:rPr lang="en-US" sz="1700" b="1" u="none" strike="noStrike" dirty="0" err="1">
                          <a:solidFill>
                            <a:srgbClr val="002060"/>
                          </a:solidFill>
                          <a:effectLst/>
                        </a:rPr>
                        <a:t>Trip_Payment</a:t>
                      </a:r>
                      <a:endParaRPr lang="en-US" sz="1700" b="1" i="0" u="none" strike="noStrike" dirty="0">
                        <a:solidFill>
                          <a:srgbClr val="002060"/>
                        </a:solidFill>
                        <a:effectLst/>
                        <a:latin typeface="Calibri" panose="020F0502020204030204" pitchFamily="34" charset="0"/>
                      </a:endParaRPr>
                    </a:p>
                  </a:txBody>
                  <a:tcPr marL="68580" marR="68580" marT="13716" marB="13716" anchor="ctr"/>
                </a:tc>
                <a:extLst>
                  <a:ext uri="{0D108BD9-81ED-4DB2-BD59-A6C34878D82A}">
                    <a16:rowId xmlns:a16="http://schemas.microsoft.com/office/drawing/2014/main" val="1003481549"/>
                  </a:ext>
                </a:extLst>
              </a:tr>
              <a:tr h="347472">
                <a:tc>
                  <a:txBody>
                    <a:bodyPr/>
                    <a:lstStyle/>
                    <a:p>
                      <a:pPr algn="r" fontAlgn="b"/>
                      <a:r>
                        <a:rPr lang="en-US" sz="1700" b="0" u="none" strike="noStrike" dirty="0">
                          <a:solidFill>
                            <a:srgbClr val="000000"/>
                          </a:solidFill>
                          <a:effectLst/>
                        </a:rPr>
                        <a:t>1</a:t>
                      </a:r>
                      <a:endParaRPr lang="en-US" sz="1700" b="0" i="0" u="none" strike="noStrike" dirty="0">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dirty="0">
                          <a:solidFill>
                            <a:srgbClr val="000000"/>
                          </a:solidFill>
                          <a:effectLst/>
                        </a:rPr>
                        <a:t>1/2/2016</a:t>
                      </a:r>
                      <a:endParaRPr lang="en-US" sz="1700" b="0" i="0" u="none" strike="noStrike" dirty="0">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dirty="0">
                          <a:solidFill>
                            <a:srgbClr val="000000"/>
                          </a:solidFill>
                          <a:effectLst/>
                        </a:rPr>
                        <a:t>4:15:00 PM</a:t>
                      </a:r>
                      <a:endParaRPr lang="en-US" sz="1700" b="0" i="0" u="none" strike="noStrike" dirty="0">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dirty="0">
                          <a:solidFill>
                            <a:srgbClr val="000000"/>
                          </a:solidFill>
                          <a:effectLst/>
                        </a:rPr>
                        <a:t>Loop</a:t>
                      </a:r>
                      <a:endParaRPr lang="en-US" sz="1700" b="0" i="0" u="none" strike="noStrike" dirty="0">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dirty="0">
                          <a:solidFill>
                            <a:srgbClr val="000000"/>
                          </a:solidFill>
                          <a:effectLst/>
                        </a:rPr>
                        <a:t>Airport</a:t>
                      </a:r>
                      <a:endParaRPr lang="en-US" sz="1700" b="0" i="0" u="none" strike="noStrike" dirty="0">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dirty="0">
                          <a:solidFill>
                            <a:srgbClr val="000000"/>
                          </a:solidFill>
                          <a:effectLst/>
                        </a:rPr>
                        <a:t>28</a:t>
                      </a:r>
                      <a:endParaRPr lang="en-US" sz="1700" b="0" i="0" u="none" strike="noStrike" dirty="0">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dirty="0">
                          <a:solidFill>
                            <a:srgbClr val="000000"/>
                          </a:solidFill>
                          <a:effectLst/>
                        </a:rPr>
                        <a:t>11</a:t>
                      </a:r>
                      <a:endParaRPr lang="en-US" sz="1700" b="0" i="0" u="none" strike="noStrike" dirty="0">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dirty="0">
                          <a:solidFill>
                            <a:srgbClr val="000000"/>
                          </a:solidFill>
                          <a:effectLst/>
                        </a:rPr>
                        <a:t>Cash</a:t>
                      </a:r>
                      <a:endParaRPr lang="en-US" sz="1700" b="0" i="0" u="none" strike="noStrike" dirty="0">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dirty="0">
                          <a:solidFill>
                            <a:srgbClr val="000000"/>
                          </a:solidFill>
                          <a:effectLst/>
                        </a:rPr>
                        <a:t>29.75</a:t>
                      </a:r>
                      <a:endParaRPr lang="en-US" sz="1700" b="0" i="0" u="none" strike="noStrike" dirty="0">
                        <a:solidFill>
                          <a:srgbClr val="000000"/>
                        </a:solidFill>
                        <a:effectLst/>
                        <a:latin typeface="Calibri" panose="020F0502020204030204" pitchFamily="34" charset="0"/>
                      </a:endParaRPr>
                    </a:p>
                  </a:txBody>
                  <a:tcPr marL="68580" marR="68580" marT="13716" marB="13716" anchor="ctr"/>
                </a:tc>
                <a:extLst>
                  <a:ext uri="{0D108BD9-81ED-4DB2-BD59-A6C34878D82A}">
                    <a16:rowId xmlns:a16="http://schemas.microsoft.com/office/drawing/2014/main" val="3463607428"/>
                  </a:ext>
                </a:extLst>
              </a:tr>
              <a:tr h="347472">
                <a:tc>
                  <a:txBody>
                    <a:bodyPr/>
                    <a:lstStyle/>
                    <a:p>
                      <a:pPr algn="r" fontAlgn="b"/>
                      <a:r>
                        <a:rPr lang="en-US" sz="1700" b="0" u="none" strike="noStrike">
                          <a:solidFill>
                            <a:srgbClr val="000000"/>
                          </a:solidFill>
                          <a:effectLst/>
                        </a:rPr>
                        <a:t>2</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1/2/2016</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4:15:00 PM</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dirty="0">
                          <a:solidFill>
                            <a:srgbClr val="000000"/>
                          </a:solidFill>
                          <a:effectLst/>
                        </a:rPr>
                        <a:t>Loop</a:t>
                      </a:r>
                      <a:endParaRPr lang="en-US" sz="1700" b="0" i="0" u="none" strike="noStrike" dirty="0">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dirty="0">
                          <a:solidFill>
                            <a:srgbClr val="000000"/>
                          </a:solidFill>
                          <a:effectLst/>
                        </a:rPr>
                        <a:t>Airport</a:t>
                      </a:r>
                      <a:endParaRPr lang="en-US" sz="1700" b="0" i="0" u="none" strike="noStrike" dirty="0">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34</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17.8</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Cash</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dirty="0">
                          <a:solidFill>
                            <a:srgbClr val="000000"/>
                          </a:solidFill>
                          <a:effectLst/>
                        </a:rPr>
                        <a:t>44.75</a:t>
                      </a:r>
                      <a:endParaRPr lang="en-US" sz="1700" b="0" i="0" u="none" strike="noStrike" dirty="0">
                        <a:solidFill>
                          <a:srgbClr val="000000"/>
                        </a:solidFill>
                        <a:effectLst/>
                        <a:latin typeface="Calibri" panose="020F0502020204030204" pitchFamily="34" charset="0"/>
                      </a:endParaRPr>
                    </a:p>
                  </a:txBody>
                  <a:tcPr marL="68580" marR="68580" marT="13716" marB="13716" anchor="ctr"/>
                </a:tc>
                <a:extLst>
                  <a:ext uri="{0D108BD9-81ED-4DB2-BD59-A6C34878D82A}">
                    <a16:rowId xmlns:a16="http://schemas.microsoft.com/office/drawing/2014/main" val="1749007540"/>
                  </a:ext>
                </a:extLst>
              </a:tr>
              <a:tr h="347472">
                <a:tc>
                  <a:txBody>
                    <a:bodyPr/>
                    <a:lstStyle/>
                    <a:p>
                      <a:pPr algn="r" fontAlgn="b"/>
                      <a:r>
                        <a:rPr lang="en-US" sz="1700" b="0" u="none" strike="noStrike">
                          <a:solidFill>
                            <a:srgbClr val="000000"/>
                          </a:solidFill>
                          <a:effectLst/>
                        </a:rPr>
                        <a:t>3</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1/6/2016</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6:15:00 PM</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dirty="0">
                          <a:solidFill>
                            <a:srgbClr val="000000"/>
                          </a:solidFill>
                          <a:effectLst/>
                        </a:rPr>
                        <a:t>Loop</a:t>
                      </a:r>
                      <a:endParaRPr lang="en-US" sz="1700" b="0" i="0" u="none" strike="noStrike" dirty="0">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dirty="0">
                          <a:solidFill>
                            <a:srgbClr val="000000"/>
                          </a:solidFill>
                          <a:effectLst/>
                        </a:rPr>
                        <a:t>Airport</a:t>
                      </a:r>
                      <a:endParaRPr lang="en-US" sz="1700" b="0" i="0" u="none" strike="noStrike" dirty="0">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28</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17.5</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Credit Card</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dirty="0">
                          <a:solidFill>
                            <a:srgbClr val="000000"/>
                          </a:solidFill>
                          <a:effectLst/>
                        </a:rPr>
                        <a:t>52.80</a:t>
                      </a:r>
                      <a:endParaRPr lang="en-US" sz="1700" b="0" i="0" u="none" strike="noStrike" dirty="0">
                        <a:solidFill>
                          <a:srgbClr val="000000"/>
                        </a:solidFill>
                        <a:effectLst/>
                        <a:latin typeface="Calibri" panose="020F0502020204030204" pitchFamily="34" charset="0"/>
                      </a:endParaRPr>
                    </a:p>
                  </a:txBody>
                  <a:tcPr marL="68580" marR="68580" marT="13716" marB="13716" anchor="ctr"/>
                </a:tc>
                <a:extLst>
                  <a:ext uri="{0D108BD9-81ED-4DB2-BD59-A6C34878D82A}">
                    <a16:rowId xmlns:a16="http://schemas.microsoft.com/office/drawing/2014/main" val="3781708908"/>
                  </a:ext>
                </a:extLst>
              </a:tr>
              <a:tr h="347472">
                <a:tc>
                  <a:txBody>
                    <a:bodyPr/>
                    <a:lstStyle/>
                    <a:p>
                      <a:pPr algn="r" fontAlgn="b"/>
                      <a:r>
                        <a:rPr lang="en-US" sz="1700" b="0" u="none" strike="noStrike">
                          <a:solidFill>
                            <a:srgbClr val="000000"/>
                          </a:solidFill>
                          <a:effectLst/>
                        </a:rPr>
                        <a:t>4</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1/8/2016</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4:30:00 PM</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Loop</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dirty="0">
                          <a:solidFill>
                            <a:srgbClr val="000000"/>
                          </a:solidFill>
                          <a:effectLst/>
                        </a:rPr>
                        <a:t>Airport</a:t>
                      </a:r>
                      <a:endParaRPr lang="en-US" sz="1700" b="0" i="0" u="none" strike="noStrike" dirty="0">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dirty="0">
                          <a:solidFill>
                            <a:srgbClr val="000000"/>
                          </a:solidFill>
                          <a:effectLst/>
                        </a:rPr>
                        <a:t>45</a:t>
                      </a:r>
                      <a:endParaRPr lang="en-US" sz="1700" b="0" i="0" u="none" strike="noStrike" dirty="0">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17.4</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Credit Card</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dirty="0">
                          <a:solidFill>
                            <a:srgbClr val="000000"/>
                          </a:solidFill>
                          <a:effectLst/>
                        </a:rPr>
                        <a:t>51.90</a:t>
                      </a:r>
                      <a:endParaRPr lang="en-US" sz="1700" b="0" i="0" u="none" strike="noStrike" dirty="0">
                        <a:solidFill>
                          <a:srgbClr val="000000"/>
                        </a:solidFill>
                        <a:effectLst/>
                        <a:latin typeface="Calibri" panose="020F0502020204030204" pitchFamily="34" charset="0"/>
                      </a:endParaRPr>
                    </a:p>
                  </a:txBody>
                  <a:tcPr marL="68580" marR="68580" marT="13716" marB="13716" anchor="ctr"/>
                </a:tc>
                <a:extLst>
                  <a:ext uri="{0D108BD9-81ED-4DB2-BD59-A6C34878D82A}">
                    <a16:rowId xmlns:a16="http://schemas.microsoft.com/office/drawing/2014/main" val="537637818"/>
                  </a:ext>
                </a:extLst>
              </a:tr>
              <a:tr h="347472">
                <a:tc>
                  <a:txBody>
                    <a:bodyPr/>
                    <a:lstStyle/>
                    <a:p>
                      <a:pPr algn="r" fontAlgn="b"/>
                      <a:r>
                        <a:rPr lang="en-US" sz="1700" b="0" u="none" strike="noStrike">
                          <a:solidFill>
                            <a:srgbClr val="000000"/>
                          </a:solidFill>
                          <a:effectLst/>
                        </a:rPr>
                        <a:t>5</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1/8/2016</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6:30:00 PM</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Loop</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Airport</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dirty="0">
                          <a:solidFill>
                            <a:srgbClr val="000000"/>
                          </a:solidFill>
                          <a:effectLst/>
                        </a:rPr>
                        <a:t>33</a:t>
                      </a:r>
                      <a:endParaRPr lang="en-US" sz="1700" b="0" i="0" u="none" strike="noStrike" dirty="0">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18.6</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Credit Card</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dirty="0">
                          <a:solidFill>
                            <a:srgbClr val="000000"/>
                          </a:solidFill>
                          <a:effectLst/>
                        </a:rPr>
                        <a:t>51.50</a:t>
                      </a:r>
                      <a:endParaRPr lang="en-US" sz="1700" b="0" i="0" u="none" strike="noStrike" dirty="0">
                        <a:solidFill>
                          <a:srgbClr val="000000"/>
                        </a:solidFill>
                        <a:effectLst/>
                        <a:latin typeface="Calibri" panose="020F0502020204030204" pitchFamily="34" charset="0"/>
                      </a:endParaRPr>
                    </a:p>
                  </a:txBody>
                  <a:tcPr marL="68580" marR="68580" marT="13716" marB="13716" anchor="ctr"/>
                </a:tc>
                <a:extLst>
                  <a:ext uri="{0D108BD9-81ED-4DB2-BD59-A6C34878D82A}">
                    <a16:rowId xmlns:a16="http://schemas.microsoft.com/office/drawing/2014/main" val="2566422526"/>
                  </a:ext>
                </a:extLst>
              </a:tr>
              <a:tr h="347472">
                <a:tc>
                  <a:txBody>
                    <a:bodyPr/>
                    <a:lstStyle/>
                    <a:p>
                      <a:pPr algn="r" fontAlgn="b"/>
                      <a:r>
                        <a:rPr lang="en-US" sz="1700" b="0" u="none" strike="noStrike">
                          <a:solidFill>
                            <a:srgbClr val="000000"/>
                          </a:solidFill>
                          <a:effectLst/>
                        </a:rPr>
                        <a:t>6</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1/11/2016</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4:15:00 PM</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Loop</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Airport</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dirty="0">
                          <a:solidFill>
                            <a:srgbClr val="000000"/>
                          </a:solidFill>
                          <a:effectLst/>
                        </a:rPr>
                        <a:t>38</a:t>
                      </a:r>
                      <a:endParaRPr lang="en-US" sz="1700" b="0" i="0" u="none" strike="noStrike" dirty="0">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dirty="0">
                          <a:solidFill>
                            <a:srgbClr val="000000"/>
                          </a:solidFill>
                          <a:effectLst/>
                        </a:rPr>
                        <a:t>18.1</a:t>
                      </a:r>
                      <a:endParaRPr lang="en-US" sz="1700" b="0" i="0" u="none" strike="noStrike" dirty="0">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Cash</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dirty="0">
                          <a:solidFill>
                            <a:srgbClr val="000000"/>
                          </a:solidFill>
                          <a:effectLst/>
                        </a:rPr>
                        <a:t>44.75</a:t>
                      </a:r>
                      <a:endParaRPr lang="en-US" sz="1700" b="0" i="0" u="none" strike="noStrike" dirty="0">
                        <a:solidFill>
                          <a:srgbClr val="000000"/>
                        </a:solidFill>
                        <a:effectLst/>
                        <a:latin typeface="Calibri" panose="020F0502020204030204" pitchFamily="34" charset="0"/>
                      </a:endParaRPr>
                    </a:p>
                  </a:txBody>
                  <a:tcPr marL="68580" marR="68580" marT="13716" marB="13716" anchor="ctr"/>
                </a:tc>
                <a:extLst>
                  <a:ext uri="{0D108BD9-81ED-4DB2-BD59-A6C34878D82A}">
                    <a16:rowId xmlns:a16="http://schemas.microsoft.com/office/drawing/2014/main" val="2309470461"/>
                  </a:ext>
                </a:extLst>
              </a:tr>
              <a:tr h="347472">
                <a:tc>
                  <a:txBody>
                    <a:bodyPr/>
                    <a:lstStyle/>
                    <a:p>
                      <a:pPr algn="r" fontAlgn="b"/>
                      <a:r>
                        <a:rPr lang="en-US" sz="1700" b="0" u="none" strike="noStrike">
                          <a:solidFill>
                            <a:srgbClr val="000000"/>
                          </a:solidFill>
                          <a:effectLst/>
                        </a:rPr>
                        <a:t>7</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1/12/2016</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4:15:00 PM</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Loop</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Airport</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39</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dirty="0">
                          <a:solidFill>
                            <a:srgbClr val="000000"/>
                          </a:solidFill>
                          <a:effectLst/>
                        </a:rPr>
                        <a:t>18.1</a:t>
                      </a:r>
                      <a:endParaRPr lang="en-US" sz="1700" b="0" i="0" u="none" strike="noStrike" dirty="0">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dirty="0">
                          <a:solidFill>
                            <a:srgbClr val="000000"/>
                          </a:solidFill>
                          <a:effectLst/>
                        </a:rPr>
                        <a:t>Credit Card</a:t>
                      </a:r>
                      <a:endParaRPr lang="en-US" sz="1700" b="0" i="0" u="none" strike="noStrike" dirty="0">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dirty="0">
                          <a:solidFill>
                            <a:srgbClr val="000000"/>
                          </a:solidFill>
                          <a:effectLst/>
                        </a:rPr>
                        <a:t>54.00</a:t>
                      </a:r>
                      <a:endParaRPr lang="en-US" sz="1700" b="0" i="0" u="none" strike="noStrike" dirty="0">
                        <a:solidFill>
                          <a:srgbClr val="000000"/>
                        </a:solidFill>
                        <a:effectLst/>
                        <a:latin typeface="Calibri" panose="020F0502020204030204" pitchFamily="34" charset="0"/>
                      </a:endParaRPr>
                    </a:p>
                  </a:txBody>
                  <a:tcPr marL="68580" marR="68580" marT="13716" marB="13716" anchor="ctr"/>
                </a:tc>
                <a:extLst>
                  <a:ext uri="{0D108BD9-81ED-4DB2-BD59-A6C34878D82A}">
                    <a16:rowId xmlns:a16="http://schemas.microsoft.com/office/drawing/2014/main" val="2579881571"/>
                  </a:ext>
                </a:extLst>
              </a:tr>
              <a:tr h="347472">
                <a:tc>
                  <a:txBody>
                    <a:bodyPr/>
                    <a:lstStyle/>
                    <a:p>
                      <a:pPr algn="r" fontAlgn="b"/>
                      <a:r>
                        <a:rPr lang="en-US" sz="1700" b="0" u="none" strike="noStrike">
                          <a:solidFill>
                            <a:srgbClr val="000000"/>
                          </a:solidFill>
                          <a:effectLst/>
                        </a:rPr>
                        <a:t>8</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1/13/2016</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4:30:00 PM</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Loop</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Airport</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39</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dirty="0">
                          <a:solidFill>
                            <a:srgbClr val="000000"/>
                          </a:solidFill>
                          <a:effectLst/>
                        </a:rPr>
                        <a:t>17.6</a:t>
                      </a:r>
                      <a:endParaRPr lang="en-US" sz="1700" b="0" i="0" u="none" strike="noStrike" dirty="0">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dirty="0">
                          <a:solidFill>
                            <a:srgbClr val="000000"/>
                          </a:solidFill>
                          <a:effectLst/>
                        </a:rPr>
                        <a:t>Credit Card</a:t>
                      </a:r>
                      <a:endParaRPr lang="en-US" sz="1700" b="0" i="0" u="none" strike="noStrike" dirty="0">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dirty="0">
                          <a:solidFill>
                            <a:srgbClr val="000000"/>
                          </a:solidFill>
                          <a:effectLst/>
                        </a:rPr>
                        <a:t>53.50</a:t>
                      </a:r>
                      <a:endParaRPr lang="en-US" sz="1700" b="0" i="0" u="none" strike="noStrike" dirty="0">
                        <a:solidFill>
                          <a:srgbClr val="000000"/>
                        </a:solidFill>
                        <a:effectLst/>
                        <a:latin typeface="Calibri" panose="020F0502020204030204" pitchFamily="34" charset="0"/>
                      </a:endParaRPr>
                    </a:p>
                  </a:txBody>
                  <a:tcPr marL="68580" marR="68580" marT="13716" marB="13716" anchor="ctr"/>
                </a:tc>
                <a:extLst>
                  <a:ext uri="{0D108BD9-81ED-4DB2-BD59-A6C34878D82A}">
                    <a16:rowId xmlns:a16="http://schemas.microsoft.com/office/drawing/2014/main" val="1220712197"/>
                  </a:ext>
                </a:extLst>
              </a:tr>
              <a:tr h="347472">
                <a:tc>
                  <a:txBody>
                    <a:bodyPr/>
                    <a:lstStyle/>
                    <a:p>
                      <a:pPr algn="r" fontAlgn="b"/>
                      <a:r>
                        <a:rPr lang="en-US" sz="1700" b="0" u="none" strike="noStrike">
                          <a:solidFill>
                            <a:srgbClr val="000000"/>
                          </a:solidFill>
                          <a:effectLst/>
                        </a:rPr>
                        <a:t>9</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1/15/2016</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4:15:00 PM</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Loop</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Airport</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54</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dirty="0">
                          <a:solidFill>
                            <a:srgbClr val="000000"/>
                          </a:solidFill>
                          <a:effectLst/>
                        </a:rPr>
                        <a:t>17.4</a:t>
                      </a:r>
                      <a:endParaRPr lang="en-US" sz="1700" b="0" i="0" u="none" strike="noStrike" dirty="0">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Cash</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dirty="0">
                          <a:solidFill>
                            <a:srgbClr val="000000"/>
                          </a:solidFill>
                          <a:effectLst/>
                        </a:rPr>
                        <a:t>43.75</a:t>
                      </a:r>
                      <a:endParaRPr lang="en-US" sz="1700" b="0" i="0" u="none" strike="noStrike" dirty="0">
                        <a:solidFill>
                          <a:srgbClr val="000000"/>
                        </a:solidFill>
                        <a:effectLst/>
                        <a:latin typeface="Calibri" panose="020F0502020204030204" pitchFamily="34" charset="0"/>
                      </a:endParaRPr>
                    </a:p>
                  </a:txBody>
                  <a:tcPr marL="68580" marR="68580" marT="13716" marB="13716" anchor="ctr"/>
                </a:tc>
                <a:extLst>
                  <a:ext uri="{0D108BD9-81ED-4DB2-BD59-A6C34878D82A}">
                    <a16:rowId xmlns:a16="http://schemas.microsoft.com/office/drawing/2014/main" val="3588651551"/>
                  </a:ext>
                </a:extLst>
              </a:tr>
              <a:tr h="347472">
                <a:tc>
                  <a:txBody>
                    <a:bodyPr/>
                    <a:lstStyle/>
                    <a:p>
                      <a:pPr algn="r" fontAlgn="b"/>
                      <a:r>
                        <a:rPr lang="en-US" sz="1700" b="0" u="none" strike="noStrike">
                          <a:solidFill>
                            <a:srgbClr val="000000"/>
                          </a:solidFill>
                          <a:effectLst/>
                        </a:rPr>
                        <a:t>10</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1/15/2016</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4:30:00 PM</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Loop</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Airport</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37</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dirty="0">
                          <a:solidFill>
                            <a:srgbClr val="000000"/>
                          </a:solidFill>
                          <a:effectLst/>
                        </a:rPr>
                        <a:t>11.6</a:t>
                      </a:r>
                      <a:endParaRPr lang="en-US" sz="1700" b="0" i="0" u="none" strike="noStrike" dirty="0">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dirty="0">
                          <a:solidFill>
                            <a:srgbClr val="000000"/>
                          </a:solidFill>
                          <a:effectLst/>
                        </a:rPr>
                        <a:t>Cash</a:t>
                      </a:r>
                      <a:endParaRPr lang="en-US" sz="1700" b="0" i="0" u="none" strike="noStrike" dirty="0">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dirty="0">
                          <a:solidFill>
                            <a:srgbClr val="000000"/>
                          </a:solidFill>
                          <a:effectLst/>
                        </a:rPr>
                        <a:t>31.25</a:t>
                      </a:r>
                      <a:endParaRPr lang="en-US" sz="1700" b="0" i="0" u="none" strike="noStrike" dirty="0">
                        <a:solidFill>
                          <a:srgbClr val="000000"/>
                        </a:solidFill>
                        <a:effectLst/>
                        <a:latin typeface="Calibri" panose="020F0502020204030204" pitchFamily="34" charset="0"/>
                      </a:endParaRPr>
                    </a:p>
                  </a:txBody>
                  <a:tcPr marL="68580" marR="68580" marT="13716" marB="13716" anchor="ctr"/>
                </a:tc>
                <a:extLst>
                  <a:ext uri="{0D108BD9-81ED-4DB2-BD59-A6C34878D82A}">
                    <a16:rowId xmlns:a16="http://schemas.microsoft.com/office/drawing/2014/main" val="2169947861"/>
                  </a:ext>
                </a:extLst>
              </a:tr>
              <a:tr h="347472">
                <a:tc>
                  <a:txBody>
                    <a:bodyPr/>
                    <a:lstStyle/>
                    <a:p>
                      <a:pPr algn="r" fontAlgn="b"/>
                      <a:r>
                        <a:rPr lang="en-US" sz="1700" b="0" u="none" strike="noStrike">
                          <a:solidFill>
                            <a:srgbClr val="000000"/>
                          </a:solidFill>
                          <a:effectLst/>
                        </a:rPr>
                        <a:t>11</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1/15/2016</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4:30:00 PM</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Loop</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Airport</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51</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18.5</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Cash</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dirty="0">
                          <a:solidFill>
                            <a:srgbClr val="000000"/>
                          </a:solidFill>
                          <a:effectLst/>
                        </a:rPr>
                        <a:t>46.50</a:t>
                      </a:r>
                      <a:endParaRPr lang="en-US" sz="1700" b="0" i="0" u="none" strike="noStrike" dirty="0">
                        <a:solidFill>
                          <a:srgbClr val="000000"/>
                        </a:solidFill>
                        <a:effectLst/>
                        <a:latin typeface="Calibri" panose="020F0502020204030204" pitchFamily="34" charset="0"/>
                      </a:endParaRPr>
                    </a:p>
                  </a:txBody>
                  <a:tcPr marL="68580" marR="68580" marT="13716" marB="13716" anchor="ctr"/>
                </a:tc>
                <a:extLst>
                  <a:ext uri="{0D108BD9-81ED-4DB2-BD59-A6C34878D82A}">
                    <a16:rowId xmlns:a16="http://schemas.microsoft.com/office/drawing/2014/main" val="2456174738"/>
                  </a:ext>
                </a:extLst>
              </a:tr>
              <a:tr h="347472">
                <a:tc>
                  <a:txBody>
                    <a:bodyPr/>
                    <a:lstStyle/>
                    <a:p>
                      <a:pPr algn="r" fontAlgn="b"/>
                      <a:r>
                        <a:rPr lang="en-US" sz="1700" b="0" u="none" strike="noStrike">
                          <a:solidFill>
                            <a:srgbClr val="000000"/>
                          </a:solidFill>
                          <a:effectLst/>
                        </a:rPr>
                        <a:t>12</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1/18/2016</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5:15:00 PM</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Loop</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Airport</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44</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18.72</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dirty="0">
                          <a:solidFill>
                            <a:srgbClr val="000000"/>
                          </a:solidFill>
                          <a:effectLst/>
                        </a:rPr>
                        <a:t>Cash</a:t>
                      </a:r>
                      <a:endParaRPr lang="en-US" sz="1700" b="0" i="0" u="none" strike="noStrike" dirty="0">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dirty="0">
                          <a:solidFill>
                            <a:srgbClr val="000000"/>
                          </a:solidFill>
                          <a:effectLst/>
                        </a:rPr>
                        <a:t>47.00</a:t>
                      </a:r>
                      <a:endParaRPr lang="en-US" sz="1700" b="0" i="0" u="none" strike="noStrike" dirty="0">
                        <a:solidFill>
                          <a:srgbClr val="000000"/>
                        </a:solidFill>
                        <a:effectLst/>
                        <a:latin typeface="Calibri" panose="020F0502020204030204" pitchFamily="34" charset="0"/>
                      </a:endParaRPr>
                    </a:p>
                  </a:txBody>
                  <a:tcPr marL="68580" marR="68580" marT="13716" marB="13716" anchor="ctr"/>
                </a:tc>
                <a:extLst>
                  <a:ext uri="{0D108BD9-81ED-4DB2-BD59-A6C34878D82A}">
                    <a16:rowId xmlns:a16="http://schemas.microsoft.com/office/drawing/2014/main" val="3809989115"/>
                  </a:ext>
                </a:extLst>
              </a:tr>
              <a:tr h="347472">
                <a:tc>
                  <a:txBody>
                    <a:bodyPr/>
                    <a:lstStyle/>
                    <a:p>
                      <a:pPr algn="r" fontAlgn="b"/>
                      <a:r>
                        <a:rPr lang="en-US" sz="1700" b="0" u="none" strike="noStrike">
                          <a:solidFill>
                            <a:srgbClr val="000000"/>
                          </a:solidFill>
                          <a:effectLst/>
                        </a:rPr>
                        <a:t>13</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1/18/2016</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5:15:00 PM</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Loop</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Airport</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35</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dirty="0">
                          <a:solidFill>
                            <a:srgbClr val="000000"/>
                          </a:solidFill>
                          <a:effectLst/>
                        </a:rPr>
                        <a:t>17.9</a:t>
                      </a:r>
                      <a:endParaRPr lang="en-US" sz="1700" b="0" i="0" u="none" strike="noStrike" dirty="0">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dirty="0">
                          <a:solidFill>
                            <a:srgbClr val="000000"/>
                          </a:solidFill>
                          <a:effectLst/>
                        </a:rPr>
                        <a:t>Credit Card</a:t>
                      </a:r>
                      <a:endParaRPr lang="en-US" sz="1700" b="0" i="0" u="none" strike="noStrike" dirty="0">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dirty="0">
                          <a:solidFill>
                            <a:srgbClr val="000000"/>
                          </a:solidFill>
                          <a:effectLst/>
                        </a:rPr>
                        <a:t>52.50</a:t>
                      </a:r>
                      <a:endParaRPr lang="en-US" sz="1700" b="0" i="0" u="none" strike="noStrike" dirty="0">
                        <a:solidFill>
                          <a:srgbClr val="000000"/>
                        </a:solidFill>
                        <a:effectLst/>
                        <a:latin typeface="Calibri" panose="020F0502020204030204" pitchFamily="34" charset="0"/>
                      </a:endParaRPr>
                    </a:p>
                  </a:txBody>
                  <a:tcPr marL="68580" marR="68580" marT="13716" marB="13716" anchor="ctr"/>
                </a:tc>
                <a:extLst>
                  <a:ext uri="{0D108BD9-81ED-4DB2-BD59-A6C34878D82A}">
                    <a16:rowId xmlns:a16="http://schemas.microsoft.com/office/drawing/2014/main" val="4026927034"/>
                  </a:ext>
                </a:extLst>
              </a:tr>
              <a:tr h="347472">
                <a:tc>
                  <a:txBody>
                    <a:bodyPr/>
                    <a:lstStyle/>
                    <a:p>
                      <a:pPr algn="r" fontAlgn="b"/>
                      <a:r>
                        <a:rPr lang="en-US" sz="1700" b="0" u="none" strike="noStrike">
                          <a:solidFill>
                            <a:srgbClr val="000000"/>
                          </a:solidFill>
                          <a:effectLst/>
                        </a:rPr>
                        <a:t>14</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1/18/2016</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6:30:00 PM</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Loop</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Airport</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24</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17.2</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dirty="0">
                          <a:solidFill>
                            <a:srgbClr val="000000"/>
                          </a:solidFill>
                          <a:effectLst/>
                        </a:rPr>
                        <a:t>Cash</a:t>
                      </a:r>
                      <a:endParaRPr lang="en-US" sz="1700" b="0" i="0" u="none" strike="noStrike" dirty="0">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dirty="0">
                          <a:solidFill>
                            <a:srgbClr val="000000"/>
                          </a:solidFill>
                          <a:effectLst/>
                        </a:rPr>
                        <a:t>42.75</a:t>
                      </a:r>
                      <a:endParaRPr lang="en-US" sz="1700" b="0" i="0" u="none" strike="noStrike" dirty="0">
                        <a:solidFill>
                          <a:srgbClr val="000000"/>
                        </a:solidFill>
                        <a:effectLst/>
                        <a:latin typeface="Calibri" panose="020F0502020204030204" pitchFamily="34" charset="0"/>
                      </a:endParaRPr>
                    </a:p>
                  </a:txBody>
                  <a:tcPr marL="68580" marR="68580" marT="13716" marB="13716" anchor="ctr"/>
                </a:tc>
                <a:extLst>
                  <a:ext uri="{0D108BD9-81ED-4DB2-BD59-A6C34878D82A}">
                    <a16:rowId xmlns:a16="http://schemas.microsoft.com/office/drawing/2014/main" val="3439648768"/>
                  </a:ext>
                </a:extLst>
              </a:tr>
              <a:tr h="347472">
                <a:tc>
                  <a:txBody>
                    <a:bodyPr/>
                    <a:lstStyle/>
                    <a:p>
                      <a:pPr algn="r" fontAlgn="b"/>
                      <a:r>
                        <a:rPr lang="en-US" sz="1700" b="0" u="none" strike="noStrike">
                          <a:solidFill>
                            <a:srgbClr val="000000"/>
                          </a:solidFill>
                          <a:effectLst/>
                        </a:rPr>
                        <a:t>15</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1/20/2016</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4:15:00 PM</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Loop</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Airport</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38</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dirty="0">
                          <a:solidFill>
                            <a:srgbClr val="000000"/>
                          </a:solidFill>
                          <a:effectLst/>
                        </a:rPr>
                        <a:t>18.3</a:t>
                      </a:r>
                      <a:endParaRPr lang="en-US" sz="1700" b="0" i="0" u="none" strike="noStrike" dirty="0">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dirty="0">
                          <a:solidFill>
                            <a:srgbClr val="000000"/>
                          </a:solidFill>
                          <a:effectLst/>
                        </a:rPr>
                        <a:t>Credit Card</a:t>
                      </a:r>
                      <a:endParaRPr lang="en-US" sz="1700" b="0" i="0" u="none" strike="noStrike" dirty="0">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dirty="0">
                          <a:solidFill>
                            <a:srgbClr val="000000"/>
                          </a:solidFill>
                          <a:effectLst/>
                        </a:rPr>
                        <a:t>50.75</a:t>
                      </a:r>
                      <a:endParaRPr lang="en-US" sz="1700" b="0" i="0" u="none" strike="noStrike" dirty="0">
                        <a:solidFill>
                          <a:srgbClr val="000000"/>
                        </a:solidFill>
                        <a:effectLst/>
                        <a:latin typeface="Calibri" panose="020F0502020204030204" pitchFamily="34" charset="0"/>
                      </a:endParaRPr>
                    </a:p>
                  </a:txBody>
                  <a:tcPr marL="68580" marR="68580" marT="13716" marB="13716" anchor="ctr"/>
                </a:tc>
                <a:extLst>
                  <a:ext uri="{0D108BD9-81ED-4DB2-BD59-A6C34878D82A}">
                    <a16:rowId xmlns:a16="http://schemas.microsoft.com/office/drawing/2014/main" val="478756281"/>
                  </a:ext>
                </a:extLst>
              </a:tr>
              <a:tr h="347472">
                <a:tc>
                  <a:txBody>
                    <a:bodyPr/>
                    <a:lstStyle/>
                    <a:p>
                      <a:pPr algn="r" fontAlgn="b"/>
                      <a:r>
                        <a:rPr lang="en-US" sz="1700" b="0" u="none" strike="noStrike">
                          <a:solidFill>
                            <a:srgbClr val="000000"/>
                          </a:solidFill>
                          <a:effectLst/>
                        </a:rPr>
                        <a:t>16</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1/20/2016</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8:15:00 PM</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Loop</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Airport</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24</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12.4</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dirty="0">
                          <a:solidFill>
                            <a:srgbClr val="000000"/>
                          </a:solidFill>
                          <a:effectLst/>
                        </a:rPr>
                        <a:t>Credit Card</a:t>
                      </a:r>
                      <a:endParaRPr lang="en-US" sz="1700" b="0" i="0" u="none" strike="noStrike" dirty="0">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dirty="0">
                          <a:solidFill>
                            <a:srgbClr val="000000"/>
                          </a:solidFill>
                          <a:effectLst/>
                        </a:rPr>
                        <a:t>39.60</a:t>
                      </a:r>
                      <a:endParaRPr lang="en-US" sz="1700" b="0" i="0" u="none" strike="noStrike" dirty="0">
                        <a:solidFill>
                          <a:srgbClr val="000000"/>
                        </a:solidFill>
                        <a:effectLst/>
                        <a:latin typeface="Calibri" panose="020F0502020204030204" pitchFamily="34" charset="0"/>
                      </a:endParaRPr>
                    </a:p>
                  </a:txBody>
                  <a:tcPr marL="68580" marR="68580" marT="13716" marB="13716" anchor="ctr"/>
                </a:tc>
                <a:extLst>
                  <a:ext uri="{0D108BD9-81ED-4DB2-BD59-A6C34878D82A}">
                    <a16:rowId xmlns:a16="http://schemas.microsoft.com/office/drawing/2014/main" val="2875754990"/>
                  </a:ext>
                </a:extLst>
              </a:tr>
              <a:tr h="347472">
                <a:tc>
                  <a:txBody>
                    <a:bodyPr/>
                    <a:lstStyle/>
                    <a:p>
                      <a:pPr algn="r" fontAlgn="b"/>
                      <a:r>
                        <a:rPr lang="en-US" sz="1700" b="0" u="none" strike="noStrike">
                          <a:solidFill>
                            <a:srgbClr val="000000"/>
                          </a:solidFill>
                          <a:effectLst/>
                        </a:rPr>
                        <a:t>27</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1/20/2016</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10:45:00 PM</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Loop</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Airport</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32</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20.2</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dirty="0">
                          <a:solidFill>
                            <a:srgbClr val="000000"/>
                          </a:solidFill>
                          <a:effectLst/>
                        </a:rPr>
                        <a:t>Cash</a:t>
                      </a:r>
                      <a:endParaRPr lang="en-US" sz="1700" b="0" i="0" u="none" strike="noStrike" dirty="0">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dirty="0">
                          <a:solidFill>
                            <a:srgbClr val="000000"/>
                          </a:solidFill>
                          <a:effectLst/>
                        </a:rPr>
                        <a:t>50.50</a:t>
                      </a:r>
                      <a:endParaRPr lang="en-US" sz="1700" b="0" i="0" u="none" strike="noStrike" dirty="0">
                        <a:solidFill>
                          <a:srgbClr val="000000"/>
                        </a:solidFill>
                        <a:effectLst/>
                        <a:latin typeface="Calibri" panose="020F0502020204030204" pitchFamily="34" charset="0"/>
                      </a:endParaRPr>
                    </a:p>
                  </a:txBody>
                  <a:tcPr marL="68580" marR="68580" marT="13716" marB="13716" anchor="ctr"/>
                </a:tc>
                <a:extLst>
                  <a:ext uri="{0D108BD9-81ED-4DB2-BD59-A6C34878D82A}">
                    <a16:rowId xmlns:a16="http://schemas.microsoft.com/office/drawing/2014/main" val="2847830932"/>
                  </a:ext>
                </a:extLst>
              </a:tr>
              <a:tr h="347472">
                <a:tc>
                  <a:txBody>
                    <a:bodyPr/>
                    <a:lstStyle/>
                    <a:p>
                      <a:pPr algn="r" fontAlgn="b"/>
                      <a:r>
                        <a:rPr lang="en-US" sz="1700" b="0" u="none" strike="noStrike">
                          <a:solidFill>
                            <a:srgbClr val="000000"/>
                          </a:solidFill>
                          <a:effectLst/>
                        </a:rPr>
                        <a:t>18</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1/21/2016</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4:15:00 PM</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Loop</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Airport</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46</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11</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dirty="0">
                          <a:solidFill>
                            <a:srgbClr val="000000"/>
                          </a:solidFill>
                          <a:effectLst/>
                        </a:rPr>
                        <a:t>Credit Card</a:t>
                      </a:r>
                      <a:endParaRPr lang="en-US" sz="1700" b="0" i="0" u="none" strike="noStrike" dirty="0">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dirty="0">
                          <a:solidFill>
                            <a:srgbClr val="000000"/>
                          </a:solidFill>
                          <a:effectLst/>
                        </a:rPr>
                        <a:t>38.75</a:t>
                      </a:r>
                      <a:endParaRPr lang="en-US" sz="1700" b="0" i="0" u="none" strike="noStrike" dirty="0">
                        <a:solidFill>
                          <a:srgbClr val="000000"/>
                        </a:solidFill>
                        <a:effectLst/>
                        <a:latin typeface="Calibri" panose="020F0502020204030204" pitchFamily="34" charset="0"/>
                      </a:endParaRPr>
                    </a:p>
                  </a:txBody>
                  <a:tcPr marL="68580" marR="68580" marT="13716" marB="13716" anchor="ctr"/>
                </a:tc>
                <a:extLst>
                  <a:ext uri="{0D108BD9-81ED-4DB2-BD59-A6C34878D82A}">
                    <a16:rowId xmlns:a16="http://schemas.microsoft.com/office/drawing/2014/main" val="690087556"/>
                  </a:ext>
                </a:extLst>
              </a:tr>
              <a:tr h="347472">
                <a:tc>
                  <a:txBody>
                    <a:bodyPr/>
                    <a:lstStyle/>
                    <a:p>
                      <a:pPr algn="r" fontAlgn="b"/>
                      <a:r>
                        <a:rPr lang="en-US" sz="1700" b="0" u="none" strike="noStrike">
                          <a:solidFill>
                            <a:srgbClr val="000000"/>
                          </a:solidFill>
                          <a:effectLst/>
                        </a:rPr>
                        <a:t>19</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1/21/2016</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5:00:00 PM</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Loop</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Airport</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52</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17.3</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Credit Card</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dirty="0">
                          <a:solidFill>
                            <a:srgbClr val="000000"/>
                          </a:solidFill>
                          <a:effectLst/>
                        </a:rPr>
                        <a:t>53.40</a:t>
                      </a:r>
                      <a:endParaRPr lang="en-US" sz="1700" b="0" i="0" u="none" strike="noStrike" dirty="0">
                        <a:solidFill>
                          <a:srgbClr val="000000"/>
                        </a:solidFill>
                        <a:effectLst/>
                        <a:latin typeface="Calibri" panose="020F0502020204030204" pitchFamily="34" charset="0"/>
                      </a:endParaRPr>
                    </a:p>
                  </a:txBody>
                  <a:tcPr marL="68580" marR="68580" marT="13716" marB="13716" anchor="ctr"/>
                </a:tc>
                <a:extLst>
                  <a:ext uri="{0D108BD9-81ED-4DB2-BD59-A6C34878D82A}">
                    <a16:rowId xmlns:a16="http://schemas.microsoft.com/office/drawing/2014/main" val="1625668700"/>
                  </a:ext>
                </a:extLst>
              </a:tr>
              <a:tr h="347472">
                <a:tc>
                  <a:txBody>
                    <a:bodyPr/>
                    <a:lstStyle/>
                    <a:p>
                      <a:pPr algn="r" fontAlgn="b"/>
                      <a:r>
                        <a:rPr lang="en-US" sz="1700" b="0" u="none" strike="noStrike">
                          <a:solidFill>
                            <a:srgbClr val="000000"/>
                          </a:solidFill>
                          <a:effectLst/>
                        </a:rPr>
                        <a:t>20</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1/21/2016</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8:30:00 PM</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Loop</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Airport</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25</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12.9</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a:solidFill>
                            <a:srgbClr val="000000"/>
                          </a:solidFill>
                          <a:effectLst/>
                        </a:rPr>
                        <a:t>Cash</a:t>
                      </a:r>
                      <a:endParaRPr lang="en-US" sz="1700" b="0" i="0" u="none" strike="noStrike">
                        <a:solidFill>
                          <a:srgbClr val="000000"/>
                        </a:solidFill>
                        <a:effectLst/>
                        <a:latin typeface="Calibri" panose="020F0502020204030204" pitchFamily="34" charset="0"/>
                      </a:endParaRPr>
                    </a:p>
                  </a:txBody>
                  <a:tcPr marL="68580" marR="68580" marT="13716" marB="13716" anchor="ctr"/>
                </a:tc>
                <a:tc>
                  <a:txBody>
                    <a:bodyPr/>
                    <a:lstStyle/>
                    <a:p>
                      <a:pPr algn="r" fontAlgn="b"/>
                      <a:r>
                        <a:rPr lang="en-US" sz="1700" b="0" u="none" strike="noStrike" dirty="0">
                          <a:solidFill>
                            <a:srgbClr val="000000"/>
                          </a:solidFill>
                          <a:effectLst/>
                        </a:rPr>
                        <a:t>32.75</a:t>
                      </a:r>
                      <a:endParaRPr lang="en-US" sz="1700" b="0" i="0" u="none" strike="noStrike" dirty="0">
                        <a:solidFill>
                          <a:srgbClr val="000000"/>
                        </a:solidFill>
                        <a:effectLst/>
                        <a:latin typeface="Calibri" panose="020F0502020204030204" pitchFamily="34" charset="0"/>
                      </a:endParaRPr>
                    </a:p>
                  </a:txBody>
                  <a:tcPr marL="68580" marR="68580" marT="13716" marB="13716" anchor="ctr"/>
                </a:tc>
                <a:extLst>
                  <a:ext uri="{0D108BD9-81ED-4DB2-BD59-A6C34878D82A}">
                    <a16:rowId xmlns:a16="http://schemas.microsoft.com/office/drawing/2014/main" val="2880947334"/>
                  </a:ext>
                </a:extLst>
              </a:tr>
            </a:tbl>
          </a:graphicData>
        </a:graphic>
      </p:graphicFrame>
    </p:spTree>
    <p:extLst>
      <p:ext uri="{BB962C8B-B14F-4D97-AF65-F5344CB8AC3E}">
        <p14:creationId xmlns:p14="http://schemas.microsoft.com/office/powerpoint/2010/main" val="118906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88FF880-749A-76CC-146B-FBB5E379E5BC}"/>
              </a:ext>
            </a:extLst>
          </p:cNvPr>
          <p:cNvPicPr>
            <a:picLocks noChangeAspect="1"/>
          </p:cNvPicPr>
          <p:nvPr/>
        </p:nvPicPr>
        <p:blipFill>
          <a:blip r:embed="rId2"/>
          <a:stretch>
            <a:fillRect/>
          </a:stretch>
        </p:blipFill>
        <p:spPr>
          <a:xfrm>
            <a:off x="1443762" y="1485899"/>
            <a:ext cx="15394128" cy="7315200"/>
          </a:xfrm>
          <a:prstGeom prst="rect">
            <a:avLst/>
          </a:prstGeom>
          <a:ln w="12700">
            <a:solidFill>
              <a:schemeClr val="tx1"/>
            </a:solidFill>
          </a:ln>
        </p:spPr>
      </p:pic>
      <p:sp>
        <p:nvSpPr>
          <p:cNvPr id="2" name="标题 1"/>
          <p:cNvSpPr>
            <a:spLocks noGrp="1"/>
          </p:cNvSpPr>
          <p:nvPr>
            <p:ph type="title"/>
          </p:nvPr>
        </p:nvSpPr>
        <p:spPr/>
        <p:txBody>
          <a:bodyPr>
            <a:normAutofit/>
          </a:bodyPr>
          <a:lstStyle/>
          <a:p>
            <a:r>
              <a:rPr lang="en-US" b="1" dirty="0">
                <a:solidFill>
                  <a:schemeClr val="bg1"/>
                </a:solidFill>
              </a:rPr>
              <a:t>Understand The Data</a:t>
            </a:r>
            <a:endParaRPr lang="en-US" dirty="0">
              <a:solidFill>
                <a:schemeClr val="bg1"/>
              </a:solidFill>
            </a:endParaRPr>
          </a:p>
        </p:txBody>
      </p:sp>
      <p:sp>
        <p:nvSpPr>
          <p:cNvPr id="10" name="Oval 9">
            <a:extLst>
              <a:ext uri="{FF2B5EF4-FFF2-40B4-BE49-F238E27FC236}">
                <a16:creationId xmlns:a16="http://schemas.microsoft.com/office/drawing/2014/main" id="{071846DB-0EAD-48CE-829C-4E52A746C110}"/>
              </a:ext>
            </a:extLst>
          </p:cNvPr>
          <p:cNvSpPr/>
          <p:nvPr/>
        </p:nvSpPr>
        <p:spPr>
          <a:xfrm>
            <a:off x="13049063" y="1723300"/>
            <a:ext cx="2757939" cy="3540968"/>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67B49B1-DB1A-40A6-903B-C899F6BEDCB5}"/>
              </a:ext>
            </a:extLst>
          </p:cNvPr>
          <p:cNvSpPr/>
          <p:nvPr/>
        </p:nvSpPr>
        <p:spPr>
          <a:xfrm>
            <a:off x="9846080" y="4461222"/>
            <a:ext cx="2138512" cy="318640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B145AD1-F7CA-4346-A215-B0D43E87E558}"/>
              </a:ext>
            </a:extLst>
          </p:cNvPr>
          <p:cNvSpPr txBox="1"/>
          <p:nvPr/>
        </p:nvSpPr>
        <p:spPr>
          <a:xfrm>
            <a:off x="13291358" y="3493784"/>
            <a:ext cx="1554480" cy="640080"/>
          </a:xfrm>
          <a:prstGeom prst="rect">
            <a:avLst/>
          </a:prstGeom>
          <a:noFill/>
        </p:spPr>
        <p:txBody>
          <a:bodyPr wrap="square" rtlCol="0">
            <a:spAutoFit/>
          </a:bodyPr>
          <a:lstStyle/>
          <a:p>
            <a:r>
              <a:rPr lang="en-US" sz="3200" dirty="0">
                <a:latin typeface="Calibri" panose="020F0502020204030204" pitchFamily="34" charset="0"/>
                <a:ea typeface="Calibri" panose="020F0502020204030204" pitchFamily="34" charset="0"/>
                <a:cs typeface="Calibri" panose="020F0502020204030204" pitchFamily="34" charset="0"/>
              </a:rPr>
              <a:t>O’Hare</a:t>
            </a:r>
          </a:p>
        </p:txBody>
      </p:sp>
      <p:sp>
        <p:nvSpPr>
          <p:cNvPr id="13" name="TextBox 12">
            <a:extLst>
              <a:ext uri="{FF2B5EF4-FFF2-40B4-BE49-F238E27FC236}">
                <a16:creationId xmlns:a16="http://schemas.microsoft.com/office/drawing/2014/main" id="{64A69578-5051-46EF-A471-30DE9A637929}"/>
              </a:ext>
            </a:extLst>
          </p:cNvPr>
          <p:cNvSpPr txBox="1"/>
          <p:nvPr/>
        </p:nvSpPr>
        <p:spPr>
          <a:xfrm>
            <a:off x="9846080" y="5734385"/>
            <a:ext cx="1645920" cy="640080"/>
          </a:xfrm>
          <a:prstGeom prst="rect">
            <a:avLst/>
          </a:prstGeom>
          <a:noFill/>
        </p:spPr>
        <p:txBody>
          <a:bodyPr wrap="square" rtlCol="0">
            <a:spAutoFit/>
          </a:bodyPr>
          <a:lstStyle/>
          <a:p>
            <a:r>
              <a:rPr lang="en-US" sz="3200" dirty="0">
                <a:latin typeface="Calibri" panose="020F0502020204030204" pitchFamily="34" charset="0"/>
                <a:ea typeface="Calibri" panose="020F0502020204030204" pitchFamily="34" charset="0"/>
                <a:cs typeface="Calibri" panose="020F0502020204030204" pitchFamily="34" charset="0"/>
              </a:rPr>
              <a:t>Midway</a:t>
            </a:r>
          </a:p>
        </p:txBody>
      </p:sp>
    </p:spTree>
    <p:extLst>
      <p:ext uri="{BB962C8B-B14F-4D97-AF65-F5344CB8AC3E}">
        <p14:creationId xmlns:p14="http://schemas.microsoft.com/office/powerpoint/2010/main" val="289522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down)">
                                      <p:cBhvr>
                                        <p:cTn id="19" dur="500"/>
                                        <p:tgtEl>
                                          <p:spTgt spid="10"/>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itle 1">
            <a:extLst>
              <a:ext uri="{FF2B5EF4-FFF2-40B4-BE49-F238E27FC236}">
                <a16:creationId xmlns:a16="http://schemas.microsoft.com/office/drawing/2014/main" id="{4201BE09-6437-8CAC-DA00-D42CB41E2B94}"/>
              </a:ext>
            </a:extLst>
          </p:cNvPr>
          <p:cNvSpPr>
            <a:spLocks noGrp="1"/>
          </p:cNvSpPr>
          <p:nvPr>
            <p:ph type="title"/>
          </p:nvPr>
        </p:nvSpPr>
        <p:spPr>
          <a:xfrm>
            <a:off x="1098551" y="161926"/>
            <a:ext cx="16084550" cy="1549400"/>
          </a:xfrm>
        </p:spPr>
        <p:txBody>
          <a:bodyPr anchor="ctr"/>
          <a:lstStyle/>
          <a:p>
            <a:r>
              <a:rPr lang="en-US" altLang="en-US" dirty="0"/>
              <a:t>=== In-Video Questions For Slide 25 ===</a:t>
            </a:r>
          </a:p>
        </p:txBody>
      </p:sp>
      <p:sp>
        <p:nvSpPr>
          <p:cNvPr id="2" name="Content Placeholder 1">
            <a:extLst>
              <a:ext uri="{FF2B5EF4-FFF2-40B4-BE49-F238E27FC236}">
                <a16:creationId xmlns:a16="http://schemas.microsoft.com/office/drawing/2014/main" id="{B13BD67C-224F-3925-73F1-3F67ABD61F50}"/>
              </a:ext>
            </a:extLst>
          </p:cNvPr>
          <p:cNvSpPr>
            <a:spLocks noGrp="1"/>
          </p:cNvSpPr>
          <p:nvPr>
            <p:ph idx="1"/>
          </p:nvPr>
        </p:nvSpPr>
        <p:spPr/>
        <p:txBody>
          <a:bodyPr anchor="ctr"/>
          <a:lstStyle/>
          <a:p>
            <a:pPr marL="742950" indent="-742950">
              <a:lnSpc>
                <a:spcPct val="125000"/>
              </a:lnSpc>
              <a:spcBef>
                <a:spcPts val="600"/>
              </a:spcBef>
              <a:buFont typeface="+mj-lt"/>
              <a:buAutoNum type="arabicPeriod"/>
            </a:pPr>
            <a:r>
              <a:rPr lang="en-US" sz="3600" dirty="0"/>
              <a:t>Does the scatterplot of Trip Payment vs. Trip Number of Minutes exhibit any linear relationship?</a:t>
            </a:r>
          </a:p>
          <a:p>
            <a:pPr marL="742950" indent="-742950">
              <a:lnSpc>
                <a:spcPct val="125000"/>
              </a:lnSpc>
              <a:spcBef>
                <a:spcPts val="600"/>
              </a:spcBef>
              <a:buFont typeface="+mj-lt"/>
              <a:buAutoNum type="arabicPeriod"/>
            </a:pPr>
            <a:r>
              <a:rPr lang="en-US" sz="3600" dirty="0"/>
              <a:t>Can you think of any reasons for the lack of linear relationship?</a:t>
            </a:r>
          </a:p>
          <a:p>
            <a:pPr marL="742950" indent="-742950">
              <a:lnSpc>
                <a:spcPct val="125000"/>
              </a:lnSpc>
              <a:spcBef>
                <a:spcPts val="600"/>
              </a:spcBef>
              <a:buFont typeface="+mj-lt"/>
              <a:buAutoNum type="arabicPeriod"/>
            </a:pPr>
            <a:endParaRPr lang="en-US" sz="3600" dirty="0"/>
          </a:p>
          <a:p>
            <a:pPr marL="0" indent="0">
              <a:lnSpc>
                <a:spcPct val="125000"/>
              </a:lnSpc>
              <a:spcBef>
                <a:spcPts val="600"/>
              </a:spcBef>
              <a:buNone/>
            </a:pPr>
            <a:r>
              <a:rPr lang="en-US" sz="3600" b="1" dirty="0"/>
              <a:t>Suggestions</a:t>
            </a:r>
            <a:r>
              <a:rPr lang="en-US" sz="3600" dirty="0"/>
              <a:t>. In our opinion, there is no apparent relationship.  The fare for one mile travelled is equivalent to that of 6.75 minutes elapsed.  Unless a taxi stops </a:t>
            </a:r>
            <a:r>
              <a:rPr lang="en-US" sz="3600" dirty="0" err="1"/>
              <a:t>en</a:t>
            </a:r>
            <a:r>
              <a:rPr lang="en-US" sz="3600" dirty="0"/>
              <a:t> route to the destination per passengers’ request or due to traffic situation, the elapsed time usually does not affect the fare much.  Check out </a:t>
            </a:r>
            <a:r>
              <a:rPr lang="en-US" sz="3600" dirty="0">
                <a:solidFill>
                  <a:srgbClr val="0070C0"/>
                </a:solidFill>
                <a:hlinkClick r:id="rId2">
                  <a:extLst>
                    <a:ext uri="{A12FA001-AC4F-418D-AE19-62706E023703}">
                      <ahyp:hlinkClr xmlns:ahyp="http://schemas.microsoft.com/office/drawing/2018/hyperlinkcolor" val="tx"/>
                    </a:ext>
                  </a:extLst>
                </a:hlinkClick>
              </a:rPr>
              <a:t>Chicago Taxi Placard 2020</a:t>
            </a:r>
            <a:r>
              <a:rPr lang="en-US" sz="3600" dirty="0"/>
              <a:t> for taxi fare schedule in Chicago.</a:t>
            </a:r>
          </a:p>
        </p:txBody>
      </p:sp>
    </p:spTree>
    <p:extLst>
      <p:ext uri="{BB962C8B-B14F-4D97-AF65-F5344CB8AC3E}">
        <p14:creationId xmlns:p14="http://schemas.microsoft.com/office/powerpoint/2010/main" val="12606599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b="1" dirty="0"/>
              <a:t>Twenty Chicago Taxi Trips</a:t>
            </a:r>
            <a:endParaRPr lang="en-US" dirty="0"/>
          </a:p>
        </p:txBody>
      </p:sp>
      <p:sp>
        <p:nvSpPr>
          <p:cNvPr id="7" name="Arrow: Right 6">
            <a:extLst>
              <a:ext uri="{FF2B5EF4-FFF2-40B4-BE49-F238E27FC236}">
                <a16:creationId xmlns:a16="http://schemas.microsoft.com/office/drawing/2014/main" id="{46875735-226C-47AD-BF51-42F332C6B6A6}"/>
              </a:ext>
            </a:extLst>
          </p:cNvPr>
          <p:cNvSpPr/>
          <p:nvPr/>
        </p:nvSpPr>
        <p:spPr>
          <a:xfrm>
            <a:off x="2282826" y="3086100"/>
            <a:ext cx="13716000" cy="4114800"/>
          </a:xfrm>
          <a:prstGeom prst="rightArrow">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bg2"/>
                </a:solidFill>
                <a:latin typeface="Calibri" panose="020F0502020204030204" pitchFamily="34" charset="0"/>
                <a:ea typeface="Calibri" panose="020F0502020204030204" pitchFamily="34" charset="0"/>
                <a:cs typeface="Calibri" panose="020F0502020204030204" pitchFamily="34" charset="0"/>
              </a:rPr>
              <a:t>Module 5 Twenty Chicago Taxi Trip.py</a:t>
            </a:r>
          </a:p>
        </p:txBody>
      </p:sp>
    </p:spTree>
    <p:extLst>
      <p:ext uri="{BB962C8B-B14F-4D97-AF65-F5344CB8AC3E}">
        <p14:creationId xmlns:p14="http://schemas.microsoft.com/office/powerpoint/2010/main" val="29976595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b="1" dirty="0">
                <a:solidFill>
                  <a:schemeClr val="bg1"/>
                </a:solidFill>
              </a:rPr>
              <a:t>First Linear Regression Model</a:t>
            </a:r>
            <a:endParaRPr lang="en-US" dirty="0">
              <a:solidFill>
                <a:schemeClr val="bg1"/>
              </a:solidFill>
            </a:endParaRPr>
          </a:p>
        </p:txBody>
      </p:sp>
      <p:sp>
        <p:nvSpPr>
          <p:cNvPr id="8" name="Content Placeholder 7">
            <a:extLst>
              <a:ext uri="{FF2B5EF4-FFF2-40B4-BE49-F238E27FC236}">
                <a16:creationId xmlns:a16="http://schemas.microsoft.com/office/drawing/2014/main" id="{699A8DE9-2077-6156-5BE0-DBC69F69248B}"/>
              </a:ext>
            </a:extLst>
          </p:cNvPr>
          <p:cNvSpPr>
            <a:spLocks noGrp="1"/>
          </p:cNvSpPr>
          <p:nvPr>
            <p:ph idx="1"/>
          </p:nvPr>
        </p:nvSpPr>
        <p:spPr>
          <a:xfrm>
            <a:off x="1098550" y="6165263"/>
            <a:ext cx="16084552" cy="2926080"/>
          </a:xfrm>
        </p:spPr>
        <p:txBody>
          <a:bodyPr anchor="ctr"/>
          <a:lstStyle/>
          <a:p>
            <a:pPr>
              <a:lnSpc>
                <a:spcPct val="125000"/>
              </a:lnSpc>
              <a:spcBef>
                <a:spcPts val="600"/>
              </a:spcBef>
            </a:pPr>
            <a:r>
              <a:rPr lang="en-US" sz="3600" dirty="0"/>
              <a:t>Predicted </a:t>
            </a:r>
            <a:r>
              <a:rPr lang="en-US" sz="3600" dirty="0" err="1"/>
              <a:t>Trip_Payment</a:t>
            </a:r>
            <a:r>
              <a:rPr lang="en-US" sz="3600" dirty="0"/>
              <a:t> = 6.6456 + 0.0834 × </a:t>
            </a:r>
            <a:r>
              <a:rPr lang="en-US" sz="3600" dirty="0" err="1"/>
              <a:t>Trip_Minutes</a:t>
            </a:r>
            <a:r>
              <a:rPr lang="en-US" sz="3600" dirty="0"/>
              <a:t> + 2.1768 × </a:t>
            </a:r>
            <a:r>
              <a:rPr lang="en-US" sz="3600" dirty="0" err="1"/>
              <a:t>Trip_Miles</a:t>
            </a:r>
            <a:r>
              <a:rPr lang="en-US" sz="3600" dirty="0"/>
              <a:t>.</a:t>
            </a:r>
          </a:p>
          <a:p>
            <a:pPr>
              <a:lnSpc>
                <a:spcPct val="125000"/>
              </a:lnSpc>
              <a:spcBef>
                <a:spcPts val="600"/>
              </a:spcBef>
            </a:pPr>
            <a:r>
              <a:rPr lang="en-US" sz="3600" dirty="0"/>
              <a:t>The Intercept value of 6.6456 indicates that a passenger is charged a base fare (a.k.a. flag pull) of $6.6456 at the beginning of each trip.</a:t>
            </a:r>
          </a:p>
          <a:p>
            <a:pPr>
              <a:lnSpc>
                <a:spcPct val="125000"/>
              </a:lnSpc>
              <a:spcBef>
                <a:spcPts val="600"/>
              </a:spcBef>
            </a:pPr>
            <a:r>
              <a:rPr lang="en-US" sz="3600" dirty="0"/>
              <a:t>The fare structure is $2.1768 per mile and 8.34 cents per minute.</a:t>
            </a:r>
          </a:p>
        </p:txBody>
      </p:sp>
      <p:graphicFrame>
        <p:nvGraphicFramePr>
          <p:cNvPr id="3" name="Table 2">
            <a:extLst>
              <a:ext uri="{FF2B5EF4-FFF2-40B4-BE49-F238E27FC236}">
                <a16:creationId xmlns:a16="http://schemas.microsoft.com/office/drawing/2014/main" id="{D703B050-2C82-96E0-A215-41327CB48A26}"/>
              </a:ext>
            </a:extLst>
          </p:cNvPr>
          <p:cNvGraphicFramePr>
            <a:graphicFrameLocks noGrp="1"/>
          </p:cNvGraphicFramePr>
          <p:nvPr>
            <p:extLst>
              <p:ext uri="{D42A27DB-BD31-4B8C-83A1-F6EECF244321}">
                <p14:modId xmlns:p14="http://schemas.microsoft.com/office/powerpoint/2010/main" val="2025941412"/>
              </p:ext>
            </p:extLst>
          </p:nvPr>
        </p:nvGraphicFramePr>
        <p:xfrm>
          <a:off x="911226" y="2108918"/>
          <a:ext cx="16459200" cy="3657600"/>
        </p:xfrm>
        <a:graphic>
          <a:graphicData uri="http://schemas.openxmlformats.org/drawingml/2006/table">
            <a:tbl>
              <a:tblPr firstRow="1">
                <a:tableStyleId>{3B4B98B0-60AC-42C2-AFA5-B58CD77FA1E5}</a:tableStyleId>
              </a:tblPr>
              <a:tblGrid>
                <a:gridCol w="2743200">
                  <a:extLst>
                    <a:ext uri="{9D8B030D-6E8A-4147-A177-3AD203B41FA5}">
                      <a16:colId xmlns:a16="http://schemas.microsoft.com/office/drawing/2014/main" val="3297981092"/>
                    </a:ext>
                  </a:extLst>
                </a:gridCol>
                <a:gridCol w="2103120">
                  <a:extLst>
                    <a:ext uri="{9D8B030D-6E8A-4147-A177-3AD203B41FA5}">
                      <a16:colId xmlns:a16="http://schemas.microsoft.com/office/drawing/2014/main" val="1072042953"/>
                    </a:ext>
                  </a:extLst>
                </a:gridCol>
                <a:gridCol w="2103120">
                  <a:extLst>
                    <a:ext uri="{9D8B030D-6E8A-4147-A177-3AD203B41FA5}">
                      <a16:colId xmlns:a16="http://schemas.microsoft.com/office/drawing/2014/main" val="3565612986"/>
                    </a:ext>
                  </a:extLst>
                </a:gridCol>
                <a:gridCol w="2103120">
                  <a:extLst>
                    <a:ext uri="{9D8B030D-6E8A-4147-A177-3AD203B41FA5}">
                      <a16:colId xmlns:a16="http://schemas.microsoft.com/office/drawing/2014/main" val="692162832"/>
                    </a:ext>
                  </a:extLst>
                </a:gridCol>
                <a:gridCol w="2468880">
                  <a:extLst>
                    <a:ext uri="{9D8B030D-6E8A-4147-A177-3AD203B41FA5}">
                      <a16:colId xmlns:a16="http://schemas.microsoft.com/office/drawing/2014/main" val="1145755849"/>
                    </a:ext>
                  </a:extLst>
                </a:gridCol>
                <a:gridCol w="2468880">
                  <a:extLst>
                    <a:ext uri="{9D8B030D-6E8A-4147-A177-3AD203B41FA5}">
                      <a16:colId xmlns:a16="http://schemas.microsoft.com/office/drawing/2014/main" val="2926719901"/>
                    </a:ext>
                  </a:extLst>
                </a:gridCol>
                <a:gridCol w="2468880">
                  <a:extLst>
                    <a:ext uri="{9D8B030D-6E8A-4147-A177-3AD203B41FA5}">
                      <a16:colId xmlns:a16="http://schemas.microsoft.com/office/drawing/2014/main" val="3527972647"/>
                    </a:ext>
                  </a:extLst>
                </a:gridCol>
              </a:tblGrid>
              <a:tr h="731520">
                <a:tc rowSpan="2">
                  <a:txBody>
                    <a:bodyPr/>
                    <a:lstStyle/>
                    <a:p>
                      <a:pPr algn="ctr" fontAlgn="b"/>
                      <a:r>
                        <a:rPr lang="en-US" sz="36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Parameter</a:t>
                      </a:r>
                      <a:endParaRPr lang="en-US" sz="3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rowSpan="2">
                  <a:txBody>
                    <a:bodyPr/>
                    <a:lstStyle/>
                    <a:p>
                      <a:pPr algn="ctr" fontAlgn="b"/>
                      <a:r>
                        <a:rPr lang="en-US" sz="36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Estimate</a:t>
                      </a:r>
                      <a:endParaRPr lang="en-US" sz="3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rowSpan="2">
                  <a:txBody>
                    <a:bodyPr/>
                    <a:lstStyle/>
                    <a:p>
                      <a:pPr algn="ctr" fontAlgn="b"/>
                      <a:r>
                        <a:rPr lang="en-US" sz="36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Standard Error</a:t>
                      </a:r>
                      <a:endParaRPr lang="en-US" sz="3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rowSpan="2">
                  <a:txBody>
                    <a:bodyPr/>
                    <a:lstStyle/>
                    <a:p>
                      <a:pPr algn="ctr" fontAlgn="b"/>
                      <a:r>
                        <a:rPr lang="en-US" sz="36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a:t>
                      </a:r>
                      <a:endParaRPr lang="en-US" sz="3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rowSpan="2">
                  <a:txBody>
                    <a:bodyPr/>
                    <a:lstStyle/>
                    <a:p>
                      <a:pPr algn="ctr" fontAlgn="b"/>
                      <a:r>
                        <a:rPr lang="en-US" sz="36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Significance</a:t>
                      </a:r>
                      <a:endParaRPr lang="en-US" sz="3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gridSpan="2">
                  <a:txBody>
                    <a:bodyPr/>
                    <a:lstStyle/>
                    <a:p>
                      <a:pPr algn="ctr" fontAlgn="b"/>
                      <a:r>
                        <a:rPr lang="en-US" sz="36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95% Confidence Interval</a:t>
                      </a:r>
                      <a:endParaRPr lang="en-US" sz="3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hMerge="1">
                  <a:txBody>
                    <a:bodyPr/>
                    <a:lstStyle/>
                    <a:p>
                      <a:pPr algn="ctr" fontAlgn="b"/>
                      <a:r>
                        <a:rPr lang="en-US" sz="36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Upper 95 CI</a:t>
                      </a:r>
                      <a:endParaRPr lang="en-US" sz="3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203519625"/>
                  </a:ext>
                </a:extLst>
              </a:tr>
              <a:tr h="73152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b"/>
                      <a:r>
                        <a:rPr lang="en-US" sz="3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Lower Limit</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b"/>
                      <a:r>
                        <a:rPr lang="en-US" sz="3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Upper Limit</a:t>
                      </a:r>
                    </a:p>
                  </a:txBody>
                  <a:tcPr marL="7620" marR="7620" marT="762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67630212"/>
                  </a:ext>
                </a:extLst>
              </a:tr>
              <a:tr h="731520">
                <a:tc>
                  <a:txBody>
                    <a:bodyPr/>
                    <a:lstStyle/>
                    <a:p>
                      <a:pPr algn="l" fontAlgn="b"/>
                      <a:r>
                        <a:rPr lang="en-US" sz="3600" b="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Intercept</a:t>
                      </a:r>
                      <a:endParaRPr lang="en-US" sz="3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r" fontAlgn="b"/>
                      <a:r>
                        <a:rPr lang="en-US" sz="36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6.6456</a:t>
                      </a:r>
                      <a:endParaRPr lang="en-US" sz="3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274320" marT="7620" marB="0" anchor="ctr"/>
                </a:tc>
                <a:tc>
                  <a:txBody>
                    <a:bodyPr/>
                    <a:lstStyle/>
                    <a:p>
                      <a:pPr algn="r" fontAlgn="b"/>
                      <a:r>
                        <a:rPr lang="en-US" sz="36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6.4411</a:t>
                      </a:r>
                      <a:endParaRPr lang="en-US" sz="3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274320" marT="7620" marB="0" anchor="ctr"/>
                </a:tc>
                <a:tc>
                  <a:txBody>
                    <a:bodyPr/>
                    <a:lstStyle/>
                    <a:p>
                      <a:pPr algn="r" fontAlgn="b"/>
                      <a:r>
                        <a:rPr lang="en-US" sz="36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1.0318</a:t>
                      </a:r>
                      <a:endParaRPr lang="en-US" sz="3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274320" marT="7620" marB="0" anchor="ctr"/>
                </a:tc>
                <a:tc>
                  <a:txBody>
                    <a:bodyPr/>
                    <a:lstStyle/>
                    <a:p>
                      <a:pPr algn="r" fontAlgn="b"/>
                      <a:r>
                        <a:rPr lang="en-US" sz="36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0.3166</a:t>
                      </a:r>
                      <a:endParaRPr lang="en-US" sz="3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274320" marT="7620" marB="0" anchor="ctr"/>
                </a:tc>
                <a:tc>
                  <a:txBody>
                    <a:bodyPr/>
                    <a:lstStyle/>
                    <a:p>
                      <a:pPr algn="r" fontAlgn="b"/>
                      <a:r>
                        <a:rPr lang="en-US" sz="36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-6.9438</a:t>
                      </a:r>
                      <a:endParaRPr lang="en-US" sz="3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274320" marT="7620" marB="0" anchor="ctr">
                    <a:lnT w="12700" cap="flat" cmpd="sng" algn="ctr">
                      <a:solidFill>
                        <a:schemeClr val="tx1"/>
                      </a:solidFill>
                      <a:prstDash val="solid"/>
                      <a:round/>
                      <a:headEnd type="none" w="med" len="med"/>
                      <a:tailEnd type="none" w="med" len="med"/>
                    </a:lnT>
                  </a:tcPr>
                </a:tc>
                <a:tc>
                  <a:txBody>
                    <a:bodyPr/>
                    <a:lstStyle/>
                    <a:p>
                      <a:pPr algn="r" fontAlgn="b"/>
                      <a:r>
                        <a:rPr lang="en-US" sz="36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20.2350</a:t>
                      </a:r>
                      <a:endParaRPr lang="en-US" sz="3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274320" marT="762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9756694"/>
                  </a:ext>
                </a:extLst>
              </a:tr>
              <a:tr h="731520">
                <a:tc>
                  <a:txBody>
                    <a:bodyPr/>
                    <a:lstStyle/>
                    <a:p>
                      <a:pPr algn="l" fontAlgn="b"/>
                      <a:r>
                        <a:rPr lang="en-US" sz="3600" b="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Trip_Minutes</a:t>
                      </a:r>
                      <a:endParaRPr lang="en-US" sz="3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r" fontAlgn="b"/>
                      <a:r>
                        <a:rPr lang="en-US" sz="36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0.0834</a:t>
                      </a:r>
                      <a:endParaRPr lang="en-US" sz="3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274320" marT="7620" marB="0" anchor="ctr"/>
                </a:tc>
                <a:tc>
                  <a:txBody>
                    <a:bodyPr/>
                    <a:lstStyle/>
                    <a:p>
                      <a:pPr algn="r" fontAlgn="b"/>
                      <a:r>
                        <a:rPr lang="en-US" sz="3600" b="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0.1138</a:t>
                      </a:r>
                      <a:endParaRPr lang="en-US" sz="3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274320" marT="7620" marB="0" anchor="ctr"/>
                </a:tc>
                <a:tc>
                  <a:txBody>
                    <a:bodyPr/>
                    <a:lstStyle/>
                    <a:p>
                      <a:pPr algn="r" fontAlgn="b"/>
                      <a:r>
                        <a:rPr lang="en-US" sz="36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0.7333</a:t>
                      </a:r>
                      <a:endParaRPr lang="en-US" sz="3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274320" marT="7620" marB="0" anchor="ctr"/>
                </a:tc>
                <a:tc>
                  <a:txBody>
                    <a:bodyPr/>
                    <a:lstStyle/>
                    <a:p>
                      <a:pPr algn="r" fontAlgn="b"/>
                      <a:r>
                        <a:rPr lang="en-US" sz="36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0.4734</a:t>
                      </a:r>
                      <a:endParaRPr lang="en-US" sz="3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274320" marT="7620" marB="0" anchor="ctr"/>
                </a:tc>
                <a:tc>
                  <a:txBody>
                    <a:bodyPr/>
                    <a:lstStyle/>
                    <a:p>
                      <a:pPr algn="r" fontAlgn="b"/>
                      <a:r>
                        <a:rPr lang="en-US" sz="36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-0.1566</a:t>
                      </a:r>
                      <a:endParaRPr lang="en-US" sz="3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274320" marT="7620" marB="0" anchor="ctr"/>
                </a:tc>
                <a:tc>
                  <a:txBody>
                    <a:bodyPr/>
                    <a:lstStyle/>
                    <a:p>
                      <a:pPr algn="r" fontAlgn="b"/>
                      <a:r>
                        <a:rPr lang="en-US" sz="36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0.3235</a:t>
                      </a:r>
                      <a:endParaRPr lang="en-US" sz="3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274320" marT="7620" marB="0" anchor="ctr"/>
                </a:tc>
                <a:extLst>
                  <a:ext uri="{0D108BD9-81ED-4DB2-BD59-A6C34878D82A}">
                    <a16:rowId xmlns:a16="http://schemas.microsoft.com/office/drawing/2014/main" val="277308355"/>
                  </a:ext>
                </a:extLst>
              </a:tr>
              <a:tr h="731520">
                <a:tc>
                  <a:txBody>
                    <a:bodyPr/>
                    <a:lstStyle/>
                    <a:p>
                      <a:pPr algn="l" fontAlgn="b"/>
                      <a:r>
                        <a:rPr lang="en-US" sz="3600" b="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Trip_Miles</a:t>
                      </a:r>
                      <a:endParaRPr lang="en-US" sz="3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r" fontAlgn="b"/>
                      <a:r>
                        <a:rPr lang="en-US" sz="3600" b="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2.1768</a:t>
                      </a:r>
                      <a:endParaRPr lang="en-US" sz="3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274320" marT="7620" marB="0" anchor="ctr"/>
                </a:tc>
                <a:tc>
                  <a:txBody>
                    <a:bodyPr/>
                    <a:lstStyle/>
                    <a:p>
                      <a:pPr algn="r" fontAlgn="b"/>
                      <a:r>
                        <a:rPr lang="en-US" sz="3600" b="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0.3629</a:t>
                      </a:r>
                      <a:endParaRPr lang="en-US" sz="3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274320" marT="7620" marB="0" anchor="ctr"/>
                </a:tc>
                <a:tc>
                  <a:txBody>
                    <a:bodyPr/>
                    <a:lstStyle/>
                    <a:p>
                      <a:pPr algn="r" fontAlgn="b"/>
                      <a:r>
                        <a:rPr lang="en-US" sz="36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5.9980</a:t>
                      </a:r>
                      <a:endParaRPr lang="en-US" sz="3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274320" marT="7620" marB="0" anchor="ctr"/>
                </a:tc>
                <a:tc>
                  <a:txBody>
                    <a:bodyPr/>
                    <a:lstStyle/>
                    <a:p>
                      <a:pPr algn="r" fontAlgn="b"/>
                      <a:r>
                        <a:rPr lang="en-US" sz="3600" b="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1.4396E-05</a:t>
                      </a:r>
                      <a:endParaRPr lang="en-US" sz="3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274320" marT="7620" marB="0" anchor="ctr"/>
                </a:tc>
                <a:tc>
                  <a:txBody>
                    <a:bodyPr/>
                    <a:lstStyle/>
                    <a:p>
                      <a:pPr algn="r" fontAlgn="b"/>
                      <a:r>
                        <a:rPr lang="en-US" sz="36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1.4111</a:t>
                      </a:r>
                      <a:endParaRPr lang="en-US" sz="3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274320" marT="7620" marB="0" anchor="ctr"/>
                </a:tc>
                <a:tc>
                  <a:txBody>
                    <a:bodyPr/>
                    <a:lstStyle/>
                    <a:p>
                      <a:pPr algn="r" fontAlgn="b"/>
                      <a:r>
                        <a:rPr lang="en-US" sz="36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2.9425</a:t>
                      </a:r>
                      <a:endParaRPr lang="en-US" sz="3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274320" marT="7620" marB="0" anchor="ctr"/>
                </a:tc>
                <a:extLst>
                  <a:ext uri="{0D108BD9-81ED-4DB2-BD59-A6C34878D82A}">
                    <a16:rowId xmlns:a16="http://schemas.microsoft.com/office/drawing/2014/main" val="2987166458"/>
                  </a:ext>
                </a:extLst>
              </a:tr>
            </a:tbl>
          </a:graphicData>
        </a:graphic>
      </p:graphicFrame>
    </p:spTree>
    <p:extLst>
      <p:ext uri="{BB962C8B-B14F-4D97-AF65-F5344CB8AC3E}">
        <p14:creationId xmlns:p14="http://schemas.microsoft.com/office/powerpoint/2010/main" val="1471712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b="1" dirty="0">
                <a:solidFill>
                  <a:schemeClr val="bg1"/>
                </a:solidFill>
              </a:rPr>
              <a:t>Predicted Versus Observed Response</a:t>
            </a:r>
            <a:endParaRPr lang="en-US" dirty="0">
              <a:solidFill>
                <a:schemeClr val="bg1"/>
              </a:solidFill>
            </a:endParaRPr>
          </a:p>
        </p:txBody>
      </p:sp>
      <p:sp>
        <p:nvSpPr>
          <p:cNvPr id="3" name="内容占位符 2"/>
          <p:cNvSpPr>
            <a:spLocks noGrp="1"/>
          </p:cNvSpPr>
          <p:nvPr>
            <p:ph idx="1"/>
          </p:nvPr>
        </p:nvSpPr>
        <p:spPr>
          <a:xfrm>
            <a:off x="1098548" y="2050699"/>
            <a:ext cx="6610789" cy="6858000"/>
          </a:xfrm>
        </p:spPr>
        <p:txBody>
          <a:bodyPr anchor="ctr">
            <a:normAutofit/>
          </a:bodyPr>
          <a:lstStyle/>
          <a:p>
            <a:pPr>
              <a:lnSpc>
                <a:spcPct val="125000"/>
              </a:lnSpc>
              <a:spcBef>
                <a:spcPts val="900"/>
              </a:spcBef>
            </a:pPr>
            <a:r>
              <a:rPr lang="en-US" sz="3600" dirty="0"/>
              <a:t>The red dotted line is a 45-degree reference line.</a:t>
            </a:r>
          </a:p>
          <a:p>
            <a:pPr>
              <a:lnSpc>
                <a:spcPct val="125000"/>
              </a:lnSpc>
              <a:spcBef>
                <a:spcPts val="900"/>
              </a:spcBef>
            </a:pPr>
            <a:r>
              <a:rPr lang="en-US" sz="3600" dirty="0"/>
              <a:t>Markers above (below) the reference line indicate over-(under-) estimated Trip Payment.</a:t>
            </a:r>
          </a:p>
        </p:txBody>
      </p:sp>
      <p:pic>
        <p:nvPicPr>
          <p:cNvPr id="5" name="Picture 4">
            <a:extLst>
              <a:ext uri="{FF2B5EF4-FFF2-40B4-BE49-F238E27FC236}">
                <a16:creationId xmlns:a16="http://schemas.microsoft.com/office/drawing/2014/main" id="{0E06C0EE-6B30-4DB5-75F8-B9FF5B80D5A7}"/>
              </a:ext>
            </a:extLst>
          </p:cNvPr>
          <p:cNvPicPr>
            <a:picLocks noChangeAspect="1"/>
          </p:cNvPicPr>
          <p:nvPr/>
        </p:nvPicPr>
        <p:blipFill>
          <a:blip r:embed="rId2"/>
          <a:stretch>
            <a:fillRect/>
          </a:stretch>
        </p:blipFill>
        <p:spPr>
          <a:xfrm>
            <a:off x="8036909" y="1975812"/>
            <a:ext cx="9146193" cy="6858000"/>
          </a:xfrm>
          <a:prstGeom prst="rect">
            <a:avLst/>
          </a:prstGeom>
          <a:ln w="12700">
            <a:solidFill>
              <a:schemeClr val="tx1"/>
            </a:solidFill>
          </a:ln>
        </p:spPr>
      </p:pic>
      <p:sp>
        <p:nvSpPr>
          <p:cNvPr id="6" name="Oval 5">
            <a:extLst>
              <a:ext uri="{FF2B5EF4-FFF2-40B4-BE49-F238E27FC236}">
                <a16:creationId xmlns:a16="http://schemas.microsoft.com/office/drawing/2014/main" id="{90D33366-A618-62ED-7877-B6F557CA8D99}"/>
              </a:ext>
            </a:extLst>
          </p:cNvPr>
          <p:cNvSpPr/>
          <p:nvPr/>
        </p:nvSpPr>
        <p:spPr>
          <a:xfrm>
            <a:off x="15468600" y="2971800"/>
            <a:ext cx="1577342" cy="1021080"/>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1906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itle 1">
            <a:extLst>
              <a:ext uri="{FF2B5EF4-FFF2-40B4-BE49-F238E27FC236}">
                <a16:creationId xmlns:a16="http://schemas.microsoft.com/office/drawing/2014/main" id="{4201BE09-6437-8CAC-DA00-D42CB41E2B94}"/>
              </a:ext>
            </a:extLst>
          </p:cNvPr>
          <p:cNvSpPr>
            <a:spLocks noGrp="1"/>
          </p:cNvSpPr>
          <p:nvPr>
            <p:ph type="title"/>
          </p:nvPr>
        </p:nvSpPr>
        <p:spPr>
          <a:xfrm>
            <a:off x="1098551" y="161926"/>
            <a:ext cx="16084550" cy="1549400"/>
          </a:xfrm>
        </p:spPr>
        <p:txBody>
          <a:bodyPr anchor="ctr"/>
          <a:lstStyle/>
          <a:p>
            <a:r>
              <a:rPr lang="en-US" altLang="en-US" dirty="0"/>
              <a:t>Module 5 Lesson Plan</a:t>
            </a:r>
          </a:p>
        </p:txBody>
      </p:sp>
      <p:sp>
        <p:nvSpPr>
          <p:cNvPr id="5122" name="Content Placeholder 2">
            <a:extLst>
              <a:ext uri="{FF2B5EF4-FFF2-40B4-BE49-F238E27FC236}">
                <a16:creationId xmlns:a16="http://schemas.microsoft.com/office/drawing/2014/main" id="{B5CFF3DD-1E43-F576-FF57-62AAAE9F976D}"/>
              </a:ext>
            </a:extLst>
          </p:cNvPr>
          <p:cNvSpPr>
            <a:spLocks noGrp="1"/>
          </p:cNvSpPr>
          <p:nvPr>
            <p:ph idx="1"/>
          </p:nvPr>
        </p:nvSpPr>
        <p:spPr>
          <a:xfrm>
            <a:off x="1098551" y="1711326"/>
            <a:ext cx="15767379" cy="7315200"/>
          </a:xfrm>
        </p:spPr>
        <p:txBody>
          <a:bodyPr anchor="ctr"/>
          <a:lstStyle/>
          <a:p>
            <a:pPr marL="742950" indent="-742950">
              <a:buFont typeface="+mj-lt"/>
              <a:buAutoNum type="arabicPeriod"/>
            </a:pPr>
            <a:r>
              <a:rPr lang="en-US" altLang="en-US" b="1" dirty="0">
                <a:latin typeface="Calibri" panose="020F0502020204030204" pitchFamily="34" charset="0"/>
                <a:ea typeface="Calibri" panose="020F0502020204030204" pitchFamily="34" charset="0"/>
                <a:cs typeface="Calibri" panose="020F0502020204030204" pitchFamily="34" charset="0"/>
              </a:rPr>
              <a:t>Lesson 1: Linear Regression Model</a:t>
            </a:r>
          </a:p>
          <a:p>
            <a:pPr lvl="1">
              <a:spcBef>
                <a:spcPts val="600"/>
              </a:spcBef>
            </a:pPr>
            <a:r>
              <a:rPr lang="en-US" altLang="en-US" dirty="0">
                <a:latin typeface="Calibri" panose="020F0502020204030204" pitchFamily="34" charset="0"/>
                <a:ea typeface="Calibri" panose="020F0502020204030204" pitchFamily="34" charset="0"/>
                <a:cs typeface="Calibri" panose="020F0502020204030204" pitchFamily="34" charset="0"/>
              </a:rPr>
              <a:t>Understand the Concept of Least Squares Algorithm</a:t>
            </a:r>
          </a:p>
          <a:p>
            <a:pPr lvl="1">
              <a:spcBef>
                <a:spcPts val="600"/>
              </a:spcBef>
            </a:pPr>
            <a:r>
              <a:rPr lang="en-US" altLang="en-US" dirty="0">
                <a:latin typeface="Calibri" panose="020F0502020204030204" pitchFamily="34" charset="0"/>
                <a:ea typeface="Calibri" panose="020F0502020204030204" pitchFamily="34" charset="0"/>
                <a:cs typeface="Calibri" panose="020F0502020204030204" pitchFamily="34" charset="0"/>
              </a:rPr>
              <a:t>Understand the Concepts of Intrinsic and Extrinsic Aliasing. </a:t>
            </a:r>
          </a:p>
          <a:p>
            <a:pPr lvl="1">
              <a:spcBef>
                <a:spcPts val="600"/>
              </a:spcBef>
            </a:pPr>
            <a:r>
              <a:rPr lang="en-US" altLang="en-US" dirty="0">
                <a:latin typeface="Calibri" panose="020F0502020204030204" pitchFamily="34" charset="0"/>
                <a:ea typeface="Calibri" panose="020F0502020204030204" pitchFamily="34" charset="0"/>
                <a:cs typeface="Calibri" panose="020F0502020204030204" pitchFamily="34" charset="0"/>
              </a:rPr>
              <a:t>Understand the SWEEP Operator.</a:t>
            </a:r>
          </a:p>
          <a:p>
            <a:pPr marL="742950" indent="-742950">
              <a:buFont typeface="+mj-lt"/>
              <a:buAutoNum type="arabicPeriod"/>
            </a:pPr>
            <a:r>
              <a:rPr lang="en-US" altLang="en-US" b="1" dirty="0">
                <a:latin typeface="Calibri" panose="020F0502020204030204" pitchFamily="34" charset="0"/>
                <a:ea typeface="Calibri" panose="020F0502020204030204" pitchFamily="34" charset="0"/>
                <a:cs typeface="Calibri" panose="020F0502020204030204" pitchFamily="34" charset="0"/>
              </a:rPr>
              <a:t>Lesson 2: Forward Selection</a:t>
            </a:r>
          </a:p>
          <a:p>
            <a:pPr lvl="1">
              <a:spcBef>
                <a:spcPts val="600"/>
              </a:spcBef>
            </a:pPr>
            <a:r>
              <a:rPr lang="en-US" altLang="en-US" dirty="0"/>
              <a:t>Understand the Concept of Nested Models and the F Test.</a:t>
            </a:r>
          </a:p>
          <a:p>
            <a:pPr lvl="1">
              <a:spcBef>
                <a:spcPts val="600"/>
              </a:spcBef>
            </a:pPr>
            <a:r>
              <a:rPr lang="en-US" altLang="en-US" dirty="0"/>
              <a:t>Use the Forward Selection Method to Build the Model</a:t>
            </a:r>
            <a:r>
              <a:rPr lang="en-US" altLang="en-US" dirty="0">
                <a:latin typeface="Calibri" panose="020F0502020204030204" pitchFamily="34" charset="0"/>
                <a:ea typeface="Calibri" panose="020F0502020204030204" pitchFamily="34" charset="0"/>
                <a:cs typeface="Calibri" panose="020F0502020204030204" pitchFamily="34" charset="0"/>
              </a:rPr>
              <a:t>.</a:t>
            </a:r>
          </a:p>
          <a:p>
            <a:pPr marL="742950" indent="-742950">
              <a:buFont typeface="+mj-lt"/>
              <a:buAutoNum type="arabicPeriod"/>
            </a:pPr>
            <a:r>
              <a:rPr lang="en-US" altLang="en-US" b="1" dirty="0">
                <a:latin typeface="Calibri" panose="020F0502020204030204" pitchFamily="34" charset="0"/>
                <a:ea typeface="Calibri" panose="020F0502020204030204" pitchFamily="34" charset="0"/>
                <a:cs typeface="Calibri" panose="020F0502020204030204" pitchFamily="34" charset="0"/>
              </a:rPr>
              <a:t>Lesson 3: Feature Importance</a:t>
            </a:r>
          </a:p>
          <a:p>
            <a:pPr lvl="1">
              <a:spcBef>
                <a:spcPts val="600"/>
              </a:spcBef>
            </a:pPr>
            <a:r>
              <a:rPr lang="en-US" altLang="en-US" dirty="0">
                <a:latin typeface="Calibri" panose="020F0502020204030204" pitchFamily="34" charset="0"/>
                <a:ea typeface="Calibri" panose="020F0502020204030204" pitchFamily="34" charset="0"/>
                <a:cs typeface="Calibri" panose="020F0502020204030204" pitchFamily="34" charset="0"/>
              </a:rPr>
              <a:t>Interpret Parameter Estimates.</a:t>
            </a:r>
          </a:p>
          <a:p>
            <a:pPr lvl="1">
              <a:spcBef>
                <a:spcPts val="600"/>
              </a:spcBef>
            </a:pPr>
            <a:r>
              <a:rPr lang="en-US" altLang="en-US" dirty="0">
                <a:latin typeface="Calibri" panose="020F0502020204030204" pitchFamily="34" charset="0"/>
                <a:ea typeface="Calibri" panose="020F0502020204030204" pitchFamily="34" charset="0"/>
                <a:cs typeface="Calibri" panose="020F0502020204030204" pitchFamily="34" charset="0"/>
              </a:rPr>
              <a:t>Calculate the Shapley Values to Measure Importance.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b="1" dirty="0">
                <a:solidFill>
                  <a:schemeClr val="bg1"/>
                </a:solidFill>
              </a:rPr>
              <a:t>Residual Versus Observed Response</a:t>
            </a:r>
            <a:endParaRPr lang="en-US" dirty="0">
              <a:solidFill>
                <a:schemeClr val="bg1"/>
              </a:solidFill>
            </a:endParaRPr>
          </a:p>
        </p:txBody>
      </p:sp>
      <p:sp>
        <p:nvSpPr>
          <p:cNvPr id="3" name="内容占位符 2"/>
          <p:cNvSpPr>
            <a:spLocks noGrp="1"/>
          </p:cNvSpPr>
          <p:nvPr>
            <p:ph idx="1"/>
          </p:nvPr>
        </p:nvSpPr>
        <p:spPr>
          <a:xfrm>
            <a:off x="1098548" y="2050699"/>
            <a:ext cx="6610789" cy="6858000"/>
          </a:xfrm>
        </p:spPr>
        <p:txBody>
          <a:bodyPr anchor="ctr">
            <a:normAutofit/>
          </a:bodyPr>
          <a:lstStyle/>
          <a:p>
            <a:pPr>
              <a:lnSpc>
                <a:spcPct val="125000"/>
              </a:lnSpc>
              <a:spcBef>
                <a:spcPts val="900"/>
              </a:spcBef>
            </a:pPr>
            <a:r>
              <a:rPr lang="en-US" sz="3600" dirty="0"/>
              <a:t>This chart should be uneventful.  However, we do not think this is the case here.</a:t>
            </a:r>
          </a:p>
          <a:p>
            <a:pPr>
              <a:lnSpc>
                <a:spcPct val="125000"/>
              </a:lnSpc>
              <a:spcBef>
                <a:spcPts val="900"/>
              </a:spcBef>
            </a:pPr>
            <a:r>
              <a:rPr lang="en-US" sz="3600" dirty="0"/>
              <a:t>We need more features!</a:t>
            </a:r>
          </a:p>
          <a:p>
            <a:pPr>
              <a:lnSpc>
                <a:spcPct val="125000"/>
              </a:lnSpc>
              <a:spcBef>
                <a:spcPts val="900"/>
              </a:spcBef>
            </a:pPr>
            <a:r>
              <a:rPr lang="en-US" sz="3600" dirty="0"/>
              <a:t>On another hand, the 95% confidence interval for </a:t>
            </a:r>
            <a:r>
              <a:rPr lang="en-US" sz="3600" b="1" dirty="0" err="1">
                <a:solidFill>
                  <a:srgbClr val="000000"/>
                </a:solidFill>
              </a:rPr>
              <a:t>Trip_Minutes</a:t>
            </a:r>
            <a:r>
              <a:rPr lang="en-US" sz="3600" dirty="0">
                <a:solidFill>
                  <a:srgbClr val="000000"/>
                </a:solidFill>
              </a:rPr>
              <a:t> covers the value zero.  Do we need this feature?</a:t>
            </a:r>
          </a:p>
        </p:txBody>
      </p:sp>
      <p:pic>
        <p:nvPicPr>
          <p:cNvPr id="7" name="Picture 6">
            <a:extLst>
              <a:ext uri="{FF2B5EF4-FFF2-40B4-BE49-F238E27FC236}">
                <a16:creationId xmlns:a16="http://schemas.microsoft.com/office/drawing/2014/main" id="{961B77B5-85BC-0158-7E7A-CFEF12042BAF}"/>
              </a:ext>
            </a:extLst>
          </p:cNvPr>
          <p:cNvPicPr>
            <a:picLocks noChangeAspect="1"/>
          </p:cNvPicPr>
          <p:nvPr/>
        </p:nvPicPr>
        <p:blipFill>
          <a:blip r:embed="rId2"/>
          <a:stretch>
            <a:fillRect/>
          </a:stretch>
        </p:blipFill>
        <p:spPr>
          <a:xfrm>
            <a:off x="7905898" y="1714500"/>
            <a:ext cx="9283554" cy="6858000"/>
          </a:xfrm>
          <a:prstGeom prst="rect">
            <a:avLst/>
          </a:prstGeom>
          <a:ln w="12700">
            <a:solidFill>
              <a:schemeClr val="tx1"/>
            </a:solidFill>
          </a:ln>
        </p:spPr>
      </p:pic>
    </p:spTree>
    <p:extLst>
      <p:ext uri="{BB962C8B-B14F-4D97-AF65-F5344CB8AC3E}">
        <p14:creationId xmlns:p14="http://schemas.microsoft.com/office/powerpoint/2010/main" val="35221709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F33CE27-7CDF-6C4D-736F-BD49DA842DD4}"/>
              </a:ext>
            </a:extLst>
          </p:cNvPr>
          <p:cNvSpPr/>
          <p:nvPr/>
        </p:nvSpPr>
        <p:spPr>
          <a:xfrm>
            <a:off x="1828800" y="1485900"/>
            <a:ext cx="14630400" cy="73152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dirty="0">
                <a:solidFill>
                  <a:schemeClr val="tx1"/>
                </a:solidFill>
              </a:rPr>
              <a:t>END OF LESSON 1</a:t>
            </a:r>
          </a:p>
        </p:txBody>
      </p:sp>
    </p:spTree>
    <p:extLst>
      <p:ext uri="{BB962C8B-B14F-4D97-AF65-F5344CB8AC3E}">
        <p14:creationId xmlns:p14="http://schemas.microsoft.com/office/powerpoint/2010/main" val="39705265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F33CE27-7CDF-6C4D-736F-BD49DA842DD4}"/>
              </a:ext>
            </a:extLst>
          </p:cNvPr>
          <p:cNvSpPr/>
          <p:nvPr/>
        </p:nvSpPr>
        <p:spPr>
          <a:xfrm>
            <a:off x="1828800" y="1485900"/>
            <a:ext cx="14630400" cy="7315200"/>
          </a:xfrm>
          <a:prstGeom prst="ellipse">
            <a:avLst/>
          </a:prstGeom>
          <a:noFill/>
          <a:ln w="76200"/>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5000"/>
              </a:lnSpc>
              <a:spcBef>
                <a:spcPts val="0"/>
              </a:spcBef>
              <a:spcAft>
                <a:spcPts val="600"/>
              </a:spcAft>
            </a:pPr>
            <a:r>
              <a:rPr lang="en-US" altLang="en-US" sz="7200" b="1" dirty="0">
                <a:solidFill>
                  <a:schemeClr val="tx1"/>
                </a:solidFill>
              </a:rPr>
              <a:t>Lesson 2:</a:t>
            </a:r>
            <a:br>
              <a:rPr lang="en-US" altLang="en-US" sz="7200" b="1" dirty="0">
                <a:solidFill>
                  <a:schemeClr val="tx1"/>
                </a:solidFill>
              </a:rPr>
            </a:br>
            <a:r>
              <a:rPr lang="en-US" altLang="en-US" sz="7200" b="1" dirty="0">
                <a:solidFill>
                  <a:schemeClr val="tx1"/>
                </a:solidFill>
              </a:rPr>
              <a:t>Forward Selection</a:t>
            </a:r>
            <a:endParaRPr lang="en-US" sz="7200" b="1" dirty="0">
              <a:solidFill>
                <a:schemeClr val="tx1"/>
              </a:solidFill>
            </a:endParaRPr>
          </a:p>
        </p:txBody>
      </p:sp>
    </p:spTree>
    <p:extLst>
      <p:ext uri="{BB962C8B-B14F-4D97-AF65-F5344CB8AC3E}">
        <p14:creationId xmlns:p14="http://schemas.microsoft.com/office/powerpoint/2010/main" val="25992163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F33CE27-7CDF-6C4D-736F-BD49DA842DD4}"/>
              </a:ext>
            </a:extLst>
          </p:cNvPr>
          <p:cNvSpPr/>
          <p:nvPr/>
        </p:nvSpPr>
        <p:spPr>
          <a:xfrm>
            <a:off x="1828800" y="1485900"/>
            <a:ext cx="14630400" cy="7315200"/>
          </a:xfrm>
          <a:prstGeom prst="roundRect">
            <a:avLst/>
          </a:prstGeom>
          <a:noFill/>
          <a:ln w="76200"/>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5000"/>
              </a:lnSpc>
              <a:spcBef>
                <a:spcPts val="0"/>
              </a:spcBef>
              <a:spcAft>
                <a:spcPts val="600"/>
              </a:spcAft>
            </a:pPr>
            <a:r>
              <a:rPr lang="en-US" altLang="en-US" sz="7200" b="1" dirty="0">
                <a:solidFill>
                  <a:schemeClr val="tx1"/>
                </a:solidFill>
              </a:rPr>
              <a:t>Nested Models</a:t>
            </a:r>
            <a:endParaRPr lang="en-US" sz="7200" b="1" dirty="0">
              <a:solidFill>
                <a:schemeClr val="tx1"/>
              </a:solidFill>
            </a:endParaRPr>
          </a:p>
        </p:txBody>
      </p:sp>
    </p:spTree>
    <p:extLst>
      <p:ext uri="{BB962C8B-B14F-4D97-AF65-F5344CB8AC3E}">
        <p14:creationId xmlns:p14="http://schemas.microsoft.com/office/powerpoint/2010/main" val="14221551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b="1" dirty="0"/>
              <a:t>Nested Models</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243303" y="2738438"/>
                <a:ext cx="15787397" cy="6527007"/>
              </a:xfrm>
            </p:spPr>
            <p:txBody>
              <a:bodyPr anchor="ctr">
                <a:noAutofit/>
              </a:bodyPr>
              <a:lstStyle/>
              <a:p>
                <a:pPr>
                  <a:lnSpc>
                    <a:spcPct val="145000"/>
                  </a:lnSpc>
                  <a:spcBef>
                    <a:spcPts val="900"/>
                  </a:spcBef>
                </a:pPr>
                <a:r>
                  <a:rPr lang="en-US" sz="4000" dirty="0"/>
                  <a:t>A model </a:t>
                </a:r>
                <a14:m>
                  <m:oMath xmlns:m="http://schemas.openxmlformats.org/officeDocument/2006/math">
                    <m:sSub>
                      <m:sSubPr>
                        <m:ctrlPr>
                          <a:rPr lang="en-US" sz="4000" i="1">
                            <a:latin typeface="Cambria Math" panose="02040503050406030204" pitchFamily="18" charset="0"/>
                          </a:rPr>
                        </m:ctrlPr>
                      </m:sSubPr>
                      <m:e>
                        <m:r>
                          <a:rPr lang="en-US" sz="4000" i="1">
                            <a:latin typeface="Cambria Math" panose="02040503050406030204" pitchFamily="18" charset="0"/>
                          </a:rPr>
                          <m:t>𝑀</m:t>
                        </m:r>
                      </m:e>
                      <m:sub>
                        <m:r>
                          <a:rPr lang="en-US" sz="4000" i="1">
                            <a:latin typeface="Cambria Math" panose="02040503050406030204" pitchFamily="18" charset="0"/>
                          </a:rPr>
                          <m:t>0</m:t>
                        </m:r>
                      </m:sub>
                    </m:sSub>
                  </m:oMath>
                </a14:m>
                <a:r>
                  <a:rPr lang="en-US" sz="4000" dirty="0"/>
                  <a:t> is nested within another model </a:t>
                </a:r>
                <a14:m>
                  <m:oMath xmlns:m="http://schemas.openxmlformats.org/officeDocument/2006/math">
                    <m:sSub>
                      <m:sSubPr>
                        <m:ctrlPr>
                          <a:rPr lang="en-US" sz="4000" i="1">
                            <a:latin typeface="Cambria Math" panose="02040503050406030204" pitchFamily="18" charset="0"/>
                          </a:rPr>
                        </m:ctrlPr>
                      </m:sSubPr>
                      <m:e>
                        <m:r>
                          <a:rPr lang="en-US" sz="4000" i="1">
                            <a:latin typeface="Cambria Math" panose="02040503050406030204" pitchFamily="18" charset="0"/>
                          </a:rPr>
                          <m:t>𝑀</m:t>
                        </m:r>
                      </m:e>
                      <m:sub>
                        <m:r>
                          <a:rPr lang="en-US" sz="4000" i="1">
                            <a:latin typeface="Cambria Math" panose="02040503050406030204" pitchFamily="18" charset="0"/>
                          </a:rPr>
                          <m:t>1</m:t>
                        </m:r>
                      </m:sub>
                    </m:sSub>
                  </m:oMath>
                </a14:m>
                <a:r>
                  <a:rPr lang="en-US" sz="4000" dirty="0"/>
                  <a:t> (write as </a:t>
                </a:r>
                <a14:m>
                  <m:oMath xmlns:m="http://schemas.openxmlformats.org/officeDocument/2006/math">
                    <m:sSub>
                      <m:sSubPr>
                        <m:ctrlPr>
                          <a:rPr lang="en-US" sz="4000" i="1">
                            <a:latin typeface="Cambria Math" panose="02040503050406030204" pitchFamily="18" charset="0"/>
                          </a:rPr>
                        </m:ctrlPr>
                      </m:sSubPr>
                      <m:e>
                        <m:r>
                          <a:rPr lang="en-US" sz="4000" i="1">
                            <a:latin typeface="Cambria Math" panose="02040503050406030204" pitchFamily="18" charset="0"/>
                          </a:rPr>
                          <m:t>𝑀</m:t>
                        </m:r>
                      </m:e>
                      <m:sub>
                        <m:r>
                          <a:rPr lang="en-US" sz="4000" i="1">
                            <a:latin typeface="Cambria Math" panose="02040503050406030204" pitchFamily="18" charset="0"/>
                          </a:rPr>
                          <m:t>0</m:t>
                        </m:r>
                      </m:sub>
                    </m:sSub>
                    <m:r>
                      <a:rPr lang="en-US" sz="4000" i="1">
                        <a:latin typeface="Cambria Math" panose="02040503050406030204" pitchFamily="18" charset="0"/>
                        <a:ea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rPr>
                          <m:t>𝑀</m:t>
                        </m:r>
                      </m:e>
                      <m:sub>
                        <m:r>
                          <a:rPr lang="en-US" sz="4000" i="1">
                            <a:latin typeface="Cambria Math" panose="02040503050406030204" pitchFamily="18" charset="0"/>
                          </a:rPr>
                          <m:t>1</m:t>
                        </m:r>
                      </m:sub>
                    </m:sSub>
                  </m:oMath>
                </a14:m>
                <a:r>
                  <a:rPr lang="en-US" sz="4000" dirty="0"/>
                  <a:t>) when every feature in </a:t>
                </a:r>
                <a14:m>
                  <m:oMath xmlns:m="http://schemas.openxmlformats.org/officeDocument/2006/math">
                    <m:sSub>
                      <m:sSubPr>
                        <m:ctrlPr>
                          <a:rPr lang="en-US" sz="4000" i="1">
                            <a:latin typeface="Cambria Math" panose="02040503050406030204" pitchFamily="18" charset="0"/>
                          </a:rPr>
                        </m:ctrlPr>
                      </m:sSubPr>
                      <m:e>
                        <m:r>
                          <a:rPr lang="en-US" sz="4000" i="1">
                            <a:latin typeface="Cambria Math" panose="02040503050406030204" pitchFamily="18" charset="0"/>
                          </a:rPr>
                          <m:t>𝑀</m:t>
                        </m:r>
                      </m:e>
                      <m:sub>
                        <m:r>
                          <a:rPr lang="en-US" sz="4000" i="1">
                            <a:latin typeface="Cambria Math" panose="02040503050406030204" pitchFamily="18" charset="0"/>
                          </a:rPr>
                          <m:t>0</m:t>
                        </m:r>
                      </m:sub>
                    </m:sSub>
                  </m:oMath>
                </a14:m>
                <a:r>
                  <a:rPr lang="en-US" sz="4000" dirty="0"/>
                  <a:t> is also a feature in </a:t>
                </a:r>
                <a14:m>
                  <m:oMath xmlns:m="http://schemas.openxmlformats.org/officeDocument/2006/math">
                    <m:sSub>
                      <m:sSubPr>
                        <m:ctrlPr>
                          <a:rPr lang="en-US" sz="4000" i="1">
                            <a:latin typeface="Cambria Math" panose="02040503050406030204" pitchFamily="18" charset="0"/>
                          </a:rPr>
                        </m:ctrlPr>
                      </m:sSubPr>
                      <m:e>
                        <m:r>
                          <a:rPr lang="en-US" sz="4000" i="1">
                            <a:latin typeface="Cambria Math" panose="02040503050406030204" pitchFamily="18" charset="0"/>
                          </a:rPr>
                          <m:t>𝑀</m:t>
                        </m:r>
                      </m:e>
                      <m:sub>
                        <m:r>
                          <a:rPr lang="en-US" sz="4000" i="1">
                            <a:latin typeface="Cambria Math" panose="02040503050406030204" pitchFamily="18" charset="0"/>
                          </a:rPr>
                          <m:t>1</m:t>
                        </m:r>
                      </m:sub>
                    </m:sSub>
                  </m:oMath>
                </a14:m>
                <a:r>
                  <a:rPr lang="en-US" sz="4000" dirty="0"/>
                  <a:t>.</a:t>
                </a:r>
              </a:p>
              <a:p>
                <a:pPr>
                  <a:lnSpc>
                    <a:spcPct val="145000"/>
                  </a:lnSpc>
                  <a:spcBef>
                    <a:spcPts val="900"/>
                  </a:spcBef>
                </a:pPr>
                <a:r>
                  <a:rPr lang="en-US" sz="4000" dirty="0"/>
                  <a:t>Since </a:t>
                </a:r>
                <a14:m>
                  <m:oMath xmlns:m="http://schemas.openxmlformats.org/officeDocument/2006/math">
                    <m:sSub>
                      <m:sSubPr>
                        <m:ctrlPr>
                          <a:rPr lang="en-US" sz="4000" i="1">
                            <a:latin typeface="Cambria Math" panose="02040503050406030204" pitchFamily="18" charset="0"/>
                          </a:rPr>
                        </m:ctrlPr>
                      </m:sSubPr>
                      <m:e>
                        <m:r>
                          <a:rPr lang="en-US" sz="4000" i="1">
                            <a:latin typeface="Cambria Math" panose="02040503050406030204" pitchFamily="18" charset="0"/>
                          </a:rPr>
                          <m:t>𝑀</m:t>
                        </m:r>
                      </m:e>
                      <m:sub>
                        <m:r>
                          <a:rPr lang="en-US" sz="4000" i="1">
                            <a:latin typeface="Cambria Math" panose="02040503050406030204" pitchFamily="18" charset="0"/>
                          </a:rPr>
                          <m:t>1</m:t>
                        </m:r>
                      </m:sub>
                    </m:sSub>
                  </m:oMath>
                </a14:m>
                <a:r>
                  <a:rPr lang="en-US" sz="4000" dirty="0"/>
                  <a:t> uses more features (thus, more regression parameters) than </a:t>
                </a:r>
                <a14:m>
                  <m:oMath xmlns:m="http://schemas.openxmlformats.org/officeDocument/2006/math">
                    <m:sSub>
                      <m:sSubPr>
                        <m:ctrlPr>
                          <a:rPr lang="en-US" sz="4000" i="1">
                            <a:latin typeface="Cambria Math" panose="02040503050406030204" pitchFamily="18" charset="0"/>
                          </a:rPr>
                        </m:ctrlPr>
                      </m:sSubPr>
                      <m:e>
                        <m:r>
                          <a:rPr lang="en-US" sz="4000" i="1">
                            <a:latin typeface="Cambria Math" panose="02040503050406030204" pitchFamily="18" charset="0"/>
                          </a:rPr>
                          <m:t>𝑀</m:t>
                        </m:r>
                      </m:e>
                      <m:sub>
                        <m:r>
                          <a:rPr lang="en-US" sz="4000" i="1">
                            <a:latin typeface="Cambria Math" panose="02040503050406030204" pitchFamily="18" charset="0"/>
                          </a:rPr>
                          <m:t>0</m:t>
                        </m:r>
                      </m:sub>
                    </m:sSub>
                  </m:oMath>
                </a14:m>
                <a:r>
                  <a:rPr lang="en-US" sz="4000" dirty="0"/>
                  <a:t>, our common sense would expect the model </a:t>
                </a:r>
                <a14:m>
                  <m:oMath xmlns:m="http://schemas.openxmlformats.org/officeDocument/2006/math">
                    <m:sSub>
                      <m:sSubPr>
                        <m:ctrlPr>
                          <a:rPr lang="en-US" sz="4000" i="1">
                            <a:latin typeface="Cambria Math" panose="02040503050406030204" pitchFamily="18" charset="0"/>
                          </a:rPr>
                        </m:ctrlPr>
                      </m:sSubPr>
                      <m:e>
                        <m:r>
                          <a:rPr lang="en-US" sz="4000" i="1">
                            <a:latin typeface="Cambria Math" panose="02040503050406030204" pitchFamily="18" charset="0"/>
                          </a:rPr>
                          <m:t>𝑀</m:t>
                        </m:r>
                      </m:e>
                      <m:sub>
                        <m:r>
                          <a:rPr lang="en-US" sz="4000" i="1">
                            <a:latin typeface="Cambria Math" panose="02040503050406030204" pitchFamily="18" charset="0"/>
                          </a:rPr>
                          <m:t>1</m:t>
                        </m:r>
                      </m:sub>
                    </m:sSub>
                  </m:oMath>
                </a14:m>
                <a:r>
                  <a:rPr lang="en-US" sz="4000" dirty="0"/>
                  <a:t> should fit the observations better than the model </a:t>
                </a:r>
                <a14:m>
                  <m:oMath xmlns:m="http://schemas.openxmlformats.org/officeDocument/2006/math">
                    <m:sSub>
                      <m:sSubPr>
                        <m:ctrlPr>
                          <a:rPr lang="en-US" sz="4000" i="1">
                            <a:latin typeface="Cambria Math" panose="02040503050406030204" pitchFamily="18" charset="0"/>
                          </a:rPr>
                        </m:ctrlPr>
                      </m:sSubPr>
                      <m:e>
                        <m:r>
                          <a:rPr lang="en-US" sz="4000" i="1">
                            <a:latin typeface="Cambria Math" panose="02040503050406030204" pitchFamily="18" charset="0"/>
                          </a:rPr>
                          <m:t>𝑀</m:t>
                        </m:r>
                      </m:e>
                      <m:sub>
                        <m:r>
                          <a:rPr lang="en-US" sz="4000" i="1">
                            <a:latin typeface="Cambria Math" panose="02040503050406030204" pitchFamily="18" charset="0"/>
                          </a:rPr>
                          <m:t>0</m:t>
                        </m:r>
                      </m:sub>
                    </m:sSub>
                  </m:oMath>
                </a14:m>
                <a:r>
                  <a:rPr lang="en-US" sz="4000" dirty="0"/>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243303" y="2738438"/>
                <a:ext cx="15787397" cy="6527007"/>
              </a:xfrm>
              <a:blipFill>
                <a:blip r:embed="rId2"/>
                <a:stretch>
                  <a:fillRect l="-1158"/>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07FA8C1E-EAD9-4AF1-80D8-BC9F11C2D2FA}"/>
              </a:ext>
            </a:extLst>
          </p:cNvPr>
          <p:cNvSpPr/>
          <p:nvPr/>
        </p:nvSpPr>
        <p:spPr>
          <a:xfrm>
            <a:off x="13836006" y="597516"/>
            <a:ext cx="2743200" cy="2743200"/>
          </a:xfrm>
          <a:prstGeom prst="ellipse">
            <a:avLst/>
          </a:prstGeom>
          <a:blipFill rotWithShape="1">
            <a:blip r:embed="rId3"/>
            <a:srcRect/>
            <a:stretch>
              <a:fillRect/>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Tree>
    <p:extLst>
      <p:ext uri="{BB962C8B-B14F-4D97-AF65-F5344CB8AC3E}">
        <p14:creationId xmlns:p14="http://schemas.microsoft.com/office/powerpoint/2010/main" val="8337755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b="1" dirty="0"/>
              <a:t>Nested Models</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243303" y="2738438"/>
                <a:ext cx="15787397" cy="6527007"/>
              </a:xfrm>
            </p:spPr>
            <p:txBody>
              <a:bodyPr anchor="ctr">
                <a:noAutofit/>
              </a:bodyPr>
              <a:lstStyle/>
              <a:p>
                <a:pPr>
                  <a:lnSpc>
                    <a:spcPct val="145000"/>
                  </a:lnSpc>
                  <a:spcBef>
                    <a:spcPts val="900"/>
                  </a:spcBef>
                </a:pPr>
                <a:r>
                  <a:rPr lang="en-US" sz="4000" dirty="0"/>
                  <a:t>However, if the model </a:t>
                </a:r>
                <a14:m>
                  <m:oMath xmlns:m="http://schemas.openxmlformats.org/officeDocument/2006/math">
                    <m:sSub>
                      <m:sSubPr>
                        <m:ctrlPr>
                          <a:rPr lang="en-US" sz="4000" i="1">
                            <a:latin typeface="Cambria Math" panose="02040503050406030204" pitchFamily="18" charset="0"/>
                          </a:rPr>
                        </m:ctrlPr>
                      </m:sSubPr>
                      <m:e>
                        <m:r>
                          <a:rPr lang="en-US" sz="4000" i="1">
                            <a:latin typeface="Cambria Math" panose="02040503050406030204" pitchFamily="18" charset="0"/>
                          </a:rPr>
                          <m:t>𝑀</m:t>
                        </m:r>
                      </m:e>
                      <m:sub>
                        <m:r>
                          <a:rPr lang="en-US" sz="4000" i="1">
                            <a:latin typeface="Cambria Math" panose="02040503050406030204" pitchFamily="18" charset="0"/>
                          </a:rPr>
                          <m:t>1</m:t>
                        </m:r>
                      </m:sub>
                    </m:sSub>
                  </m:oMath>
                </a14:m>
                <a:r>
                  <a:rPr lang="en-US" sz="4000" dirty="0"/>
                  <a:t> does not fit the observations better than the model </a:t>
                </a:r>
                <a14:m>
                  <m:oMath xmlns:m="http://schemas.openxmlformats.org/officeDocument/2006/math">
                    <m:sSub>
                      <m:sSubPr>
                        <m:ctrlPr>
                          <a:rPr lang="en-US" sz="4000" i="1">
                            <a:latin typeface="Cambria Math" panose="02040503050406030204" pitchFamily="18" charset="0"/>
                          </a:rPr>
                        </m:ctrlPr>
                      </m:sSubPr>
                      <m:e>
                        <m:r>
                          <a:rPr lang="en-US" sz="4000" i="1">
                            <a:latin typeface="Cambria Math" panose="02040503050406030204" pitchFamily="18" charset="0"/>
                          </a:rPr>
                          <m:t>𝑀</m:t>
                        </m:r>
                      </m:e>
                      <m:sub>
                        <m:r>
                          <a:rPr lang="en-US" sz="4000" i="1">
                            <a:latin typeface="Cambria Math" panose="02040503050406030204" pitchFamily="18" charset="0"/>
                          </a:rPr>
                          <m:t>0</m:t>
                        </m:r>
                      </m:sub>
                    </m:sSub>
                  </m:oMath>
                </a14:m>
                <a:r>
                  <a:rPr lang="en-US" sz="4000" dirty="0"/>
                  <a:t>, we will conclude that the extra features in </a:t>
                </a:r>
                <a14:m>
                  <m:oMath xmlns:m="http://schemas.openxmlformats.org/officeDocument/2006/math">
                    <m:sSub>
                      <m:sSubPr>
                        <m:ctrlPr>
                          <a:rPr lang="en-US" sz="4000" i="1">
                            <a:latin typeface="Cambria Math" panose="02040503050406030204" pitchFamily="18" charset="0"/>
                          </a:rPr>
                        </m:ctrlPr>
                      </m:sSubPr>
                      <m:e>
                        <m:r>
                          <a:rPr lang="en-US" sz="4000" i="1">
                            <a:latin typeface="Cambria Math" panose="02040503050406030204" pitchFamily="18" charset="0"/>
                          </a:rPr>
                          <m:t>𝑀</m:t>
                        </m:r>
                      </m:e>
                      <m:sub>
                        <m:r>
                          <a:rPr lang="en-US" sz="4000" i="1">
                            <a:latin typeface="Cambria Math" panose="02040503050406030204" pitchFamily="18" charset="0"/>
                          </a:rPr>
                          <m:t>1</m:t>
                        </m:r>
                      </m:sub>
                    </m:sSub>
                  </m:oMath>
                </a14:m>
                <a:r>
                  <a:rPr lang="en-US" sz="4000" dirty="0"/>
                  <a:t> do not help make </a:t>
                </a:r>
                <a14:m>
                  <m:oMath xmlns:m="http://schemas.openxmlformats.org/officeDocument/2006/math">
                    <m:sSub>
                      <m:sSubPr>
                        <m:ctrlPr>
                          <a:rPr lang="en-US" sz="4000" i="1">
                            <a:latin typeface="Cambria Math" panose="02040503050406030204" pitchFamily="18" charset="0"/>
                          </a:rPr>
                        </m:ctrlPr>
                      </m:sSubPr>
                      <m:e>
                        <m:r>
                          <a:rPr lang="en-US" sz="4000" i="1">
                            <a:latin typeface="Cambria Math" panose="02040503050406030204" pitchFamily="18" charset="0"/>
                          </a:rPr>
                          <m:t>𝑀</m:t>
                        </m:r>
                      </m:e>
                      <m:sub>
                        <m:r>
                          <a:rPr lang="en-US" sz="4000" i="1">
                            <a:latin typeface="Cambria Math" panose="02040503050406030204" pitchFamily="18" charset="0"/>
                          </a:rPr>
                          <m:t>1</m:t>
                        </m:r>
                      </m:sub>
                    </m:sSub>
                  </m:oMath>
                </a14:m>
                <a:r>
                  <a:rPr lang="en-US" sz="4000" dirty="0"/>
                  <a:t> a more predictive model than </a:t>
                </a:r>
                <a14:m>
                  <m:oMath xmlns:m="http://schemas.openxmlformats.org/officeDocument/2006/math">
                    <m:sSub>
                      <m:sSubPr>
                        <m:ctrlPr>
                          <a:rPr lang="en-US" sz="4000" i="1">
                            <a:latin typeface="Cambria Math" panose="02040503050406030204" pitchFamily="18" charset="0"/>
                          </a:rPr>
                        </m:ctrlPr>
                      </m:sSubPr>
                      <m:e>
                        <m:r>
                          <a:rPr lang="en-US" sz="4000" i="1">
                            <a:latin typeface="Cambria Math" panose="02040503050406030204" pitchFamily="18" charset="0"/>
                          </a:rPr>
                          <m:t>𝑀</m:t>
                        </m:r>
                      </m:e>
                      <m:sub>
                        <m:r>
                          <a:rPr lang="en-US" sz="4000" i="1">
                            <a:latin typeface="Cambria Math" panose="02040503050406030204" pitchFamily="18" charset="0"/>
                          </a:rPr>
                          <m:t>0</m:t>
                        </m:r>
                      </m:sub>
                    </m:sSub>
                  </m:oMath>
                </a14:m>
                <a:r>
                  <a:rPr lang="en-US" sz="4000" dirty="0"/>
                  <a:t>.</a:t>
                </a:r>
              </a:p>
              <a:p>
                <a:pPr>
                  <a:lnSpc>
                    <a:spcPct val="145000"/>
                  </a:lnSpc>
                  <a:spcBef>
                    <a:spcPts val="900"/>
                  </a:spcBef>
                </a:pPr>
                <a:r>
                  <a:rPr lang="en-US" sz="4000" dirty="0"/>
                  <a:t>By the Principle of Parsimony, we should retain the model </a:t>
                </a:r>
                <a14:m>
                  <m:oMath xmlns:m="http://schemas.openxmlformats.org/officeDocument/2006/math">
                    <m:sSub>
                      <m:sSubPr>
                        <m:ctrlPr>
                          <a:rPr lang="en-US" sz="4000" i="1">
                            <a:latin typeface="Cambria Math" panose="02040503050406030204" pitchFamily="18" charset="0"/>
                          </a:rPr>
                        </m:ctrlPr>
                      </m:sSubPr>
                      <m:e>
                        <m:r>
                          <a:rPr lang="en-US" sz="4000" i="1">
                            <a:latin typeface="Cambria Math" panose="02040503050406030204" pitchFamily="18" charset="0"/>
                          </a:rPr>
                          <m:t>𝑀</m:t>
                        </m:r>
                      </m:e>
                      <m:sub>
                        <m:r>
                          <a:rPr lang="en-US" sz="4000" i="1">
                            <a:latin typeface="Cambria Math" panose="02040503050406030204" pitchFamily="18" charset="0"/>
                          </a:rPr>
                          <m:t>0</m:t>
                        </m:r>
                      </m:sub>
                    </m:sSub>
                  </m:oMath>
                </a14:m>
                <a:r>
                  <a:rPr lang="en-US" sz="4000" dirty="0"/>
                  <a:t> because it uses fewer features.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243303" y="2738438"/>
                <a:ext cx="15787397" cy="6527007"/>
              </a:xfrm>
              <a:blipFill>
                <a:blip r:embed="rId2"/>
                <a:stretch>
                  <a:fillRect l="-1158" r="-1544"/>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9E40476D-78B8-BD37-BA6E-4D40A9A91C73}"/>
              </a:ext>
            </a:extLst>
          </p:cNvPr>
          <p:cNvSpPr/>
          <p:nvPr/>
        </p:nvSpPr>
        <p:spPr>
          <a:xfrm>
            <a:off x="13836006" y="597516"/>
            <a:ext cx="2743200" cy="2743200"/>
          </a:xfrm>
          <a:prstGeom prst="ellipse">
            <a:avLst/>
          </a:prstGeom>
          <a:blipFill rotWithShape="1">
            <a:blip r:embed="rId3"/>
            <a:srcRect/>
            <a:stretch>
              <a:fillRect/>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Tree>
    <p:extLst>
      <p:ext uri="{BB962C8B-B14F-4D97-AF65-F5344CB8AC3E}">
        <p14:creationId xmlns:p14="http://schemas.microsoft.com/office/powerpoint/2010/main" val="16714250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p:cNvSpPr>
                <a:spLocks noGrp="1"/>
              </p:cNvSpPr>
              <p:nvPr>
                <p:ph type="title"/>
              </p:nvPr>
            </p:nvSpPr>
            <p:spPr/>
            <p:txBody>
              <a:bodyPr>
                <a:normAutofit/>
              </a:bodyPr>
              <a:lstStyle/>
              <a:p>
                <a:r>
                  <a:rPr lang="en-US" b="1" dirty="0">
                    <a:solidFill>
                      <a:srgbClr val="800000"/>
                    </a:solidFill>
                  </a:rPr>
                  <a:t>Is Model </a:t>
                </a:r>
                <a14:m>
                  <m:oMath xmlns:m="http://schemas.openxmlformats.org/officeDocument/2006/math">
                    <m:sSub>
                      <m:sSubPr>
                        <m:ctrlPr>
                          <a:rPr lang="en-US" b="1" i="1">
                            <a:solidFill>
                              <a:srgbClr val="800000"/>
                            </a:solidFill>
                            <a:latin typeface="Cambria Math" panose="02040503050406030204" pitchFamily="18" charset="0"/>
                          </a:rPr>
                        </m:ctrlPr>
                      </m:sSubPr>
                      <m:e>
                        <m:r>
                          <a:rPr lang="en-US" b="1" i="1">
                            <a:solidFill>
                              <a:srgbClr val="800000"/>
                            </a:solidFill>
                            <a:latin typeface="Cambria Math" panose="02040503050406030204" pitchFamily="18" charset="0"/>
                          </a:rPr>
                          <m:t>𝑴</m:t>
                        </m:r>
                      </m:e>
                      <m:sub>
                        <m:r>
                          <a:rPr lang="en-US" b="1" i="1" smtClean="0">
                            <a:solidFill>
                              <a:srgbClr val="800000"/>
                            </a:solidFill>
                            <a:latin typeface="Cambria Math" panose="02040503050406030204" pitchFamily="18" charset="0"/>
                          </a:rPr>
                          <m:t>𝟎</m:t>
                        </m:r>
                      </m:sub>
                    </m:sSub>
                  </m:oMath>
                </a14:m>
                <a:r>
                  <a:rPr lang="en-US" b="1" dirty="0">
                    <a:solidFill>
                      <a:srgbClr val="800000"/>
                    </a:solidFill>
                  </a:rPr>
                  <a:t> Nested Within Model </a:t>
                </a:r>
                <a14:m>
                  <m:oMath xmlns:m="http://schemas.openxmlformats.org/officeDocument/2006/math">
                    <m:sSub>
                      <m:sSubPr>
                        <m:ctrlPr>
                          <a:rPr lang="en-US" b="1" i="1" smtClean="0">
                            <a:solidFill>
                              <a:srgbClr val="800000"/>
                            </a:solidFill>
                            <a:latin typeface="Cambria Math" panose="02040503050406030204" pitchFamily="18" charset="0"/>
                          </a:rPr>
                        </m:ctrlPr>
                      </m:sSubPr>
                      <m:e>
                        <m:r>
                          <a:rPr lang="en-US" b="1" i="1" smtClean="0">
                            <a:solidFill>
                              <a:srgbClr val="800000"/>
                            </a:solidFill>
                            <a:latin typeface="Cambria Math" panose="02040503050406030204" pitchFamily="18" charset="0"/>
                          </a:rPr>
                          <m:t>𝑴</m:t>
                        </m:r>
                      </m:e>
                      <m:sub>
                        <m:r>
                          <a:rPr lang="en-US" b="1" i="1" smtClean="0">
                            <a:solidFill>
                              <a:srgbClr val="800000"/>
                            </a:solidFill>
                            <a:latin typeface="Cambria Math" panose="02040503050406030204" pitchFamily="18" charset="0"/>
                          </a:rPr>
                          <m:t>𝟏</m:t>
                        </m:r>
                      </m:sub>
                    </m:sSub>
                  </m:oMath>
                </a14:m>
                <a:r>
                  <a:rPr lang="en-US" b="1" dirty="0">
                    <a:solidFill>
                      <a:srgbClr val="800000"/>
                    </a:solidFill>
                  </a:rPr>
                  <a:t>?</a:t>
                </a:r>
                <a:endParaRPr lang="en-US" dirty="0">
                  <a:solidFill>
                    <a:schemeClr val="bg1"/>
                  </a:solidFill>
                </a:endParaRPr>
              </a:p>
            </p:txBody>
          </p:sp>
        </mc:Choice>
        <mc:Fallback xmlns="">
          <p:sp>
            <p:nvSpPr>
              <p:cNvPr id="2" name="标题 1"/>
              <p:cNvSpPr>
                <a:spLocks noGrp="1" noRot="1" noChangeAspect="1" noMove="1" noResize="1" noEditPoints="1" noAdjustHandles="1" noChangeArrowheads="1" noChangeShapeType="1" noTextEdit="1"/>
              </p:cNvSpPr>
              <p:nvPr>
                <p:ph type="title"/>
              </p:nvPr>
            </p:nvSpPr>
            <p:spPr>
              <a:blipFill>
                <a:blip r:embed="rId2"/>
                <a:stretch>
                  <a:fillRect l="-29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3" name="Content Placeholder 12">
                <a:extLst>
                  <a:ext uri="{FF2B5EF4-FFF2-40B4-BE49-F238E27FC236}">
                    <a16:creationId xmlns:a16="http://schemas.microsoft.com/office/drawing/2014/main" id="{E35BEDB4-DEB9-450E-B267-E63D76B8AED3}"/>
                  </a:ext>
                </a:extLst>
              </p:cNvPr>
              <p:cNvGraphicFramePr>
                <a:graphicFrameLocks noGrp="1"/>
              </p:cNvGraphicFramePr>
              <p:nvPr>
                <p:ph idx="1"/>
                <p:extLst>
                  <p:ext uri="{D42A27DB-BD31-4B8C-83A1-F6EECF244321}">
                    <p14:modId xmlns:p14="http://schemas.microsoft.com/office/powerpoint/2010/main" val="3879168212"/>
                  </p:ext>
                </p:extLst>
              </p:nvPr>
            </p:nvGraphicFramePr>
            <p:xfrm>
              <a:off x="1409702" y="2107817"/>
              <a:ext cx="15773400" cy="65270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13" name="Content Placeholder 12">
                <a:extLst>
                  <a:ext uri="{FF2B5EF4-FFF2-40B4-BE49-F238E27FC236}">
                    <a16:creationId xmlns:a16="http://schemas.microsoft.com/office/drawing/2014/main" id="{E35BEDB4-DEB9-450E-B267-E63D76B8AED3}"/>
                  </a:ext>
                </a:extLst>
              </p:cNvPr>
              <p:cNvGraphicFramePr>
                <a:graphicFrameLocks noGrp="1"/>
              </p:cNvGraphicFramePr>
              <p:nvPr>
                <p:ph idx="1"/>
                <p:extLst>
                  <p:ext uri="{D42A27DB-BD31-4B8C-83A1-F6EECF244321}">
                    <p14:modId xmlns:p14="http://schemas.microsoft.com/office/powerpoint/2010/main" val="3879168212"/>
                  </p:ext>
                </p:extLst>
              </p:nvPr>
            </p:nvGraphicFramePr>
            <p:xfrm>
              <a:off x="1409702" y="2107817"/>
              <a:ext cx="15773400" cy="652700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9" name="TextBox 8">
            <a:extLst>
              <a:ext uri="{FF2B5EF4-FFF2-40B4-BE49-F238E27FC236}">
                <a16:creationId xmlns:a16="http://schemas.microsoft.com/office/drawing/2014/main" id="{1C1FD6CB-EE2B-4960-AB19-CBB7A71A8F86}"/>
              </a:ext>
            </a:extLst>
          </p:cNvPr>
          <p:cNvSpPr txBox="1"/>
          <p:nvPr/>
        </p:nvSpPr>
        <p:spPr>
          <a:xfrm>
            <a:off x="1409703" y="2107817"/>
            <a:ext cx="422210" cy="369332"/>
          </a:xfrm>
          <a:prstGeom prst="rect">
            <a:avLst/>
          </a:prstGeom>
          <a:noFill/>
        </p:spPr>
        <p:txBody>
          <a:bodyPr wrap="square" rtlCol="0">
            <a:spAutoFit/>
          </a:bodyPr>
          <a:lstStyle/>
          <a:p>
            <a:r>
              <a:rPr lang="en-US" dirty="0">
                <a:solidFill>
                  <a:schemeClr val="tx1">
                    <a:lumMod val="95000"/>
                    <a:lumOff val="5000"/>
                  </a:schemeClr>
                </a:solidFill>
                <a:latin typeface="Algerian" panose="04020705040A02060702" pitchFamily="82" charset="0"/>
              </a:rPr>
              <a:t>I</a:t>
            </a:r>
          </a:p>
        </p:txBody>
      </p:sp>
      <p:sp>
        <p:nvSpPr>
          <p:cNvPr id="11" name="TextBox 10">
            <a:extLst>
              <a:ext uri="{FF2B5EF4-FFF2-40B4-BE49-F238E27FC236}">
                <a16:creationId xmlns:a16="http://schemas.microsoft.com/office/drawing/2014/main" id="{4FB178A0-249C-4C64-BF0E-2D16B8170FBB}"/>
              </a:ext>
            </a:extLst>
          </p:cNvPr>
          <p:cNvSpPr txBox="1"/>
          <p:nvPr/>
        </p:nvSpPr>
        <p:spPr>
          <a:xfrm>
            <a:off x="6900769" y="2107817"/>
            <a:ext cx="571499" cy="369332"/>
          </a:xfrm>
          <a:prstGeom prst="rect">
            <a:avLst/>
          </a:prstGeom>
          <a:noFill/>
        </p:spPr>
        <p:txBody>
          <a:bodyPr wrap="square" rtlCol="0">
            <a:spAutoFit/>
          </a:bodyPr>
          <a:lstStyle/>
          <a:p>
            <a:r>
              <a:rPr lang="en-US" dirty="0">
                <a:latin typeface="Algerian" panose="04020705040A02060702" pitchFamily="82" charset="0"/>
              </a:rPr>
              <a:t>II</a:t>
            </a:r>
          </a:p>
        </p:txBody>
      </p:sp>
      <p:sp>
        <p:nvSpPr>
          <p:cNvPr id="12" name="TextBox 11">
            <a:extLst>
              <a:ext uri="{FF2B5EF4-FFF2-40B4-BE49-F238E27FC236}">
                <a16:creationId xmlns:a16="http://schemas.microsoft.com/office/drawing/2014/main" id="{7570C977-7E5D-4F80-8574-468A894EA07A}"/>
              </a:ext>
            </a:extLst>
          </p:cNvPr>
          <p:cNvSpPr txBox="1"/>
          <p:nvPr/>
        </p:nvSpPr>
        <p:spPr>
          <a:xfrm>
            <a:off x="12171397" y="2107817"/>
            <a:ext cx="731288" cy="369332"/>
          </a:xfrm>
          <a:prstGeom prst="rect">
            <a:avLst/>
          </a:prstGeom>
          <a:noFill/>
        </p:spPr>
        <p:txBody>
          <a:bodyPr wrap="square" rtlCol="0">
            <a:spAutoFit/>
          </a:bodyPr>
          <a:lstStyle/>
          <a:p>
            <a:r>
              <a:rPr lang="en-US" dirty="0">
                <a:latin typeface="Algerian" panose="04020705040A02060702" pitchFamily="82" charset="0"/>
              </a:rPr>
              <a:t>III</a:t>
            </a:r>
          </a:p>
        </p:txBody>
      </p:sp>
      <p:sp>
        <p:nvSpPr>
          <p:cNvPr id="14" name="TextBox 13">
            <a:extLst>
              <a:ext uri="{FF2B5EF4-FFF2-40B4-BE49-F238E27FC236}">
                <a16:creationId xmlns:a16="http://schemas.microsoft.com/office/drawing/2014/main" id="{69156F89-3A3F-4C5F-8C3B-C05EA77E3860}"/>
              </a:ext>
            </a:extLst>
          </p:cNvPr>
          <p:cNvSpPr txBox="1"/>
          <p:nvPr/>
        </p:nvSpPr>
        <p:spPr>
          <a:xfrm>
            <a:off x="1381709" y="5625458"/>
            <a:ext cx="633315" cy="369332"/>
          </a:xfrm>
          <a:prstGeom prst="rect">
            <a:avLst/>
          </a:prstGeom>
          <a:noFill/>
        </p:spPr>
        <p:txBody>
          <a:bodyPr wrap="square" rtlCol="0">
            <a:spAutoFit/>
          </a:bodyPr>
          <a:lstStyle/>
          <a:p>
            <a:r>
              <a:rPr lang="en-US" dirty="0">
                <a:latin typeface="Algerian" panose="04020705040A02060702" pitchFamily="82" charset="0"/>
              </a:rPr>
              <a:t>IV</a:t>
            </a:r>
          </a:p>
        </p:txBody>
      </p:sp>
      <p:sp>
        <p:nvSpPr>
          <p:cNvPr id="15" name="TextBox 14">
            <a:extLst>
              <a:ext uri="{FF2B5EF4-FFF2-40B4-BE49-F238E27FC236}">
                <a16:creationId xmlns:a16="http://schemas.microsoft.com/office/drawing/2014/main" id="{79B78728-EE64-440B-81D2-6B3D9BA80720}"/>
              </a:ext>
            </a:extLst>
          </p:cNvPr>
          <p:cNvSpPr txBox="1"/>
          <p:nvPr/>
        </p:nvSpPr>
        <p:spPr>
          <a:xfrm>
            <a:off x="6900768" y="5618949"/>
            <a:ext cx="422210" cy="369332"/>
          </a:xfrm>
          <a:prstGeom prst="rect">
            <a:avLst/>
          </a:prstGeom>
          <a:noFill/>
        </p:spPr>
        <p:txBody>
          <a:bodyPr wrap="square" rtlCol="0">
            <a:spAutoFit/>
          </a:bodyPr>
          <a:lstStyle/>
          <a:p>
            <a:r>
              <a:rPr lang="en-US" dirty="0">
                <a:latin typeface="Algerian" panose="04020705040A02060702" pitchFamily="82" charset="0"/>
              </a:rPr>
              <a:t>V</a:t>
            </a:r>
          </a:p>
        </p:txBody>
      </p:sp>
      <p:sp>
        <p:nvSpPr>
          <p:cNvPr id="16" name="TextBox 15">
            <a:extLst>
              <a:ext uri="{FF2B5EF4-FFF2-40B4-BE49-F238E27FC236}">
                <a16:creationId xmlns:a16="http://schemas.microsoft.com/office/drawing/2014/main" id="{998C9277-9C33-4D83-A4CC-069AA43C9114}"/>
              </a:ext>
            </a:extLst>
          </p:cNvPr>
          <p:cNvSpPr txBox="1"/>
          <p:nvPr/>
        </p:nvSpPr>
        <p:spPr>
          <a:xfrm>
            <a:off x="12208720" y="5618949"/>
            <a:ext cx="605322" cy="369332"/>
          </a:xfrm>
          <a:prstGeom prst="rect">
            <a:avLst/>
          </a:prstGeom>
          <a:noFill/>
        </p:spPr>
        <p:txBody>
          <a:bodyPr wrap="square" rtlCol="0">
            <a:spAutoFit/>
          </a:bodyPr>
          <a:lstStyle/>
          <a:p>
            <a:r>
              <a:rPr lang="en-US" dirty="0">
                <a:latin typeface="Algerian" panose="04020705040A02060702" pitchFamily="82" charset="0"/>
              </a:rPr>
              <a:t>VI</a:t>
            </a:r>
          </a:p>
        </p:txBody>
      </p:sp>
    </p:spTree>
    <p:extLst>
      <p:ext uri="{BB962C8B-B14F-4D97-AF65-F5344CB8AC3E}">
        <p14:creationId xmlns:p14="http://schemas.microsoft.com/office/powerpoint/2010/main" val="38330263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itle 1">
            <a:extLst>
              <a:ext uri="{FF2B5EF4-FFF2-40B4-BE49-F238E27FC236}">
                <a16:creationId xmlns:a16="http://schemas.microsoft.com/office/drawing/2014/main" id="{4201BE09-6437-8CAC-DA00-D42CB41E2B94}"/>
              </a:ext>
            </a:extLst>
          </p:cNvPr>
          <p:cNvSpPr>
            <a:spLocks noGrp="1"/>
          </p:cNvSpPr>
          <p:nvPr>
            <p:ph type="title"/>
          </p:nvPr>
        </p:nvSpPr>
        <p:spPr>
          <a:xfrm>
            <a:off x="1098551" y="161926"/>
            <a:ext cx="16084550" cy="1549400"/>
          </a:xfrm>
        </p:spPr>
        <p:txBody>
          <a:bodyPr anchor="ctr"/>
          <a:lstStyle/>
          <a:p>
            <a:r>
              <a:rPr lang="en-US" altLang="en-US" dirty="0"/>
              <a:t>=== In-Video Questions For Slide 36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B13BD67C-224F-3925-73F1-3F67ABD61F50}"/>
                  </a:ext>
                </a:extLst>
              </p:cNvPr>
              <p:cNvSpPr>
                <a:spLocks noGrp="1"/>
              </p:cNvSpPr>
              <p:nvPr>
                <p:ph idx="1"/>
              </p:nvPr>
            </p:nvSpPr>
            <p:spPr/>
            <p:txBody>
              <a:bodyPr anchor="ctr"/>
              <a:lstStyle/>
              <a:p>
                <a:pPr marL="742950" indent="-742950">
                  <a:lnSpc>
                    <a:spcPct val="125000"/>
                  </a:lnSpc>
                  <a:spcBef>
                    <a:spcPts val="600"/>
                  </a:spcBef>
                  <a:buFont typeface="+mj-lt"/>
                  <a:buAutoNum type="arabicPeriod"/>
                </a:pPr>
                <a:r>
                  <a:rPr lang="en-US" sz="4000" dirty="0">
                    <a:solidFill>
                      <a:schemeClr val="tx1"/>
                    </a:solidFill>
                  </a:rPr>
                  <a:t>Is Model </a:t>
                </a:r>
                <a14:m>
                  <m:oMath xmlns:m="http://schemas.openxmlformats.org/officeDocument/2006/math">
                    <m:sSub>
                      <m:sSubPr>
                        <m:ctrlPr>
                          <a:rPr lang="en-US" sz="4000" i="1">
                            <a:solidFill>
                              <a:schemeClr val="tx1"/>
                            </a:solidFill>
                            <a:latin typeface="Cambria Math" panose="02040503050406030204" pitchFamily="18" charset="0"/>
                          </a:rPr>
                        </m:ctrlPr>
                      </m:sSubPr>
                      <m:e>
                        <m:r>
                          <a:rPr lang="en-US" sz="4000" b="0" i="1">
                            <a:solidFill>
                              <a:schemeClr val="tx1"/>
                            </a:solidFill>
                            <a:latin typeface="Cambria Math" panose="02040503050406030204" pitchFamily="18" charset="0"/>
                          </a:rPr>
                          <m:t>𝑀</m:t>
                        </m:r>
                      </m:e>
                      <m:sub>
                        <m:r>
                          <a:rPr lang="en-US" sz="4000" b="0" i="1" smtClean="0">
                            <a:solidFill>
                              <a:schemeClr val="tx1"/>
                            </a:solidFill>
                            <a:latin typeface="Cambria Math" panose="02040503050406030204" pitchFamily="18" charset="0"/>
                          </a:rPr>
                          <m:t>0</m:t>
                        </m:r>
                      </m:sub>
                    </m:sSub>
                  </m:oMath>
                </a14:m>
                <a:r>
                  <a:rPr lang="en-US" sz="4000" dirty="0">
                    <a:solidFill>
                      <a:schemeClr val="tx1"/>
                    </a:solidFill>
                  </a:rPr>
                  <a:t> Nested Within Model </a:t>
                </a:r>
                <a14:m>
                  <m:oMath xmlns:m="http://schemas.openxmlformats.org/officeDocument/2006/math">
                    <m:sSub>
                      <m:sSubPr>
                        <m:ctrlPr>
                          <a:rPr lang="en-US" sz="4000" i="1" smtClean="0">
                            <a:solidFill>
                              <a:schemeClr val="tx1"/>
                            </a:solidFill>
                            <a:latin typeface="Cambria Math" panose="02040503050406030204" pitchFamily="18" charset="0"/>
                          </a:rPr>
                        </m:ctrlPr>
                      </m:sSubPr>
                      <m:e>
                        <m:r>
                          <a:rPr lang="en-US" sz="4000" b="0" i="1" smtClean="0">
                            <a:solidFill>
                              <a:schemeClr val="tx1"/>
                            </a:solidFill>
                            <a:latin typeface="Cambria Math" panose="02040503050406030204" pitchFamily="18" charset="0"/>
                          </a:rPr>
                          <m:t>𝑀</m:t>
                        </m:r>
                      </m:e>
                      <m:sub>
                        <m:r>
                          <a:rPr lang="en-US" sz="4000" b="0" i="1" smtClean="0">
                            <a:solidFill>
                              <a:schemeClr val="tx1"/>
                            </a:solidFill>
                            <a:latin typeface="Cambria Math" panose="02040503050406030204" pitchFamily="18" charset="0"/>
                          </a:rPr>
                          <m:t>1</m:t>
                        </m:r>
                      </m:sub>
                    </m:sSub>
                  </m:oMath>
                </a14:m>
                <a:r>
                  <a:rPr lang="en-US" sz="4000" dirty="0">
                    <a:solidFill>
                      <a:schemeClr val="tx1"/>
                    </a:solidFill>
                  </a:rPr>
                  <a:t>?</a:t>
                </a:r>
                <a:endParaRPr lang="en-US" sz="4000" dirty="0">
                  <a:solidFill>
                    <a:srgbClr val="800000"/>
                  </a:solidFill>
                </a:endParaRPr>
              </a:p>
              <a:p>
                <a:pPr marL="0" indent="0">
                  <a:lnSpc>
                    <a:spcPct val="125000"/>
                  </a:lnSpc>
                  <a:spcBef>
                    <a:spcPts val="600"/>
                  </a:spcBef>
                  <a:buNone/>
                </a:pPr>
                <a:endParaRPr lang="en-US" sz="4000" b="1" dirty="0"/>
              </a:p>
              <a:p>
                <a:pPr marL="0" indent="0">
                  <a:lnSpc>
                    <a:spcPct val="125000"/>
                  </a:lnSpc>
                  <a:spcBef>
                    <a:spcPts val="600"/>
                  </a:spcBef>
                  <a:buNone/>
                </a:pPr>
                <a:r>
                  <a:rPr lang="en-US" sz="4000" b="1" dirty="0"/>
                  <a:t>Feedback</a:t>
                </a:r>
                <a:r>
                  <a:rPr lang="en-US" sz="4000" dirty="0"/>
                  <a:t>. Yes, </a:t>
                </a:r>
                <a:r>
                  <a:rPr lang="en-US" sz="4000" dirty="0">
                    <a:solidFill>
                      <a:schemeClr val="tx1"/>
                    </a:solidFill>
                  </a:rPr>
                  <a:t>Model </a:t>
                </a:r>
                <a14:m>
                  <m:oMath xmlns:m="http://schemas.openxmlformats.org/officeDocument/2006/math">
                    <m:sSub>
                      <m:sSubPr>
                        <m:ctrlPr>
                          <a:rPr lang="en-US" sz="4000" i="1">
                            <a:solidFill>
                              <a:schemeClr val="tx1"/>
                            </a:solidFill>
                            <a:latin typeface="Cambria Math" panose="02040503050406030204" pitchFamily="18" charset="0"/>
                          </a:rPr>
                        </m:ctrlPr>
                      </m:sSubPr>
                      <m:e>
                        <m:r>
                          <a:rPr lang="en-US" sz="4000" b="0" i="1">
                            <a:solidFill>
                              <a:schemeClr val="tx1"/>
                            </a:solidFill>
                            <a:latin typeface="Cambria Math" panose="02040503050406030204" pitchFamily="18" charset="0"/>
                          </a:rPr>
                          <m:t>𝑀</m:t>
                        </m:r>
                      </m:e>
                      <m:sub>
                        <m:r>
                          <a:rPr lang="en-US" sz="4000" b="0" i="1" smtClean="0">
                            <a:solidFill>
                              <a:schemeClr val="tx1"/>
                            </a:solidFill>
                            <a:latin typeface="Cambria Math" panose="02040503050406030204" pitchFamily="18" charset="0"/>
                          </a:rPr>
                          <m:t>0</m:t>
                        </m:r>
                      </m:sub>
                    </m:sSub>
                  </m:oMath>
                </a14:m>
                <a:r>
                  <a:rPr lang="en-US" sz="4000" dirty="0">
                    <a:solidFill>
                      <a:schemeClr val="tx1"/>
                    </a:solidFill>
                  </a:rPr>
                  <a:t> is nested </a:t>
                </a:r>
                <a:r>
                  <a:rPr lang="en-US" sz="4000" dirty="0"/>
                  <a:t>w</a:t>
                </a:r>
                <a:r>
                  <a:rPr lang="en-US" sz="4000" dirty="0">
                    <a:solidFill>
                      <a:schemeClr val="tx1"/>
                    </a:solidFill>
                  </a:rPr>
                  <a:t>ithin Model </a:t>
                </a:r>
                <a14:m>
                  <m:oMath xmlns:m="http://schemas.openxmlformats.org/officeDocument/2006/math">
                    <m:sSub>
                      <m:sSubPr>
                        <m:ctrlPr>
                          <a:rPr lang="en-US" sz="4000" i="1" smtClean="0">
                            <a:solidFill>
                              <a:schemeClr val="tx1"/>
                            </a:solidFill>
                            <a:latin typeface="Cambria Math" panose="02040503050406030204" pitchFamily="18" charset="0"/>
                          </a:rPr>
                        </m:ctrlPr>
                      </m:sSubPr>
                      <m:e>
                        <m:r>
                          <a:rPr lang="en-US" sz="4000" b="0" i="1" smtClean="0">
                            <a:solidFill>
                              <a:schemeClr val="tx1"/>
                            </a:solidFill>
                            <a:latin typeface="Cambria Math" panose="02040503050406030204" pitchFamily="18" charset="0"/>
                          </a:rPr>
                          <m:t>𝑀</m:t>
                        </m:r>
                      </m:e>
                      <m:sub>
                        <m:r>
                          <a:rPr lang="en-US" sz="4000" b="0" i="1" smtClean="0">
                            <a:solidFill>
                              <a:schemeClr val="tx1"/>
                            </a:solidFill>
                            <a:latin typeface="Cambria Math" panose="02040503050406030204" pitchFamily="18" charset="0"/>
                          </a:rPr>
                          <m:t>1</m:t>
                        </m:r>
                      </m:sub>
                    </m:sSub>
                    <m:r>
                      <a:rPr lang="en-US" sz="4000" b="0" i="1" smtClean="0">
                        <a:solidFill>
                          <a:schemeClr val="tx1"/>
                        </a:solidFill>
                        <a:latin typeface="Cambria Math" panose="02040503050406030204" pitchFamily="18" charset="0"/>
                      </a:rPr>
                      <m:t> </m:t>
                    </m:r>
                  </m:oMath>
                </a14:m>
                <a:r>
                  <a:rPr lang="en-US" sz="4000" dirty="0"/>
                  <a:t>in the pairs (I), (II), and (IV).  No in the pair (III) because no common feature except for the Intercept.  No in the pair (V) because no common feature. No in the pair (VI) because </a:t>
                </a:r>
                <a:r>
                  <a:rPr lang="en-US" sz="4000" dirty="0" err="1"/>
                  <a:t>Trip_Minutes</a:t>
                </a:r>
                <a:r>
                  <a:rPr lang="en-US" sz="4000" dirty="0"/>
                  <a:t> * </a:t>
                </a:r>
                <a:r>
                  <a:rPr lang="en-US" sz="4000" dirty="0" err="1"/>
                  <a:t>Trip_Minutes</a:t>
                </a:r>
                <a:r>
                  <a:rPr lang="en-US" sz="4000" dirty="0"/>
                  <a:t> is structurally a different feature than </a:t>
                </a:r>
                <a:r>
                  <a:rPr lang="en-US" sz="4000" dirty="0" err="1"/>
                  <a:t>Trip_Minutes</a:t>
                </a:r>
                <a:r>
                  <a:rPr lang="en-US" sz="4000" dirty="0"/>
                  <a:t>.</a:t>
                </a:r>
              </a:p>
            </p:txBody>
          </p:sp>
        </mc:Choice>
        <mc:Fallback xmlns="">
          <p:sp>
            <p:nvSpPr>
              <p:cNvPr id="2" name="Content Placeholder 1">
                <a:extLst>
                  <a:ext uri="{FF2B5EF4-FFF2-40B4-BE49-F238E27FC236}">
                    <a16:creationId xmlns:a16="http://schemas.microsoft.com/office/drawing/2014/main" id="{B13BD67C-224F-3925-73F1-3F67ABD61F50}"/>
                  </a:ext>
                </a:extLst>
              </p:cNvPr>
              <p:cNvSpPr>
                <a:spLocks noGrp="1" noRot="1" noChangeAspect="1" noMove="1" noResize="1" noEditPoints="1" noAdjustHandles="1" noChangeArrowheads="1" noChangeShapeType="1" noTextEdit="1"/>
              </p:cNvSpPr>
              <p:nvPr>
                <p:ph idx="1"/>
              </p:nvPr>
            </p:nvSpPr>
            <p:spPr>
              <a:blipFill>
                <a:blip r:embed="rId2"/>
                <a:stretch>
                  <a:fillRect l="-1364" r="-2160"/>
                </a:stretch>
              </a:blipFill>
            </p:spPr>
            <p:txBody>
              <a:bodyPr/>
              <a:lstStyle/>
              <a:p>
                <a:r>
                  <a:rPr lang="en-US">
                    <a:noFill/>
                  </a:rPr>
                  <a:t> </a:t>
                </a:r>
              </a:p>
            </p:txBody>
          </p:sp>
        </mc:Fallback>
      </mc:AlternateContent>
    </p:spTree>
    <p:extLst>
      <p:ext uri="{BB962C8B-B14F-4D97-AF65-F5344CB8AC3E}">
        <p14:creationId xmlns:p14="http://schemas.microsoft.com/office/powerpoint/2010/main" val="11799158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 Test For Nested Models</a:t>
            </a:r>
            <a:endParaRPr lang="en-US" b="1" dirty="0">
              <a:solidFill>
                <a:schemeClr val="bg1"/>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chor="ctr">
                <a:noAutofit/>
              </a:bodyPr>
              <a:lstStyle/>
              <a:p>
                <a:pPr marL="742950" lvl="0" indent="-742950">
                  <a:lnSpc>
                    <a:spcPct val="125000"/>
                  </a:lnSpc>
                  <a:spcBef>
                    <a:spcPts val="600"/>
                  </a:spcBef>
                  <a:buFont typeface="+mj-lt"/>
                  <a:buAutoNum type="arabicPeriod"/>
                </a:pPr>
                <a:r>
                  <a:rPr lang="en-US" sz="3600" dirty="0">
                    <a:solidFill>
                      <a:schemeClr val="tx1"/>
                    </a:solidFill>
                  </a:rPr>
                  <a:t>Null Hypothesis</a:t>
                </a:r>
              </a:p>
              <a:p>
                <a:pPr lvl="1">
                  <a:lnSpc>
                    <a:spcPct val="125000"/>
                  </a:lnSpc>
                  <a:spcBef>
                    <a:spcPts val="600"/>
                  </a:spcBef>
                </a:pPr>
                <a:r>
                  <a:rPr lang="en-US" dirty="0">
                    <a:solidFill>
                      <a:schemeClr val="tx1"/>
                    </a:solidFill>
                  </a:rPr>
                  <a:t>Given a pair of nested models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𝑀</m:t>
                        </m:r>
                      </m:e>
                      <m:sub>
                        <m:r>
                          <a:rPr lang="en-US" i="1">
                            <a:solidFill>
                              <a:schemeClr val="tx1"/>
                            </a:solidFill>
                            <a:latin typeface="Cambria Math" panose="02040503050406030204" pitchFamily="18" charset="0"/>
                          </a:rPr>
                          <m:t>0</m:t>
                        </m:r>
                      </m:sub>
                    </m:sSub>
                    <m:r>
                      <a:rPr lang="en-US" i="1" smtClean="0">
                        <a:solidFill>
                          <a:schemeClr val="tx1"/>
                        </a:solidFill>
                        <a:latin typeface="Cambria Math" panose="02040503050406030204" pitchFamily="18" charset="0"/>
                        <a:ea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𝑀</m:t>
                        </m:r>
                      </m:e>
                      <m:sub>
                        <m:r>
                          <a:rPr lang="en-US" b="0" i="1" smtClean="0">
                            <a:solidFill>
                              <a:schemeClr val="tx1"/>
                            </a:solidFill>
                            <a:latin typeface="Cambria Math" panose="02040503050406030204" pitchFamily="18" charset="0"/>
                          </a:rPr>
                          <m:t>1</m:t>
                        </m:r>
                      </m:sub>
                    </m:sSub>
                  </m:oMath>
                </a14:m>
                <a:endParaRPr lang="en-US" dirty="0">
                  <a:solidFill>
                    <a:schemeClr val="tx1"/>
                  </a:solidFill>
                </a:endParaRPr>
              </a:p>
              <a:p>
                <a:pPr lvl="1">
                  <a:lnSpc>
                    <a:spcPct val="125000"/>
                  </a:lnSpc>
                  <a:spcBef>
                    <a:spcPts val="600"/>
                  </a:spcBef>
                </a:pPr>
                <a:r>
                  <a:rPr lang="en-US" dirty="0">
                    <a:solidFill>
                      <a:schemeClr val="tx1"/>
                    </a:solidFill>
                  </a:rPr>
                  <a:t>The predictors in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𝑀</m:t>
                        </m:r>
                      </m:e>
                      <m:sub>
                        <m:r>
                          <a:rPr lang="en-US" b="0" i="1" smtClean="0">
                            <a:solidFill>
                              <a:schemeClr val="tx1"/>
                            </a:solidFill>
                            <a:latin typeface="Cambria Math" panose="02040503050406030204" pitchFamily="18" charset="0"/>
                          </a:rPr>
                          <m:t>1</m:t>
                        </m:r>
                      </m:sub>
                    </m:sSub>
                  </m:oMath>
                </a14:m>
                <a:r>
                  <a:rPr lang="en-US" dirty="0">
                    <a:solidFill>
                      <a:schemeClr val="tx1"/>
                    </a:solidFill>
                  </a:rPr>
                  <a:t> that are not in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𝑀</m:t>
                        </m:r>
                      </m:e>
                      <m:sub>
                        <m:r>
                          <a:rPr lang="en-US" b="0" i="1" smtClean="0">
                            <a:solidFill>
                              <a:schemeClr val="tx1"/>
                            </a:solidFill>
                            <a:latin typeface="Cambria Math" panose="02040503050406030204" pitchFamily="18" charset="0"/>
                          </a:rPr>
                          <m:t>0</m:t>
                        </m:r>
                      </m:sub>
                    </m:sSub>
                  </m:oMath>
                </a14:m>
                <a:r>
                  <a:rPr lang="en-US" dirty="0">
                    <a:solidFill>
                      <a:schemeClr val="tx1"/>
                    </a:solidFill>
                  </a:rPr>
                  <a:t> have zero parameter values</a:t>
                </a:r>
              </a:p>
              <a:p>
                <a:pPr marL="742950" indent="-742950">
                  <a:lnSpc>
                    <a:spcPct val="125000"/>
                  </a:lnSpc>
                  <a:spcBef>
                    <a:spcPts val="600"/>
                  </a:spcBef>
                  <a:buFont typeface="+mj-lt"/>
                  <a:buAutoNum type="arabicPeriod"/>
                </a:pPr>
                <a:r>
                  <a:rPr lang="en-US" sz="3600" dirty="0"/>
                  <a:t>Model </a:t>
                </a:r>
                <a14:m>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𝑀</m:t>
                        </m:r>
                      </m:e>
                      <m:sub>
                        <m:r>
                          <a:rPr lang="en-US" sz="3600" i="1">
                            <a:solidFill>
                              <a:schemeClr val="tx1"/>
                            </a:solidFill>
                            <a:latin typeface="Cambria Math" panose="02040503050406030204" pitchFamily="18" charset="0"/>
                          </a:rPr>
                          <m:t>0</m:t>
                        </m:r>
                      </m:sub>
                    </m:sSub>
                  </m:oMath>
                </a14:m>
                <a:endParaRPr lang="en-US" sz="3600" dirty="0"/>
              </a:p>
              <a:p>
                <a:pPr lvl="1">
                  <a:lnSpc>
                    <a:spcPct val="125000"/>
                  </a:lnSpc>
                  <a:spcBef>
                    <a:spcPts val="600"/>
                  </a:spcBef>
                </a:pPr>
                <a:r>
                  <a:rPr lang="en-US" dirty="0"/>
                  <a:t>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0</m:t>
                        </m:r>
                      </m:sub>
                    </m:sSub>
                  </m:oMath>
                </a14:m>
                <a:r>
                  <a:rPr lang="en-US" dirty="0"/>
                  <a:t> be the residual sum of squares</a:t>
                </a:r>
              </a:p>
              <a:p>
                <a:pPr lvl="1">
                  <a:lnSpc>
                    <a:spcPct val="125000"/>
                  </a:lnSpc>
                  <a:spcBef>
                    <a:spcPts val="600"/>
                  </a:spcBef>
                </a:pPr>
                <a:r>
                  <a:rPr lang="en-US" dirty="0"/>
                  <a:t>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0</m:t>
                        </m:r>
                      </m:sub>
                    </m:sSub>
                  </m:oMath>
                </a14:m>
                <a:r>
                  <a:rPr lang="en-US" dirty="0"/>
                  <a:t> be the number of non-aliased parameters</a:t>
                </a:r>
              </a:p>
              <a:p>
                <a:pPr marL="742950" indent="-742950">
                  <a:lnSpc>
                    <a:spcPct val="125000"/>
                  </a:lnSpc>
                  <a:spcBef>
                    <a:spcPts val="600"/>
                  </a:spcBef>
                  <a:buFont typeface="+mj-lt"/>
                  <a:buAutoNum type="arabicPeriod"/>
                </a:pPr>
                <a:r>
                  <a:rPr lang="en-US" sz="3600" dirty="0"/>
                  <a:t>Model </a:t>
                </a:r>
                <a14:m>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𝑀</m:t>
                        </m:r>
                      </m:e>
                      <m:sub>
                        <m:r>
                          <a:rPr lang="en-US" sz="3600" b="0" i="1" smtClean="0">
                            <a:solidFill>
                              <a:schemeClr val="tx1"/>
                            </a:solidFill>
                            <a:latin typeface="Cambria Math" panose="02040503050406030204" pitchFamily="18" charset="0"/>
                          </a:rPr>
                          <m:t>1</m:t>
                        </m:r>
                      </m:sub>
                    </m:sSub>
                  </m:oMath>
                </a14:m>
                <a:endParaRPr lang="en-US" sz="3600" dirty="0"/>
              </a:p>
              <a:p>
                <a:pPr lvl="1">
                  <a:lnSpc>
                    <a:spcPct val="125000"/>
                  </a:lnSpc>
                  <a:spcBef>
                    <a:spcPts val="600"/>
                  </a:spcBef>
                </a:pPr>
                <a:r>
                  <a:rPr lang="en-US" dirty="0"/>
                  <a:t>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oMath>
                </a14:m>
                <a:r>
                  <a:rPr lang="en-US" dirty="0"/>
                  <a:t> be the residual sum of squares</a:t>
                </a:r>
              </a:p>
              <a:p>
                <a:pPr lvl="1">
                  <a:lnSpc>
                    <a:spcPct val="125000"/>
                  </a:lnSpc>
                  <a:spcBef>
                    <a:spcPts val="600"/>
                  </a:spcBef>
                </a:pPr>
                <a:r>
                  <a:rPr lang="en-US" dirty="0"/>
                  <a:t>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1</m:t>
                        </m:r>
                      </m:sub>
                    </m:sSub>
                  </m:oMath>
                </a14:m>
                <a:r>
                  <a:rPr lang="en-US" dirty="0"/>
                  <a:t> be the number of non-aliased parameters</a:t>
                </a:r>
                <a:r>
                  <a:rPr lang="en-US" dirty="0">
                    <a:solidFill>
                      <a:schemeClr val="tx1"/>
                    </a:solidFill>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175" b="-2920"/>
                </a:stretch>
              </a:blipFill>
            </p:spPr>
            <p:txBody>
              <a:bodyPr/>
              <a:lstStyle/>
              <a:p>
                <a:r>
                  <a:rPr lang="en-US">
                    <a:noFill/>
                  </a:rPr>
                  <a:t> </a:t>
                </a:r>
              </a:p>
            </p:txBody>
          </p:sp>
        </mc:Fallback>
      </mc:AlternateContent>
    </p:spTree>
    <p:extLst>
      <p:ext uri="{BB962C8B-B14F-4D97-AF65-F5344CB8AC3E}">
        <p14:creationId xmlns:p14="http://schemas.microsoft.com/office/powerpoint/2010/main" val="23037559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 Test For Nested Models</a:t>
            </a:r>
            <a:endParaRPr lang="en-US" b="1" dirty="0">
              <a:solidFill>
                <a:schemeClr val="bg1"/>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chor="ctr">
                <a:noAutofit/>
              </a:bodyPr>
              <a:lstStyle/>
              <a:p>
                <a:pPr marL="742950" indent="-742950">
                  <a:lnSpc>
                    <a:spcPct val="125000"/>
                  </a:lnSpc>
                  <a:spcBef>
                    <a:spcPts val="600"/>
                  </a:spcBef>
                  <a:buFont typeface="+mj-lt"/>
                  <a:buAutoNum type="arabicPeriod" startAt="4"/>
                </a:pPr>
                <a:r>
                  <a:rPr lang="en-US" sz="3600" dirty="0"/>
                  <a:t>The </a:t>
                </a:r>
                <a14:m>
                  <m:oMath xmlns:m="http://schemas.openxmlformats.org/officeDocument/2006/math">
                    <m:r>
                      <a:rPr lang="en-US" sz="3600" i="1" dirty="0">
                        <a:latin typeface="Cambria Math" panose="02040503050406030204" pitchFamily="18" charset="0"/>
                      </a:rPr>
                      <m:t>𝐹</m:t>
                    </m:r>
                  </m:oMath>
                </a14:m>
                <a:r>
                  <a:rPr lang="en-US" sz="3600" dirty="0"/>
                  <a:t> Test</a:t>
                </a:r>
              </a:p>
              <a:p>
                <a:pPr lvl="1">
                  <a:lnSpc>
                    <a:spcPct val="125000"/>
                  </a:lnSpc>
                  <a:spcBef>
                    <a:spcPts val="600"/>
                  </a:spcBef>
                </a:pPr>
                <a:r>
                  <a:rPr lang="en-US" dirty="0"/>
                  <a:t>Test statistic </a:t>
                </a:r>
                <a14:m>
                  <m:oMath xmlns:m="http://schemas.openxmlformats.org/officeDocument/2006/math">
                    <m:r>
                      <a:rPr lang="en-US" i="1">
                        <a:latin typeface="Cambria Math" panose="02040503050406030204" pitchFamily="18" charset="0"/>
                      </a:rPr>
                      <m:t>𝐹</m:t>
                    </m:r>
                    <m:r>
                      <a:rPr lang="en-US" i="1">
                        <a:latin typeface="Cambria Math" panose="02040503050406030204" pitchFamily="18" charset="0"/>
                      </a:rPr>
                      <m:t>=</m:t>
                    </m:r>
                    <m:f>
                      <m:fPr>
                        <m:type m:val="lin"/>
                        <m:ctrlPr>
                          <a:rPr lang="en-US" i="1">
                            <a:latin typeface="Cambria Math" panose="02040503050406030204" pitchFamily="18" charset="0"/>
                          </a:rPr>
                        </m:ctrlPr>
                      </m:fPr>
                      <m:num>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num>
                          <m:den>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0</m:t>
                                </m:r>
                              </m:sub>
                            </m:sSub>
                          </m:den>
                        </m:f>
                      </m:num>
                      <m:den>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num>
                          <m:den>
                            <m:r>
                              <a:rPr lang="en-US" i="1">
                                <a:latin typeface="Cambria Math" panose="02040503050406030204" pitchFamily="18" charset="0"/>
                              </a:rPr>
                              <m:t>𝑛</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1</m:t>
                                </m:r>
                              </m:sub>
                            </m:sSub>
                          </m:den>
                        </m:f>
                      </m:den>
                    </m:f>
                  </m:oMath>
                </a14:m>
                <a:r>
                  <a:rPr lang="en-US" dirty="0"/>
                  <a:t> where </a:t>
                </a:r>
                <a14:m>
                  <m:oMath xmlns:m="http://schemas.openxmlformats.org/officeDocument/2006/math">
                    <m:r>
                      <a:rPr lang="en-US" i="1" dirty="0">
                        <a:latin typeface="Cambria Math" panose="02040503050406030204" pitchFamily="18" charset="0"/>
                      </a:rPr>
                      <m:t>𝑛</m:t>
                    </m:r>
                  </m:oMath>
                </a14:m>
                <a:r>
                  <a:rPr lang="en-US" dirty="0"/>
                  <a:t> is the number of observations</a:t>
                </a:r>
              </a:p>
              <a:p>
                <a:pPr lvl="1">
                  <a:lnSpc>
                    <a:spcPct val="125000"/>
                  </a:lnSpc>
                  <a:spcBef>
                    <a:spcPts val="600"/>
                  </a:spcBef>
                </a:pPr>
                <a:r>
                  <a:rPr lang="en-US" dirty="0"/>
                  <a:t>Test significance is the probability of a F distribution with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1</m:t>
                            </m:r>
                          </m:sub>
                        </m:sSub>
                      </m:e>
                    </m:d>
                  </m:oMath>
                </a14:m>
                <a:r>
                  <a:rPr lang="en-US" dirty="0"/>
                  <a:t> degrees of freedom above the </a:t>
                </a:r>
                <a14:m>
                  <m:oMath xmlns:m="http://schemas.openxmlformats.org/officeDocument/2006/math">
                    <m:r>
                      <a:rPr lang="en-US" i="1" dirty="0" smtClean="0">
                        <a:latin typeface="Cambria Math" panose="02040503050406030204" pitchFamily="18" charset="0"/>
                      </a:rPr>
                      <m:t>𝐹</m:t>
                    </m:r>
                  </m:oMath>
                </a14:m>
                <a:r>
                  <a:rPr lang="en-US" dirty="0"/>
                  <a:t> test statistic.</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175"/>
                </a:stretch>
              </a:blipFill>
            </p:spPr>
            <p:txBody>
              <a:bodyPr/>
              <a:lstStyle/>
              <a:p>
                <a:r>
                  <a:rPr lang="en-US">
                    <a:noFill/>
                  </a:rPr>
                  <a:t> </a:t>
                </a:r>
              </a:p>
            </p:txBody>
          </p:sp>
        </mc:Fallback>
      </mc:AlternateContent>
    </p:spTree>
    <p:extLst>
      <p:ext uri="{BB962C8B-B14F-4D97-AF65-F5344CB8AC3E}">
        <p14:creationId xmlns:p14="http://schemas.microsoft.com/office/powerpoint/2010/main" val="4027183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F33CE27-7CDF-6C4D-736F-BD49DA842DD4}"/>
              </a:ext>
            </a:extLst>
          </p:cNvPr>
          <p:cNvSpPr/>
          <p:nvPr/>
        </p:nvSpPr>
        <p:spPr>
          <a:xfrm>
            <a:off x="1828800" y="1485900"/>
            <a:ext cx="14630400" cy="73152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dirty="0">
                <a:solidFill>
                  <a:schemeClr val="tx1"/>
                </a:solidFill>
              </a:rPr>
              <a:t>END OF INTRODUCTION</a:t>
            </a:r>
          </a:p>
        </p:txBody>
      </p:sp>
    </p:spTree>
    <p:extLst>
      <p:ext uri="{BB962C8B-B14F-4D97-AF65-F5344CB8AC3E}">
        <p14:creationId xmlns:p14="http://schemas.microsoft.com/office/powerpoint/2010/main" val="31014845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b="1" dirty="0"/>
              <a:t>F Test For Nested Model</a:t>
            </a:r>
            <a:endParaRPr lang="en-US" dirty="0"/>
          </a:p>
        </p:txBody>
      </p:sp>
      <mc:AlternateContent xmlns:mc="http://schemas.openxmlformats.org/markup-compatibility/2006" xmlns:a14="http://schemas.microsoft.com/office/drawing/2010/main">
        <mc:Choice Requires="a14">
          <p:graphicFrame>
            <p:nvGraphicFramePr>
              <p:cNvPr id="8" name="Content Placeholder 7">
                <a:extLst>
                  <a:ext uri="{FF2B5EF4-FFF2-40B4-BE49-F238E27FC236}">
                    <a16:creationId xmlns:a16="http://schemas.microsoft.com/office/drawing/2014/main" id="{8B0834A1-BF18-48C4-ABA4-EDA70020DA74}"/>
                  </a:ext>
                </a:extLst>
              </p:cNvPr>
              <p:cNvGraphicFramePr>
                <a:graphicFrameLocks noGrp="1"/>
              </p:cNvGraphicFramePr>
              <p:nvPr>
                <p:ph idx="1"/>
                <p:extLst>
                  <p:ext uri="{D42A27DB-BD31-4B8C-83A1-F6EECF244321}">
                    <p14:modId xmlns:p14="http://schemas.microsoft.com/office/powerpoint/2010/main" val="717227906"/>
                  </p:ext>
                </p:extLst>
              </p:nvPr>
            </p:nvGraphicFramePr>
            <p:xfrm>
              <a:off x="1098550" y="2344300"/>
              <a:ext cx="15773400" cy="65270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8" name="Content Placeholder 7">
                <a:extLst>
                  <a:ext uri="{FF2B5EF4-FFF2-40B4-BE49-F238E27FC236}">
                    <a16:creationId xmlns:a16="http://schemas.microsoft.com/office/drawing/2014/main" id="{8B0834A1-BF18-48C4-ABA4-EDA70020DA74}"/>
                  </a:ext>
                </a:extLst>
              </p:cNvPr>
              <p:cNvGraphicFramePr>
                <a:graphicFrameLocks noGrp="1"/>
              </p:cNvGraphicFramePr>
              <p:nvPr>
                <p:ph idx="1"/>
                <p:extLst>
                  <p:ext uri="{D42A27DB-BD31-4B8C-83A1-F6EECF244321}">
                    <p14:modId xmlns:p14="http://schemas.microsoft.com/office/powerpoint/2010/main" val="717227906"/>
                  </p:ext>
                </p:extLst>
              </p:nvPr>
            </p:nvGraphicFramePr>
            <p:xfrm>
              <a:off x="1098550" y="2344300"/>
              <a:ext cx="15773400" cy="65270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
        <p:nvSpPr>
          <p:cNvPr id="9" name="TextBox 8">
            <a:extLst>
              <a:ext uri="{FF2B5EF4-FFF2-40B4-BE49-F238E27FC236}">
                <a16:creationId xmlns:a16="http://schemas.microsoft.com/office/drawing/2014/main" id="{CB5A6BBF-3A0B-4E69-9BF8-3B40569A4A7B}"/>
              </a:ext>
            </a:extLst>
          </p:cNvPr>
          <p:cNvSpPr txBox="1"/>
          <p:nvPr/>
        </p:nvSpPr>
        <p:spPr>
          <a:xfrm>
            <a:off x="8462736" y="4126544"/>
            <a:ext cx="867747" cy="369332"/>
          </a:xfrm>
          <a:prstGeom prst="rect">
            <a:avLst/>
          </a:prstGeom>
          <a:noFill/>
        </p:spPr>
        <p:txBody>
          <a:bodyPr wrap="square" rtlCol="0">
            <a:spAutoFit/>
          </a:bodyPr>
          <a:lstStyle/>
          <a:p>
            <a:r>
              <a:rPr lang="en-US" dirty="0"/>
              <a:t>YES</a:t>
            </a:r>
          </a:p>
        </p:txBody>
      </p:sp>
      <p:sp>
        <p:nvSpPr>
          <p:cNvPr id="10" name="TextBox 9">
            <a:extLst>
              <a:ext uri="{FF2B5EF4-FFF2-40B4-BE49-F238E27FC236}">
                <a16:creationId xmlns:a16="http://schemas.microsoft.com/office/drawing/2014/main" id="{BDC30CD2-3D5A-4137-843B-63C0EDB271E0}"/>
              </a:ext>
            </a:extLst>
          </p:cNvPr>
          <p:cNvSpPr txBox="1"/>
          <p:nvPr/>
        </p:nvSpPr>
        <p:spPr>
          <a:xfrm>
            <a:off x="8551377" y="6664472"/>
            <a:ext cx="867747" cy="369332"/>
          </a:xfrm>
          <a:prstGeom prst="rect">
            <a:avLst/>
          </a:prstGeom>
          <a:noFill/>
        </p:spPr>
        <p:txBody>
          <a:bodyPr wrap="square" rtlCol="0">
            <a:spAutoFit/>
          </a:bodyPr>
          <a:lstStyle/>
          <a:p>
            <a:r>
              <a:rPr lang="en-US" dirty="0"/>
              <a:t>NO</a:t>
            </a:r>
          </a:p>
        </p:txBody>
      </p:sp>
    </p:spTree>
    <p:extLst>
      <p:ext uri="{BB962C8B-B14F-4D97-AF65-F5344CB8AC3E}">
        <p14:creationId xmlns:p14="http://schemas.microsoft.com/office/powerpoint/2010/main" val="13835182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b="1" dirty="0"/>
              <a:t>Forward Selection</a:t>
            </a:r>
            <a:r>
              <a:rPr lang="en-US" dirty="0"/>
              <a:t> Procedure</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368426" y="1911569"/>
                <a:ext cx="15544800" cy="7315200"/>
              </a:xfrm>
              <a:noFill/>
            </p:spPr>
            <p:txBody>
              <a:bodyPr anchor="ctr">
                <a:noAutofit/>
              </a:bodyPr>
              <a:lstStyle/>
              <a:p>
                <a:pPr marL="0" indent="0" defTabSz="411480">
                  <a:spcBef>
                    <a:spcPts val="600"/>
                  </a:spcBef>
                  <a:buNone/>
                </a:pPr>
                <a:r>
                  <a:rPr lang="en-US" sz="2400" dirty="0">
                    <a:latin typeface="Consolas" panose="020B0609020204030204" pitchFamily="49" charset="0"/>
                  </a:rPr>
                  <a:t>Algorithm Forward Selection (list of input features </a:t>
                </a:r>
                <a14:m>
                  <m:oMath xmlns:m="http://schemas.openxmlformats.org/officeDocument/2006/math">
                    <m:r>
                      <a:rPr lang="en-US" sz="2400" i="1">
                        <a:latin typeface="Cambria Math" panose="02040503050406030204" pitchFamily="18" charset="0"/>
                      </a:rPr>
                      <m:t>𝐹</m:t>
                    </m:r>
                  </m:oMath>
                </a14:m>
                <a:r>
                  <a:rPr lang="en-US" sz="2400" dirty="0">
                    <a:latin typeface="Consolas" panose="020B0609020204030204" pitchFamily="49" charset="0"/>
                  </a:rPr>
                  <a:t>, entry threshold):</a:t>
                </a:r>
              </a:p>
              <a:p>
                <a:pPr marL="0" indent="0" defTabSz="411480">
                  <a:spcBef>
                    <a:spcPts val="600"/>
                  </a:spcBef>
                  <a:buNone/>
                </a:pPr>
                <a:r>
                  <a:rPr lang="en-US" sz="2400" dirty="0">
                    <a:latin typeface="Consolas" panose="020B0609020204030204" pitchFamily="49" charset="0"/>
                  </a:rPr>
                  <a:t>	Set </a:t>
                </a:r>
                <a:r>
                  <a:rPr lang="en-US" sz="2400" dirty="0" err="1">
                    <a:latin typeface="Consolas" panose="020B0609020204030204" pitchFamily="49" charset="0"/>
                  </a:rPr>
                  <a:t>IncludedFeature</a:t>
                </a:r>
                <a:r>
                  <a:rPr lang="en-US" sz="2400" dirty="0">
                    <a:latin typeface="Consolas" panose="020B0609020204030204" pitchFamily="49" charset="0"/>
                  </a:rPr>
                  <a:t> = [Intercept]</a:t>
                </a:r>
              </a:p>
              <a:p>
                <a:pPr marL="0" indent="0" defTabSz="411480">
                  <a:spcBef>
                    <a:spcPts val="600"/>
                  </a:spcBef>
                  <a:buNone/>
                </a:pPr>
                <a:r>
                  <a:rPr lang="en-US" sz="2400" dirty="0">
                    <a:latin typeface="Consolas" panose="020B0609020204030204" pitchFamily="49" charset="0"/>
                  </a:rPr>
                  <a:t>	Set </a:t>
                </a:r>
                <a:r>
                  <a:rPr lang="en-US" sz="2400" dirty="0" err="1">
                    <a:latin typeface="Consolas" panose="020B0609020204030204" pitchFamily="49" charset="0"/>
                  </a:rPr>
                  <a:t>CandidateFeature</a:t>
                </a:r>
                <a:r>
                  <a:rPr lang="en-US" sz="2400" dirty="0">
                    <a:latin typeface="Consolas" panose="020B0609020204030204" pitchFamily="49" charset="0"/>
                  </a:rPr>
                  <a:t> = [input features </a:t>
                </a:r>
                <a14:m>
                  <m:oMath xmlns:m="http://schemas.openxmlformats.org/officeDocument/2006/math">
                    <m:r>
                      <a:rPr lang="en-US" sz="2400" i="1" dirty="0">
                        <a:latin typeface="Cambria Math" panose="02040503050406030204" pitchFamily="18" charset="0"/>
                      </a:rPr>
                      <m:t>𝐹</m:t>
                    </m:r>
                  </m:oMath>
                </a14:m>
                <a:r>
                  <a:rPr lang="en-US" sz="2400" dirty="0">
                    <a:latin typeface="Consolas" panose="020B0609020204030204" pitchFamily="49" charset="0"/>
                  </a:rPr>
                  <a:t>]</a:t>
                </a:r>
              </a:p>
              <a:p>
                <a:pPr marL="0" indent="0" defTabSz="411480">
                  <a:spcBef>
                    <a:spcPts val="600"/>
                  </a:spcBef>
                  <a:buNone/>
                </a:pPr>
                <a:r>
                  <a:rPr lang="en-US" sz="2400" dirty="0">
                    <a:latin typeface="Consolas" panose="020B0609020204030204" pitchFamily="49" charset="0"/>
                  </a:rPr>
                  <a:t>	Set Model M0 = </a:t>
                </a:r>
                <a:r>
                  <a:rPr lang="en-US" sz="2400" dirty="0" err="1">
                    <a:latin typeface="Consolas" panose="020B0609020204030204" pitchFamily="49" charset="0"/>
                  </a:rPr>
                  <a:t>IncludedFeature</a:t>
                </a:r>
                <a:endParaRPr lang="en-US" sz="2400" dirty="0">
                  <a:latin typeface="Consolas" panose="020B0609020204030204" pitchFamily="49" charset="0"/>
                </a:endParaRPr>
              </a:p>
              <a:p>
                <a:pPr marL="0" indent="0" defTabSz="411480">
                  <a:spcBef>
                    <a:spcPts val="600"/>
                  </a:spcBef>
                  <a:buNone/>
                </a:pPr>
                <a:r>
                  <a:rPr lang="en-US" sz="2400" dirty="0">
                    <a:latin typeface="Consolas" panose="020B0609020204030204" pitchFamily="49" charset="0"/>
                  </a:rPr>
                  <a:t>	For </a:t>
                </a:r>
                <a14:m>
                  <m:oMath xmlns:m="http://schemas.openxmlformats.org/officeDocument/2006/math">
                    <m:r>
                      <a:rPr lang="en-US" sz="2400" i="1">
                        <a:latin typeface="Cambria Math" panose="02040503050406030204" pitchFamily="18" charset="0"/>
                      </a:rPr>
                      <m:t>𝑟</m:t>
                    </m:r>
                    <m:r>
                      <a:rPr lang="en-US" sz="2400" i="1">
                        <a:latin typeface="Cambria Math" panose="02040503050406030204" pitchFamily="18" charset="0"/>
                      </a:rPr>
                      <m:t>=1</m:t>
                    </m:r>
                  </m:oMath>
                </a14:m>
                <a:r>
                  <a:rPr lang="en-US" sz="2400" dirty="0">
                    <a:latin typeface="Consolas" panose="020B0609020204030204" pitchFamily="49" charset="0"/>
                  </a:rPr>
                  <a:t> to number of input features </a:t>
                </a:r>
                <a14:m>
                  <m:oMath xmlns:m="http://schemas.openxmlformats.org/officeDocument/2006/math">
                    <m:r>
                      <a:rPr lang="en-US" sz="2400" i="1">
                        <a:latin typeface="Cambria Math" panose="02040503050406030204" pitchFamily="18" charset="0"/>
                      </a:rPr>
                      <m:t>𝐹</m:t>
                    </m:r>
                  </m:oMath>
                </a14:m>
                <a:r>
                  <a:rPr lang="en-US" sz="2400" dirty="0">
                    <a:latin typeface="Consolas" panose="020B0609020204030204" pitchFamily="49" charset="0"/>
                  </a:rPr>
                  <a:t>:</a:t>
                </a:r>
              </a:p>
              <a:p>
                <a:pPr marL="0" indent="0" defTabSz="411480">
                  <a:spcBef>
                    <a:spcPts val="600"/>
                  </a:spcBef>
                  <a:buNone/>
                </a:pPr>
                <a:r>
                  <a:rPr lang="en-US" sz="2400" dirty="0">
                    <a:latin typeface="Consolas" panose="020B0609020204030204" pitchFamily="49" charset="0"/>
                  </a:rPr>
                  <a:t>		For </a:t>
                </a:r>
                <a14:m>
                  <m:oMath xmlns:m="http://schemas.openxmlformats.org/officeDocument/2006/math">
                    <m:r>
                      <a:rPr lang="en-US" sz="2400" i="1">
                        <a:latin typeface="Cambria Math" panose="02040503050406030204" pitchFamily="18" charset="0"/>
                      </a:rPr>
                      <m:t>𝑓</m:t>
                    </m:r>
                  </m:oMath>
                </a14:m>
                <a:r>
                  <a:rPr lang="en-US" sz="2400" dirty="0">
                    <a:latin typeface="Consolas" panose="020B0609020204030204" pitchFamily="49" charset="0"/>
                  </a:rPr>
                  <a:t> in </a:t>
                </a:r>
                <a:r>
                  <a:rPr lang="en-US" sz="2400" dirty="0" err="1">
                    <a:latin typeface="Consolas" panose="020B0609020204030204" pitchFamily="49" charset="0"/>
                  </a:rPr>
                  <a:t>CandidateFeature</a:t>
                </a:r>
                <a:r>
                  <a:rPr lang="en-US" sz="2400" dirty="0">
                    <a:latin typeface="Consolas" panose="020B0609020204030204" pitchFamily="49" charset="0"/>
                  </a:rPr>
                  <a:t>:</a:t>
                </a:r>
              </a:p>
              <a:p>
                <a:pPr marL="0" indent="0" defTabSz="411480">
                  <a:spcBef>
                    <a:spcPts val="600"/>
                  </a:spcBef>
                  <a:buNone/>
                </a:pPr>
                <a:r>
                  <a:rPr lang="en-US" sz="2400" dirty="0">
                    <a:latin typeface="Consolas" panose="020B0609020204030204" pitchFamily="49" charset="0"/>
                  </a:rPr>
                  <a:t>			Set Model M1(</a:t>
                </a:r>
                <a14:m>
                  <m:oMath xmlns:m="http://schemas.openxmlformats.org/officeDocument/2006/math">
                    <m:r>
                      <a:rPr lang="en-US" sz="2400" i="1">
                        <a:latin typeface="Cambria Math" panose="02040503050406030204" pitchFamily="18" charset="0"/>
                      </a:rPr>
                      <m:t>𝑓</m:t>
                    </m:r>
                  </m:oMath>
                </a14:m>
                <a:r>
                  <a:rPr lang="en-US" sz="2400" dirty="0">
                    <a:latin typeface="Consolas" panose="020B0609020204030204" pitchFamily="49" charset="0"/>
                  </a:rPr>
                  <a:t>) = </a:t>
                </a:r>
                <a:r>
                  <a:rPr lang="en-US" sz="2400" dirty="0" err="1">
                    <a:latin typeface="Consolas" panose="020B0609020204030204" pitchFamily="49" charset="0"/>
                  </a:rPr>
                  <a:t>IncludedFeature</a:t>
                </a:r>
                <a:r>
                  <a:rPr lang="en-US" sz="2400" dirty="0">
                    <a:latin typeface="Consolas" panose="020B0609020204030204" pitchFamily="49" charset="0"/>
                  </a:rPr>
                  <a:t> + </a:t>
                </a:r>
                <a14:m>
                  <m:oMath xmlns:m="http://schemas.openxmlformats.org/officeDocument/2006/math">
                    <m:r>
                      <a:rPr lang="en-US" sz="2400" i="1">
                        <a:latin typeface="Cambria Math" panose="02040503050406030204" pitchFamily="18" charset="0"/>
                      </a:rPr>
                      <m:t>𝑓</m:t>
                    </m:r>
                  </m:oMath>
                </a14:m>
                <a:endParaRPr lang="en-US" sz="2400" dirty="0">
                  <a:latin typeface="Consolas" panose="020B0609020204030204" pitchFamily="49" charset="0"/>
                </a:endParaRPr>
              </a:p>
              <a:p>
                <a:pPr marL="0" indent="0" defTabSz="411480">
                  <a:spcBef>
                    <a:spcPts val="600"/>
                  </a:spcBef>
                  <a:buNone/>
                </a:pPr>
                <a:r>
                  <a:rPr lang="en-US" sz="2400" dirty="0">
                    <a:latin typeface="Consolas" panose="020B0609020204030204" pitchFamily="49" charset="0"/>
                  </a:rPr>
                  <a:t>			Perform the F Test between M1(</a:t>
                </a:r>
                <a14:m>
                  <m:oMath xmlns:m="http://schemas.openxmlformats.org/officeDocument/2006/math">
                    <m:r>
                      <a:rPr lang="en-US" sz="2400" i="1">
                        <a:latin typeface="Cambria Math" panose="02040503050406030204" pitchFamily="18" charset="0"/>
                      </a:rPr>
                      <m:t>𝑓</m:t>
                    </m:r>
                  </m:oMath>
                </a14:m>
                <a:r>
                  <a:rPr lang="en-US" sz="2400" dirty="0">
                    <a:latin typeface="Consolas" panose="020B0609020204030204" pitchFamily="49" charset="0"/>
                  </a:rPr>
                  <a:t>) and M0</a:t>
                </a:r>
              </a:p>
              <a:p>
                <a:pPr marL="0" indent="0" defTabSz="411480">
                  <a:spcBef>
                    <a:spcPts val="600"/>
                  </a:spcBef>
                  <a:buNone/>
                </a:pPr>
                <a:r>
                  <a:rPr lang="en-US" sz="2400" dirty="0">
                    <a:latin typeface="Consolas" panose="020B0609020204030204" pitchFamily="49" charset="0"/>
                  </a:rPr>
                  <a:t>		Identify the predictor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𝑓</m:t>
                        </m:r>
                      </m:e>
                      <m:sup>
                        <m:r>
                          <a:rPr lang="en-US" sz="2400" i="1">
                            <a:latin typeface="Cambria Math" panose="02040503050406030204" pitchFamily="18" charset="0"/>
                          </a:rPr>
                          <m:t>∗</m:t>
                        </m:r>
                      </m:sup>
                    </m:sSup>
                  </m:oMath>
                </a14:m>
                <a:r>
                  <a:rPr lang="en-US" sz="2400" dirty="0">
                    <a:latin typeface="Consolas" panose="020B0609020204030204" pitchFamily="49" charset="0"/>
                  </a:rPr>
                  <a:t> that corresponds to the lowest F significance</a:t>
                </a:r>
              </a:p>
              <a:p>
                <a:pPr marL="0" indent="0" defTabSz="411480">
                  <a:spcBef>
                    <a:spcPts val="600"/>
                  </a:spcBef>
                  <a:buNone/>
                </a:pPr>
                <a:r>
                  <a:rPr lang="en-US" sz="2400" dirty="0">
                    <a:latin typeface="Consolas" panose="020B0609020204030204" pitchFamily="49" charset="0"/>
                  </a:rPr>
                  <a:t>		If the F significance of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𝑓</m:t>
                        </m:r>
                      </m:e>
                      <m:sup>
                        <m:r>
                          <a:rPr lang="en-US" sz="2400" i="1">
                            <a:latin typeface="Cambria Math" panose="02040503050406030204" pitchFamily="18" charset="0"/>
                          </a:rPr>
                          <m:t>∗</m:t>
                        </m:r>
                      </m:sup>
                    </m:sSup>
                  </m:oMath>
                </a14:m>
                <a:r>
                  <a:rPr lang="en-US" sz="2400" dirty="0">
                    <a:latin typeface="Consolas" panose="020B0609020204030204" pitchFamily="49" charset="0"/>
                  </a:rPr>
                  <a:t> is less than the entry threshold, then:</a:t>
                </a:r>
              </a:p>
              <a:p>
                <a:pPr marL="0" indent="0" defTabSz="411480">
                  <a:spcBef>
                    <a:spcPts val="600"/>
                  </a:spcBef>
                  <a:buNone/>
                </a:pPr>
                <a:r>
                  <a:rPr lang="en-US" sz="2400" dirty="0">
                    <a:latin typeface="Consolas" panose="020B0609020204030204" pitchFamily="49" charset="0"/>
                  </a:rPr>
                  <a:t>			</a:t>
                </a:r>
                <a:r>
                  <a:rPr lang="en-US" sz="2400" dirty="0" err="1">
                    <a:latin typeface="Consolas" panose="020B0609020204030204" pitchFamily="49" charset="0"/>
                  </a:rPr>
                  <a:t>IncludedFeature</a:t>
                </a:r>
                <a:r>
                  <a:rPr lang="en-US" sz="2400" dirty="0">
                    <a:latin typeface="Consolas" panose="020B0609020204030204" pitchFamily="49" charset="0"/>
                  </a:rPr>
                  <a:t> = </a:t>
                </a:r>
                <a:r>
                  <a:rPr lang="en-US" sz="2400" dirty="0" err="1">
                    <a:latin typeface="Consolas" panose="020B0609020204030204" pitchFamily="49" charset="0"/>
                  </a:rPr>
                  <a:t>IncludedFeature</a:t>
                </a:r>
                <a:r>
                  <a:rPr lang="en-US" sz="2400" dirty="0">
                    <a:latin typeface="Consolas" panose="020B0609020204030204" pitchFamily="49" charset="0"/>
                  </a:rPr>
                  <a:t> +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𝑓</m:t>
                        </m:r>
                      </m:e>
                      <m:sup>
                        <m:r>
                          <a:rPr lang="en-US" sz="2400" i="1">
                            <a:latin typeface="Cambria Math" panose="02040503050406030204" pitchFamily="18" charset="0"/>
                          </a:rPr>
                          <m:t>∗</m:t>
                        </m:r>
                      </m:sup>
                    </m:sSup>
                  </m:oMath>
                </a14:m>
                <a:endParaRPr lang="en-US" sz="2400" dirty="0">
                  <a:latin typeface="Consolas" panose="020B0609020204030204" pitchFamily="49" charset="0"/>
                </a:endParaRPr>
              </a:p>
              <a:p>
                <a:pPr marL="0" indent="0" defTabSz="411480">
                  <a:spcBef>
                    <a:spcPts val="600"/>
                  </a:spcBef>
                  <a:buNone/>
                </a:pPr>
                <a:r>
                  <a:rPr lang="en-US" sz="2400" dirty="0">
                    <a:latin typeface="Consolas" panose="020B0609020204030204" pitchFamily="49" charset="0"/>
                  </a:rPr>
                  <a:t>			</a:t>
                </a:r>
                <a:r>
                  <a:rPr lang="en-US" sz="2400" dirty="0" err="1">
                    <a:latin typeface="Consolas" panose="020B0609020204030204" pitchFamily="49" charset="0"/>
                  </a:rPr>
                  <a:t>CandidateFeature</a:t>
                </a:r>
                <a:r>
                  <a:rPr lang="en-US" sz="2400" dirty="0">
                    <a:latin typeface="Consolas" panose="020B0609020204030204" pitchFamily="49" charset="0"/>
                  </a:rPr>
                  <a:t> = </a:t>
                </a:r>
                <a:r>
                  <a:rPr lang="en-US" sz="2400" dirty="0" err="1">
                    <a:latin typeface="Consolas" panose="020B0609020204030204" pitchFamily="49" charset="0"/>
                  </a:rPr>
                  <a:t>CandidateFeature</a:t>
                </a:r>
                <a:r>
                  <a:rPr lang="en-US" sz="2400" dirty="0">
                    <a:latin typeface="Consolas" panose="020B0609020204030204" pitchFamily="49" charset="0"/>
                  </a:rPr>
                  <a:t> -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𝑓</m:t>
                        </m:r>
                      </m:e>
                      <m:sup>
                        <m:r>
                          <a:rPr lang="en-US" sz="2400" i="1">
                            <a:latin typeface="Cambria Math" panose="02040503050406030204" pitchFamily="18" charset="0"/>
                          </a:rPr>
                          <m:t>∗</m:t>
                        </m:r>
                      </m:sup>
                    </m:sSup>
                  </m:oMath>
                </a14:m>
                <a:endParaRPr lang="en-US" sz="2400" dirty="0">
                  <a:latin typeface="Consolas" panose="020B0609020204030204" pitchFamily="49" charset="0"/>
                </a:endParaRPr>
              </a:p>
              <a:p>
                <a:pPr marL="0" indent="0" defTabSz="411480">
                  <a:spcBef>
                    <a:spcPts val="600"/>
                  </a:spcBef>
                  <a:buNone/>
                </a:pPr>
                <a:r>
                  <a:rPr lang="en-US" sz="2400" dirty="0">
                    <a:latin typeface="Consolas" panose="020B0609020204030204" pitchFamily="49" charset="0"/>
                  </a:rPr>
                  <a:t>			M0 = M1(</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𝑓</m:t>
                        </m:r>
                      </m:e>
                      <m:sup>
                        <m:r>
                          <a:rPr lang="en-US" sz="2400" i="1">
                            <a:latin typeface="Cambria Math" panose="02040503050406030204" pitchFamily="18" charset="0"/>
                          </a:rPr>
                          <m:t>∗</m:t>
                        </m:r>
                      </m:sup>
                    </m:sSup>
                  </m:oMath>
                </a14:m>
                <a:r>
                  <a:rPr lang="en-US" sz="2400" dirty="0">
                    <a:latin typeface="Consolas" panose="020B0609020204030204" pitchFamily="49" charset="0"/>
                  </a:rPr>
                  <a:t>)</a:t>
                </a:r>
              </a:p>
              <a:p>
                <a:pPr marL="0" indent="0" defTabSz="411480">
                  <a:spcBef>
                    <a:spcPts val="600"/>
                  </a:spcBef>
                  <a:buNone/>
                </a:pPr>
                <a:r>
                  <a:rPr lang="en-US" sz="2400" dirty="0">
                    <a:latin typeface="Consolas" panose="020B0609020204030204" pitchFamily="49" charset="0"/>
                  </a:rPr>
                  <a:t>		Else:</a:t>
                </a:r>
              </a:p>
              <a:p>
                <a:pPr marL="0" indent="0" defTabSz="411480">
                  <a:spcBef>
                    <a:spcPts val="600"/>
                  </a:spcBef>
                  <a:buNone/>
                </a:pPr>
                <a:r>
                  <a:rPr lang="en-US" sz="2400" dirty="0">
                    <a:latin typeface="Consolas" panose="020B0609020204030204" pitchFamily="49" charset="0"/>
                  </a:rPr>
                  <a:t>			Stop the sequence and exit current loop</a:t>
                </a:r>
              </a:p>
              <a:p>
                <a:pPr marL="0" indent="0" defTabSz="411480">
                  <a:spcBef>
                    <a:spcPts val="600"/>
                  </a:spcBef>
                  <a:buNone/>
                </a:pPr>
                <a:r>
                  <a:rPr lang="en-US" sz="2400" dirty="0">
                    <a:latin typeface="Consolas" panose="020B0609020204030204" pitchFamily="49" charset="0"/>
                  </a:rPr>
                  <a:t>	Return model M0</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368426" y="1911569"/>
                <a:ext cx="15544800" cy="7315200"/>
              </a:xfrm>
              <a:blipFill>
                <a:blip r:embed="rId2"/>
                <a:stretch>
                  <a:fillRect l="-588" b="-333"/>
                </a:stretch>
              </a:blipFill>
            </p:spPr>
            <p:txBody>
              <a:bodyPr/>
              <a:lstStyle/>
              <a:p>
                <a:r>
                  <a:rPr lang="en-US">
                    <a:noFill/>
                  </a:rPr>
                  <a:t> </a:t>
                </a:r>
              </a:p>
            </p:txBody>
          </p:sp>
        </mc:Fallback>
      </mc:AlternateContent>
    </p:spTree>
    <p:extLst>
      <p:ext uri="{BB962C8B-B14F-4D97-AF65-F5344CB8AC3E}">
        <p14:creationId xmlns:p14="http://schemas.microsoft.com/office/powerpoint/2010/main" val="3318852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F33CE27-7CDF-6C4D-736F-BD49DA842DD4}"/>
              </a:ext>
            </a:extLst>
          </p:cNvPr>
          <p:cNvSpPr/>
          <p:nvPr/>
        </p:nvSpPr>
        <p:spPr>
          <a:xfrm>
            <a:off x="1828800" y="1485900"/>
            <a:ext cx="14630400" cy="7315200"/>
          </a:xfrm>
          <a:prstGeom prst="roundRect">
            <a:avLst/>
          </a:prstGeom>
          <a:noFill/>
          <a:ln w="76200"/>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5000"/>
              </a:lnSpc>
              <a:spcBef>
                <a:spcPts val="0"/>
              </a:spcBef>
              <a:spcAft>
                <a:spcPts val="600"/>
              </a:spcAft>
            </a:pPr>
            <a:r>
              <a:rPr lang="en-US" altLang="en-US" sz="7200" b="1" dirty="0">
                <a:solidFill>
                  <a:schemeClr val="tx1"/>
                </a:solidFill>
              </a:rPr>
              <a:t>Regression with</a:t>
            </a:r>
            <a:br>
              <a:rPr lang="en-US" altLang="en-US" sz="7200" b="1" dirty="0">
                <a:solidFill>
                  <a:schemeClr val="tx1"/>
                </a:solidFill>
              </a:rPr>
            </a:br>
            <a:r>
              <a:rPr lang="en-US" altLang="en-US" sz="7200" b="1" dirty="0">
                <a:solidFill>
                  <a:schemeClr val="tx1"/>
                </a:solidFill>
              </a:rPr>
              <a:t>a Categorical Feature</a:t>
            </a:r>
          </a:p>
        </p:txBody>
      </p:sp>
    </p:spTree>
    <p:extLst>
      <p:ext uri="{BB962C8B-B14F-4D97-AF65-F5344CB8AC3E}">
        <p14:creationId xmlns:p14="http://schemas.microsoft.com/office/powerpoint/2010/main" val="588636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0951A-6027-4532-BB51-F5CFCE1E81DE}"/>
              </a:ext>
            </a:extLst>
          </p:cNvPr>
          <p:cNvSpPr>
            <a:spLocks noGrp="1"/>
          </p:cNvSpPr>
          <p:nvPr>
            <p:ph type="title"/>
          </p:nvPr>
        </p:nvSpPr>
        <p:spPr/>
        <p:txBody>
          <a:bodyPr/>
          <a:lstStyle/>
          <a:p>
            <a:r>
              <a:rPr lang="en-US" b="1" dirty="0">
                <a:solidFill>
                  <a:schemeClr val="bg1"/>
                </a:solidFill>
              </a:rPr>
              <a:t>See The Data From Another Perspective</a:t>
            </a:r>
          </a:p>
        </p:txBody>
      </p:sp>
      <p:sp>
        <p:nvSpPr>
          <p:cNvPr id="3" name="Content Placeholder 2">
            <a:extLst>
              <a:ext uri="{FF2B5EF4-FFF2-40B4-BE49-F238E27FC236}">
                <a16:creationId xmlns:a16="http://schemas.microsoft.com/office/drawing/2014/main" id="{6D213F66-8319-42DA-A78A-2974BA52AE59}"/>
              </a:ext>
            </a:extLst>
          </p:cNvPr>
          <p:cNvSpPr>
            <a:spLocks noGrp="1"/>
          </p:cNvSpPr>
          <p:nvPr>
            <p:ph idx="1"/>
          </p:nvPr>
        </p:nvSpPr>
        <p:spPr>
          <a:xfrm>
            <a:off x="14023908" y="2536032"/>
            <a:ext cx="3764904" cy="6036468"/>
          </a:xfrm>
          <a:ln w="19050">
            <a:noFill/>
          </a:ln>
        </p:spPr>
        <p:txBody>
          <a:bodyPr anchor="ctr">
            <a:normAutofit/>
          </a:bodyPr>
          <a:lstStyle/>
          <a:p>
            <a:pPr marL="0" indent="0">
              <a:lnSpc>
                <a:spcPct val="125000"/>
              </a:lnSpc>
              <a:spcBef>
                <a:spcPts val="0"/>
              </a:spcBef>
              <a:buNone/>
            </a:pPr>
            <a:r>
              <a:rPr lang="en-US" sz="3900" dirty="0"/>
              <a:t>Conditional on Trip Minutes and Trip Miles, </a:t>
            </a:r>
            <a:r>
              <a:rPr lang="en-US" sz="3900" b="1" dirty="0"/>
              <a:t>it seems</a:t>
            </a:r>
            <a:r>
              <a:rPr lang="en-US" sz="3900" dirty="0"/>
              <a:t> that the payment is higher if it is paid by Credit Card.</a:t>
            </a:r>
          </a:p>
        </p:txBody>
      </p:sp>
      <p:pic>
        <p:nvPicPr>
          <p:cNvPr id="7" name="Picture 6">
            <a:extLst>
              <a:ext uri="{FF2B5EF4-FFF2-40B4-BE49-F238E27FC236}">
                <a16:creationId xmlns:a16="http://schemas.microsoft.com/office/drawing/2014/main" id="{40F47499-8CC0-7553-C896-95994B17DF52}"/>
              </a:ext>
            </a:extLst>
          </p:cNvPr>
          <p:cNvPicPr>
            <a:picLocks noChangeAspect="1"/>
          </p:cNvPicPr>
          <p:nvPr/>
        </p:nvPicPr>
        <p:blipFill>
          <a:blip r:embed="rId2"/>
          <a:stretch>
            <a:fillRect/>
          </a:stretch>
        </p:blipFill>
        <p:spPr>
          <a:xfrm>
            <a:off x="707122" y="1982513"/>
            <a:ext cx="13078438" cy="6858000"/>
          </a:xfrm>
          <a:prstGeom prst="rect">
            <a:avLst/>
          </a:prstGeom>
          <a:ln w="12700">
            <a:solidFill>
              <a:schemeClr val="tx1"/>
            </a:solidFill>
          </a:ln>
        </p:spPr>
      </p:pic>
    </p:spTree>
    <p:extLst>
      <p:ext uri="{BB962C8B-B14F-4D97-AF65-F5344CB8AC3E}">
        <p14:creationId xmlns:p14="http://schemas.microsoft.com/office/powerpoint/2010/main" val="2623040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0951A-6027-4532-BB51-F5CFCE1E81DE}"/>
              </a:ext>
            </a:extLst>
          </p:cNvPr>
          <p:cNvSpPr>
            <a:spLocks noGrp="1"/>
          </p:cNvSpPr>
          <p:nvPr>
            <p:ph type="title"/>
          </p:nvPr>
        </p:nvSpPr>
        <p:spPr/>
        <p:txBody>
          <a:bodyPr/>
          <a:lstStyle/>
          <a:p>
            <a:r>
              <a:rPr lang="en-US" b="1" dirty="0">
                <a:solidFill>
                  <a:schemeClr val="bg1"/>
                </a:solidFill>
              </a:rPr>
              <a:t>Regression with Categorical Features</a:t>
            </a:r>
          </a:p>
        </p:txBody>
      </p:sp>
      <p:sp>
        <p:nvSpPr>
          <p:cNvPr id="3" name="Content Placeholder 2">
            <a:extLst>
              <a:ext uri="{FF2B5EF4-FFF2-40B4-BE49-F238E27FC236}">
                <a16:creationId xmlns:a16="http://schemas.microsoft.com/office/drawing/2014/main" id="{6D213F66-8319-42DA-A78A-2974BA52AE59}"/>
              </a:ext>
            </a:extLst>
          </p:cNvPr>
          <p:cNvSpPr>
            <a:spLocks noGrp="1"/>
          </p:cNvSpPr>
          <p:nvPr>
            <p:ph idx="1"/>
          </p:nvPr>
        </p:nvSpPr>
        <p:spPr>
          <a:xfrm>
            <a:off x="1257299" y="2202408"/>
            <a:ext cx="15957680" cy="6858000"/>
          </a:xfrm>
          <a:ln w="19050">
            <a:noFill/>
          </a:ln>
        </p:spPr>
        <p:txBody>
          <a:bodyPr anchor="ctr">
            <a:noAutofit/>
          </a:bodyPr>
          <a:lstStyle/>
          <a:p>
            <a:pPr>
              <a:lnSpc>
                <a:spcPct val="135000"/>
              </a:lnSpc>
              <a:spcBef>
                <a:spcPts val="600"/>
              </a:spcBef>
            </a:pPr>
            <a:r>
              <a:rPr lang="en-US" sz="4000" dirty="0"/>
              <a:t>Besides </a:t>
            </a:r>
            <a:r>
              <a:rPr lang="en-US" sz="4000" b="1" dirty="0" err="1"/>
              <a:t>Trip_Minutes</a:t>
            </a:r>
            <a:r>
              <a:rPr lang="en-US" sz="4000" dirty="0"/>
              <a:t> and </a:t>
            </a:r>
            <a:r>
              <a:rPr lang="en-US" sz="4000" b="1" dirty="0" err="1"/>
              <a:t>Trip_Miles</a:t>
            </a:r>
            <a:r>
              <a:rPr lang="en-US" sz="4000" dirty="0"/>
              <a:t>, we will add </a:t>
            </a:r>
            <a:r>
              <a:rPr lang="en-US" sz="4000" b="1" dirty="0" err="1"/>
              <a:t>Payment_Method</a:t>
            </a:r>
            <a:r>
              <a:rPr lang="en-US" sz="4000" dirty="0"/>
              <a:t> to the linear regression model.</a:t>
            </a:r>
            <a:endParaRPr lang="en-US" sz="4000" b="1" dirty="0"/>
          </a:p>
          <a:p>
            <a:pPr>
              <a:lnSpc>
                <a:spcPct val="135000"/>
              </a:lnSpc>
              <a:spcBef>
                <a:spcPts val="600"/>
              </a:spcBef>
            </a:pPr>
            <a:r>
              <a:rPr lang="en-US" sz="4000" dirty="0"/>
              <a:t>Since </a:t>
            </a:r>
            <a:r>
              <a:rPr lang="en-US" sz="4000" b="1" dirty="0" err="1"/>
              <a:t>Payment_Method</a:t>
            </a:r>
            <a:r>
              <a:rPr lang="en-US" sz="4000" dirty="0"/>
              <a:t> is obviously a categorical predictor, we will generate two dummy variables to represent its two categories.</a:t>
            </a:r>
          </a:p>
          <a:p>
            <a:pPr>
              <a:lnSpc>
                <a:spcPct val="135000"/>
              </a:lnSpc>
              <a:spcBef>
                <a:spcPts val="600"/>
              </a:spcBef>
            </a:pPr>
            <a:r>
              <a:rPr lang="en-US" sz="4000" dirty="0"/>
              <a:t>The </a:t>
            </a:r>
            <a:r>
              <a:rPr lang="en-US" sz="4000" dirty="0" err="1">
                <a:latin typeface="Consolas" panose="020B0609020204030204" pitchFamily="49" charset="0"/>
              </a:rPr>
              <a:t>pandas.get_dummies</a:t>
            </a:r>
            <a:r>
              <a:rPr lang="en-US" sz="4000" dirty="0">
                <a:latin typeface="Consolas" panose="020B0609020204030204" pitchFamily="49" charset="0"/>
              </a:rPr>
              <a:t>()</a:t>
            </a:r>
            <a:r>
              <a:rPr lang="en-US" sz="4000" dirty="0"/>
              <a:t> function comes handy to generate the dummy variables.  Please see </a:t>
            </a:r>
            <a:r>
              <a:rPr lang="en-US" sz="4000" b="1" dirty="0">
                <a:latin typeface="Calibri" panose="020F0502020204030204" pitchFamily="34" charset="0"/>
                <a:ea typeface="Calibri" panose="020F0502020204030204" pitchFamily="34" charset="0"/>
                <a:cs typeface="Calibri" panose="020F0502020204030204" pitchFamily="34" charset="0"/>
              </a:rPr>
              <a:t>Module 5 Twenty Chicago Taxi Trip.py</a:t>
            </a:r>
            <a:r>
              <a:rPr lang="en-US" sz="4000" dirty="0">
                <a:latin typeface="Calibri" panose="020F0502020204030204" pitchFamily="34" charset="0"/>
                <a:ea typeface="Calibri" panose="020F0502020204030204" pitchFamily="34" charset="0"/>
                <a:cs typeface="Calibri" panose="020F0502020204030204" pitchFamily="34" charset="0"/>
              </a:rPr>
              <a:t> for sample code.</a:t>
            </a:r>
          </a:p>
        </p:txBody>
      </p:sp>
    </p:spTree>
    <p:extLst>
      <p:ext uri="{BB962C8B-B14F-4D97-AF65-F5344CB8AC3E}">
        <p14:creationId xmlns:p14="http://schemas.microsoft.com/office/powerpoint/2010/main" val="18288363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0951A-6027-4532-BB51-F5CFCE1E81DE}"/>
              </a:ext>
            </a:extLst>
          </p:cNvPr>
          <p:cNvSpPr>
            <a:spLocks noGrp="1"/>
          </p:cNvSpPr>
          <p:nvPr>
            <p:ph type="title"/>
          </p:nvPr>
        </p:nvSpPr>
        <p:spPr/>
        <p:txBody>
          <a:bodyPr/>
          <a:lstStyle/>
          <a:p>
            <a:r>
              <a:rPr lang="en-US" b="1" dirty="0">
                <a:solidFill>
                  <a:schemeClr val="bg1"/>
                </a:solidFill>
              </a:rPr>
              <a:t>Regression with Categorical Features</a:t>
            </a:r>
          </a:p>
        </p:txBody>
      </p:sp>
      <p:sp>
        <p:nvSpPr>
          <p:cNvPr id="3" name="Content Placeholder 2">
            <a:extLst>
              <a:ext uri="{FF2B5EF4-FFF2-40B4-BE49-F238E27FC236}">
                <a16:creationId xmlns:a16="http://schemas.microsoft.com/office/drawing/2014/main" id="{6D213F66-8319-42DA-A78A-2974BA52AE59}"/>
              </a:ext>
            </a:extLst>
          </p:cNvPr>
          <p:cNvSpPr>
            <a:spLocks noGrp="1"/>
          </p:cNvSpPr>
          <p:nvPr>
            <p:ph idx="1"/>
          </p:nvPr>
        </p:nvSpPr>
        <p:spPr>
          <a:xfrm>
            <a:off x="1002666" y="2071525"/>
            <a:ext cx="16276320" cy="6527007"/>
          </a:xfrm>
          <a:ln w="19050">
            <a:noFill/>
          </a:ln>
        </p:spPr>
        <p:txBody>
          <a:bodyPr anchor="ctr">
            <a:noAutofit/>
          </a:bodyPr>
          <a:lstStyle/>
          <a:p>
            <a:pPr>
              <a:lnSpc>
                <a:spcPct val="135000"/>
              </a:lnSpc>
              <a:spcBef>
                <a:spcPts val="900"/>
              </a:spcBef>
            </a:pPr>
            <a:r>
              <a:rPr lang="en-US" sz="4000" dirty="0"/>
              <a:t>The model matrix contain the following columns</a:t>
            </a:r>
          </a:p>
          <a:p>
            <a:pPr marL="1457325" lvl="1" indent="-771525">
              <a:lnSpc>
                <a:spcPct val="135000"/>
              </a:lnSpc>
              <a:spcBef>
                <a:spcPts val="900"/>
              </a:spcBef>
              <a:buFont typeface="+mj-lt"/>
              <a:buAutoNum type="arabicPeriod"/>
            </a:pPr>
            <a:r>
              <a:rPr lang="en-US" dirty="0"/>
              <a:t>'Intercept',</a:t>
            </a:r>
          </a:p>
          <a:p>
            <a:pPr marL="1457325" lvl="1" indent="-771525">
              <a:lnSpc>
                <a:spcPct val="135000"/>
              </a:lnSpc>
              <a:spcBef>
                <a:spcPts val="900"/>
              </a:spcBef>
              <a:buFont typeface="+mj-lt"/>
              <a:buAutoNum type="arabicPeriod"/>
            </a:pPr>
            <a:r>
              <a:rPr lang="en-US" dirty="0"/>
              <a:t>'</a:t>
            </a:r>
            <a:r>
              <a:rPr lang="en-US" dirty="0" err="1"/>
              <a:t>Payment_Method_Cash</a:t>
            </a:r>
            <a:r>
              <a:rPr lang="en-US" dirty="0"/>
              <a:t>',</a:t>
            </a:r>
          </a:p>
          <a:p>
            <a:pPr marL="1457325" lvl="1" indent="-771525">
              <a:lnSpc>
                <a:spcPct val="135000"/>
              </a:lnSpc>
              <a:spcBef>
                <a:spcPts val="900"/>
              </a:spcBef>
              <a:buFont typeface="+mj-lt"/>
              <a:buAutoNum type="arabicPeriod"/>
            </a:pPr>
            <a:r>
              <a:rPr lang="en-US" dirty="0"/>
              <a:t>'</a:t>
            </a:r>
            <a:r>
              <a:rPr lang="en-US" dirty="0" err="1"/>
              <a:t>Payment_Method_Credit</a:t>
            </a:r>
            <a:r>
              <a:rPr lang="en-US" dirty="0"/>
              <a:t> Card',</a:t>
            </a:r>
          </a:p>
          <a:p>
            <a:pPr marL="1457325" lvl="1" indent="-771525">
              <a:lnSpc>
                <a:spcPct val="135000"/>
              </a:lnSpc>
              <a:spcBef>
                <a:spcPts val="900"/>
              </a:spcBef>
              <a:buFont typeface="+mj-lt"/>
              <a:buAutoNum type="arabicPeriod"/>
            </a:pPr>
            <a:r>
              <a:rPr lang="en-US" dirty="0"/>
              <a:t>'</a:t>
            </a:r>
            <a:r>
              <a:rPr lang="en-US" dirty="0" err="1"/>
              <a:t>Trip_Minutes</a:t>
            </a:r>
            <a:r>
              <a:rPr lang="en-US" dirty="0"/>
              <a:t>', and</a:t>
            </a:r>
          </a:p>
          <a:p>
            <a:pPr marL="1457325" lvl="1" indent="-771525">
              <a:lnSpc>
                <a:spcPct val="135000"/>
              </a:lnSpc>
              <a:spcBef>
                <a:spcPts val="900"/>
              </a:spcBef>
              <a:buFont typeface="+mj-lt"/>
              <a:buAutoNum type="arabicPeriod"/>
            </a:pPr>
            <a:r>
              <a:rPr lang="en-US" dirty="0"/>
              <a:t>'</a:t>
            </a:r>
            <a:r>
              <a:rPr lang="en-US" dirty="0" err="1"/>
              <a:t>Trip_Miles</a:t>
            </a:r>
            <a:r>
              <a:rPr lang="en-US" dirty="0"/>
              <a:t>’</a:t>
            </a:r>
          </a:p>
          <a:p>
            <a:pPr>
              <a:lnSpc>
                <a:spcPct val="135000"/>
              </a:lnSpc>
              <a:spcBef>
                <a:spcPts val="900"/>
              </a:spcBef>
            </a:pPr>
            <a:r>
              <a:rPr lang="en-US" sz="4000" dirty="0"/>
              <a:t>The second and the third columns correspond to the two dummy variables for </a:t>
            </a:r>
            <a:r>
              <a:rPr lang="en-US" sz="4000" b="1" dirty="0" err="1"/>
              <a:t>Payment_Method</a:t>
            </a:r>
            <a:r>
              <a:rPr lang="en-US" sz="4000" dirty="0"/>
              <a:t> listed in ascending lexical order of categories. </a:t>
            </a:r>
          </a:p>
        </p:txBody>
      </p:sp>
    </p:spTree>
    <p:extLst>
      <p:ext uri="{BB962C8B-B14F-4D97-AF65-F5344CB8AC3E}">
        <p14:creationId xmlns:p14="http://schemas.microsoft.com/office/powerpoint/2010/main" val="33898617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0951A-6027-4532-BB51-F5CFCE1E81DE}"/>
              </a:ext>
            </a:extLst>
          </p:cNvPr>
          <p:cNvSpPr>
            <a:spLocks noGrp="1"/>
          </p:cNvSpPr>
          <p:nvPr>
            <p:ph type="title"/>
          </p:nvPr>
        </p:nvSpPr>
        <p:spPr/>
        <p:txBody>
          <a:bodyPr/>
          <a:lstStyle/>
          <a:p>
            <a:r>
              <a:rPr lang="en-US" b="1" dirty="0">
                <a:solidFill>
                  <a:schemeClr val="bg1"/>
                </a:solidFill>
              </a:rPr>
              <a:t>Forward Selection with Categorical Features</a:t>
            </a:r>
          </a:p>
        </p:txBody>
      </p:sp>
      <p:sp>
        <p:nvSpPr>
          <p:cNvPr id="3" name="Content Placeholder 2">
            <a:extLst>
              <a:ext uri="{FF2B5EF4-FFF2-40B4-BE49-F238E27FC236}">
                <a16:creationId xmlns:a16="http://schemas.microsoft.com/office/drawing/2014/main" id="{6D213F66-8319-42DA-A78A-2974BA52AE59}"/>
              </a:ext>
            </a:extLst>
          </p:cNvPr>
          <p:cNvSpPr>
            <a:spLocks noGrp="1"/>
          </p:cNvSpPr>
          <p:nvPr>
            <p:ph idx="1"/>
          </p:nvPr>
        </p:nvSpPr>
        <p:spPr>
          <a:xfrm>
            <a:off x="1257299" y="2092052"/>
            <a:ext cx="15957680" cy="6527007"/>
          </a:xfrm>
          <a:ln w="19050">
            <a:noFill/>
          </a:ln>
        </p:spPr>
        <p:txBody>
          <a:bodyPr anchor="ctr">
            <a:normAutofit lnSpcReduction="10000"/>
          </a:bodyPr>
          <a:lstStyle/>
          <a:p>
            <a:pPr>
              <a:lnSpc>
                <a:spcPct val="135000"/>
              </a:lnSpc>
              <a:spcBef>
                <a:spcPts val="600"/>
              </a:spcBef>
            </a:pPr>
            <a:r>
              <a:rPr lang="en-US" sz="4000" dirty="0"/>
              <a:t>Since we derive the dummy variables </a:t>
            </a:r>
            <a:r>
              <a:rPr lang="en-US" sz="4000" i="1" dirty="0" err="1"/>
              <a:t>Payment_Method_Cash</a:t>
            </a:r>
            <a:r>
              <a:rPr lang="en-US" sz="4000" dirty="0"/>
              <a:t> and </a:t>
            </a:r>
            <a:r>
              <a:rPr lang="en-US" sz="4000" i="1" dirty="0" err="1"/>
              <a:t>Payment_Method_Credit</a:t>
            </a:r>
            <a:r>
              <a:rPr lang="en-US" sz="4000" i="1" dirty="0"/>
              <a:t> Card</a:t>
            </a:r>
            <a:r>
              <a:rPr lang="en-US" sz="4000" dirty="0"/>
              <a:t> from the categorical feature </a:t>
            </a:r>
            <a:r>
              <a:rPr lang="en-US" sz="4000" b="1" dirty="0" err="1"/>
              <a:t>Payment_Method</a:t>
            </a:r>
            <a:r>
              <a:rPr lang="en-US" sz="4000" dirty="0"/>
              <a:t>, these two dummy variables </a:t>
            </a:r>
            <a:r>
              <a:rPr lang="en-US" sz="4000" u="sng" dirty="0"/>
              <a:t>must</a:t>
            </a:r>
            <a:r>
              <a:rPr lang="en-US" sz="4000" dirty="0"/>
              <a:t> enter the model together if </a:t>
            </a:r>
            <a:r>
              <a:rPr lang="en-US" sz="4000" b="1" dirty="0" err="1"/>
              <a:t>Payment_Method</a:t>
            </a:r>
            <a:r>
              <a:rPr lang="en-US" sz="4000" dirty="0"/>
              <a:t> is selected.</a:t>
            </a:r>
          </a:p>
          <a:p>
            <a:pPr>
              <a:lnSpc>
                <a:spcPct val="135000"/>
              </a:lnSpc>
              <a:spcBef>
                <a:spcPts val="600"/>
              </a:spcBef>
            </a:pPr>
            <a:r>
              <a:rPr lang="en-US" sz="4000" dirty="0"/>
              <a:t>Similarly, if </a:t>
            </a:r>
            <a:r>
              <a:rPr lang="en-US" sz="4000" b="1" dirty="0" err="1"/>
              <a:t>Payment_Method</a:t>
            </a:r>
            <a:r>
              <a:rPr lang="en-US" sz="4000" dirty="0"/>
              <a:t> is not selected, these two dummy variables must also leave the model together.</a:t>
            </a:r>
          </a:p>
        </p:txBody>
      </p:sp>
    </p:spTree>
    <p:extLst>
      <p:ext uri="{BB962C8B-B14F-4D97-AF65-F5344CB8AC3E}">
        <p14:creationId xmlns:p14="http://schemas.microsoft.com/office/powerpoint/2010/main" val="12383251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b="1" dirty="0">
                <a:solidFill>
                  <a:schemeClr val="bg1"/>
                </a:solidFill>
              </a:rPr>
              <a:t>Forward Selection Step Summary</a:t>
            </a:r>
            <a:endParaRPr lang="en-US" dirty="0">
              <a:solidFill>
                <a:schemeClr val="bg1"/>
              </a:solidFill>
            </a:endParaRPr>
          </a:p>
        </p:txBody>
      </p:sp>
      <p:graphicFrame>
        <p:nvGraphicFramePr>
          <p:cNvPr id="4" name="Table 3">
            <a:extLst>
              <a:ext uri="{FF2B5EF4-FFF2-40B4-BE49-F238E27FC236}">
                <a16:creationId xmlns:a16="http://schemas.microsoft.com/office/drawing/2014/main" id="{C23A8061-C70B-BDB9-692B-360DB8B4B95E}"/>
              </a:ext>
            </a:extLst>
          </p:cNvPr>
          <p:cNvGraphicFramePr>
            <a:graphicFrameLocks noGrp="1"/>
          </p:cNvGraphicFramePr>
          <p:nvPr>
            <p:extLst>
              <p:ext uri="{D42A27DB-BD31-4B8C-83A1-F6EECF244321}">
                <p14:modId xmlns:p14="http://schemas.microsoft.com/office/powerpoint/2010/main" val="3398295628"/>
              </p:ext>
            </p:extLst>
          </p:nvPr>
        </p:nvGraphicFramePr>
        <p:xfrm>
          <a:off x="774066" y="3086100"/>
          <a:ext cx="16733520" cy="4114800"/>
        </p:xfrm>
        <a:graphic>
          <a:graphicData uri="http://schemas.openxmlformats.org/drawingml/2006/table">
            <a:tbl>
              <a:tblPr firstRow="1">
                <a:tableStyleId>{3B4B98B0-60AC-42C2-AFA5-B58CD77FA1E5}</a:tableStyleId>
              </a:tblPr>
              <a:tblGrid>
                <a:gridCol w="914400">
                  <a:extLst>
                    <a:ext uri="{9D8B030D-6E8A-4147-A177-3AD203B41FA5}">
                      <a16:colId xmlns:a16="http://schemas.microsoft.com/office/drawing/2014/main" val="2730846866"/>
                    </a:ext>
                  </a:extLst>
                </a:gridCol>
                <a:gridCol w="3291840">
                  <a:extLst>
                    <a:ext uri="{9D8B030D-6E8A-4147-A177-3AD203B41FA5}">
                      <a16:colId xmlns:a16="http://schemas.microsoft.com/office/drawing/2014/main" val="635852784"/>
                    </a:ext>
                  </a:extLst>
                </a:gridCol>
                <a:gridCol w="1828800">
                  <a:extLst>
                    <a:ext uri="{9D8B030D-6E8A-4147-A177-3AD203B41FA5}">
                      <a16:colId xmlns:a16="http://schemas.microsoft.com/office/drawing/2014/main" val="2680193759"/>
                    </a:ext>
                  </a:extLst>
                </a:gridCol>
                <a:gridCol w="2194560">
                  <a:extLst>
                    <a:ext uri="{9D8B030D-6E8A-4147-A177-3AD203B41FA5}">
                      <a16:colId xmlns:a16="http://schemas.microsoft.com/office/drawing/2014/main" val="3759114280"/>
                    </a:ext>
                  </a:extLst>
                </a:gridCol>
                <a:gridCol w="2286000">
                  <a:extLst>
                    <a:ext uri="{9D8B030D-6E8A-4147-A177-3AD203B41FA5}">
                      <a16:colId xmlns:a16="http://schemas.microsoft.com/office/drawing/2014/main" val="1070326052"/>
                    </a:ext>
                  </a:extLst>
                </a:gridCol>
                <a:gridCol w="1828800">
                  <a:extLst>
                    <a:ext uri="{9D8B030D-6E8A-4147-A177-3AD203B41FA5}">
                      <a16:colId xmlns:a16="http://schemas.microsoft.com/office/drawing/2014/main" val="52252077"/>
                    </a:ext>
                  </a:extLst>
                </a:gridCol>
                <a:gridCol w="1005840">
                  <a:extLst>
                    <a:ext uri="{9D8B030D-6E8A-4147-A177-3AD203B41FA5}">
                      <a16:colId xmlns:a16="http://schemas.microsoft.com/office/drawing/2014/main" val="1280364475"/>
                    </a:ext>
                  </a:extLst>
                </a:gridCol>
                <a:gridCol w="1005840">
                  <a:extLst>
                    <a:ext uri="{9D8B030D-6E8A-4147-A177-3AD203B41FA5}">
                      <a16:colId xmlns:a16="http://schemas.microsoft.com/office/drawing/2014/main" val="1243869942"/>
                    </a:ext>
                  </a:extLst>
                </a:gridCol>
                <a:gridCol w="2377440">
                  <a:extLst>
                    <a:ext uri="{9D8B030D-6E8A-4147-A177-3AD203B41FA5}">
                      <a16:colId xmlns:a16="http://schemas.microsoft.com/office/drawing/2014/main" val="2362933769"/>
                    </a:ext>
                  </a:extLst>
                </a:gridCol>
              </a:tblGrid>
              <a:tr h="1371600">
                <a:tc>
                  <a:txBody>
                    <a:bodyPr/>
                    <a:lstStyle/>
                    <a:p>
                      <a:pPr algn="ctr" fontAlgn="b"/>
                      <a:r>
                        <a:rPr lang="en-US" sz="3000" u="none" strike="noStrike" dirty="0">
                          <a:effectLst/>
                          <a:latin typeface="Calibri" panose="020F0502020204030204" pitchFamily="34" charset="0"/>
                          <a:ea typeface="Calibri" panose="020F0502020204030204" pitchFamily="34" charset="0"/>
                          <a:cs typeface="Calibri" panose="020F0502020204030204" pitchFamily="34" charset="0"/>
                        </a:rPr>
                        <a:t>Step</a:t>
                      </a:r>
                      <a:endParaRPr lang="en-US" sz="3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3000" u="none" strike="noStrike" dirty="0">
                          <a:effectLst/>
                          <a:latin typeface="Calibri" panose="020F0502020204030204" pitchFamily="34" charset="0"/>
                          <a:ea typeface="Calibri" panose="020F0502020204030204" pitchFamily="34" charset="0"/>
                          <a:cs typeface="Calibri" panose="020F0502020204030204" pitchFamily="34" charset="0"/>
                        </a:rPr>
                        <a:t>Predictor</a:t>
                      </a:r>
                      <a:endParaRPr lang="en-US" sz="3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3000" u="none" strike="noStrike" dirty="0">
                          <a:effectLst/>
                          <a:latin typeface="Calibri" panose="020F0502020204030204" pitchFamily="34" charset="0"/>
                          <a:ea typeface="Calibri" panose="020F0502020204030204" pitchFamily="34" charset="0"/>
                          <a:cs typeface="Calibri" panose="020F0502020204030204" pitchFamily="34" charset="0"/>
                        </a:rPr>
                        <a:t>Type</a:t>
                      </a:r>
                      <a:endParaRPr lang="en-US" sz="3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3000" u="none" strike="noStrike" dirty="0">
                          <a:effectLst/>
                          <a:latin typeface="Calibri" panose="020F0502020204030204" pitchFamily="34" charset="0"/>
                          <a:ea typeface="Calibri" panose="020F0502020204030204" pitchFamily="34" charset="0"/>
                          <a:cs typeface="Calibri" panose="020F0502020204030204" pitchFamily="34" charset="0"/>
                        </a:rPr>
                        <a:t>N Parameters</a:t>
                      </a:r>
                      <a:endParaRPr lang="en-US" sz="3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3000" u="none" strike="noStrike" dirty="0">
                          <a:effectLst/>
                          <a:latin typeface="Calibri" panose="020F0502020204030204" pitchFamily="34" charset="0"/>
                          <a:ea typeface="Calibri" panose="020F0502020204030204" pitchFamily="34" charset="0"/>
                          <a:cs typeface="Calibri" panose="020F0502020204030204" pitchFamily="34" charset="0"/>
                        </a:rPr>
                        <a:t>Residual Sum of Squares</a:t>
                      </a:r>
                      <a:endParaRPr lang="en-US" sz="3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3000" u="none" strike="noStrike" dirty="0">
                          <a:effectLst/>
                          <a:latin typeface="Calibri" panose="020F0502020204030204" pitchFamily="34" charset="0"/>
                          <a:ea typeface="Calibri" panose="020F0502020204030204" pitchFamily="34" charset="0"/>
                          <a:cs typeface="Calibri" panose="020F0502020204030204" pitchFamily="34" charset="0"/>
                        </a:rPr>
                        <a:t>F</a:t>
                      </a:r>
                      <a:endParaRPr lang="en-US" sz="3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3000" u="none" strike="noStrike" dirty="0">
                          <a:effectLst/>
                          <a:latin typeface="Calibri" panose="020F0502020204030204" pitchFamily="34" charset="0"/>
                          <a:ea typeface="Calibri" panose="020F0502020204030204" pitchFamily="34" charset="0"/>
                          <a:cs typeface="Calibri" panose="020F0502020204030204" pitchFamily="34" charset="0"/>
                        </a:rPr>
                        <a:t>DF1</a:t>
                      </a:r>
                      <a:endParaRPr lang="en-US" sz="3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3000" u="none" strike="noStrike" dirty="0">
                          <a:effectLst/>
                          <a:latin typeface="Calibri" panose="020F0502020204030204" pitchFamily="34" charset="0"/>
                          <a:ea typeface="Calibri" panose="020F0502020204030204" pitchFamily="34" charset="0"/>
                          <a:cs typeface="Calibri" panose="020F0502020204030204" pitchFamily="34" charset="0"/>
                        </a:rPr>
                        <a:t>DF2</a:t>
                      </a:r>
                      <a:endParaRPr lang="en-US" sz="3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3000" u="none" strike="noStrike" dirty="0">
                          <a:effectLst/>
                          <a:latin typeface="Calibri" panose="020F0502020204030204" pitchFamily="34" charset="0"/>
                          <a:ea typeface="Calibri" panose="020F0502020204030204" pitchFamily="34" charset="0"/>
                          <a:cs typeface="Calibri" panose="020F0502020204030204" pitchFamily="34" charset="0"/>
                        </a:rPr>
                        <a:t>Significance</a:t>
                      </a:r>
                      <a:endParaRPr lang="en-US" sz="3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873966768"/>
                  </a:ext>
                </a:extLst>
              </a:tr>
              <a:tr h="914400">
                <a:tc>
                  <a:txBody>
                    <a:bodyPr/>
                    <a:lstStyle/>
                    <a:p>
                      <a:pPr algn="ctr" fontAlgn="b"/>
                      <a:r>
                        <a:rPr lang="en-US" sz="3000" u="none" strike="noStrike" dirty="0">
                          <a:effectLst/>
                          <a:latin typeface="Calibri" panose="020F0502020204030204" pitchFamily="34" charset="0"/>
                          <a:ea typeface="Calibri" panose="020F0502020204030204" pitchFamily="34" charset="0"/>
                          <a:cs typeface="Calibri" panose="020F0502020204030204" pitchFamily="34" charset="0"/>
                        </a:rPr>
                        <a:t>0</a:t>
                      </a:r>
                      <a:endParaRPr lang="en-US" sz="3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l" fontAlgn="b"/>
                      <a:r>
                        <a:rPr lang="en-US" sz="3000" u="none" strike="noStrike" dirty="0">
                          <a:effectLst/>
                          <a:latin typeface="Calibri" panose="020F0502020204030204" pitchFamily="34" charset="0"/>
                          <a:ea typeface="Calibri" panose="020F0502020204030204" pitchFamily="34" charset="0"/>
                          <a:cs typeface="Calibri" panose="020F0502020204030204" pitchFamily="34" charset="0"/>
                        </a:rPr>
                        <a:t>Intercept</a:t>
                      </a:r>
                      <a:endParaRPr lang="en-US" sz="3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l" fontAlgn="b"/>
                      <a:r>
                        <a:rPr lang="en-US" sz="3000" u="none" strike="noStrike" dirty="0">
                          <a:effectLst/>
                          <a:latin typeface="Calibri" panose="020F0502020204030204" pitchFamily="34" charset="0"/>
                          <a:ea typeface="Calibri" panose="020F0502020204030204" pitchFamily="34" charset="0"/>
                          <a:cs typeface="Calibri" panose="020F0502020204030204" pitchFamily="34" charset="0"/>
                        </a:rPr>
                        <a:t> </a:t>
                      </a:r>
                      <a:endParaRPr lang="en-US" sz="3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3000" u="none" strike="noStrike" dirty="0">
                          <a:effectLst/>
                          <a:latin typeface="Calibri" panose="020F0502020204030204" pitchFamily="34" charset="0"/>
                          <a:ea typeface="Calibri" panose="020F0502020204030204" pitchFamily="34" charset="0"/>
                          <a:cs typeface="Calibri" panose="020F0502020204030204" pitchFamily="34" charset="0"/>
                        </a:rPr>
                        <a:t>1</a:t>
                      </a:r>
                      <a:endParaRPr lang="en-US" sz="3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r" fontAlgn="b"/>
                      <a:r>
                        <a:rPr lang="en-US" sz="3000" u="none" strike="noStrike" dirty="0">
                          <a:effectLst/>
                          <a:latin typeface="Calibri" panose="020F0502020204030204" pitchFamily="34" charset="0"/>
                          <a:ea typeface="Calibri" panose="020F0502020204030204" pitchFamily="34" charset="0"/>
                          <a:cs typeface="Calibri" panose="020F0502020204030204" pitchFamily="34" charset="0"/>
                        </a:rPr>
                        <a:t>1139.2324</a:t>
                      </a:r>
                      <a:endParaRPr lang="en-US" sz="3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r" fontAlgn="b"/>
                      <a:endParaRPr lang="en-US" sz="3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endParaRPr lang="en-US" sz="3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endParaRPr lang="en-US" sz="3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endParaRPr lang="en-US" sz="3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577416989"/>
                  </a:ext>
                </a:extLst>
              </a:tr>
              <a:tr h="914400">
                <a:tc>
                  <a:txBody>
                    <a:bodyPr/>
                    <a:lstStyle/>
                    <a:p>
                      <a:pPr algn="ctr" fontAlgn="b"/>
                      <a:r>
                        <a:rPr lang="en-US" sz="3000" u="none" strike="noStrike" dirty="0">
                          <a:effectLst/>
                          <a:latin typeface="Calibri" panose="020F0502020204030204" pitchFamily="34" charset="0"/>
                          <a:ea typeface="Calibri" panose="020F0502020204030204" pitchFamily="34" charset="0"/>
                          <a:cs typeface="Calibri" panose="020F0502020204030204" pitchFamily="34" charset="0"/>
                        </a:rPr>
                        <a:t>1</a:t>
                      </a:r>
                      <a:endParaRPr lang="en-US" sz="3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l" fontAlgn="b"/>
                      <a:r>
                        <a:rPr lang="en-US" sz="3000" u="none" strike="noStrike" dirty="0" err="1">
                          <a:effectLst/>
                          <a:latin typeface="Calibri" panose="020F0502020204030204" pitchFamily="34" charset="0"/>
                          <a:ea typeface="Calibri" panose="020F0502020204030204" pitchFamily="34" charset="0"/>
                          <a:cs typeface="Calibri" panose="020F0502020204030204" pitchFamily="34" charset="0"/>
                        </a:rPr>
                        <a:t>Trip_Miles</a:t>
                      </a:r>
                      <a:endParaRPr lang="en-US" sz="3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l" fontAlgn="b"/>
                      <a:r>
                        <a:rPr lang="en-US" sz="3000" u="none" strike="noStrike" dirty="0">
                          <a:effectLst/>
                          <a:latin typeface="Calibri" panose="020F0502020204030204" pitchFamily="34" charset="0"/>
                          <a:ea typeface="Calibri" panose="020F0502020204030204" pitchFamily="34" charset="0"/>
                          <a:cs typeface="Calibri" panose="020F0502020204030204" pitchFamily="34" charset="0"/>
                        </a:rPr>
                        <a:t>interval</a:t>
                      </a:r>
                      <a:endParaRPr lang="en-US" sz="3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3000" u="none" strike="noStrike" dirty="0">
                          <a:effectLst/>
                          <a:latin typeface="Calibri" panose="020F0502020204030204" pitchFamily="34" charset="0"/>
                          <a:ea typeface="Calibri" panose="020F0502020204030204" pitchFamily="34" charset="0"/>
                          <a:cs typeface="Calibri" panose="020F0502020204030204" pitchFamily="34" charset="0"/>
                        </a:rPr>
                        <a:t>2</a:t>
                      </a:r>
                      <a:endParaRPr lang="en-US" sz="3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r" fontAlgn="b"/>
                      <a:r>
                        <a:rPr lang="en-US" sz="3000" u="none" strike="noStrike" dirty="0">
                          <a:effectLst/>
                          <a:latin typeface="Calibri" panose="020F0502020204030204" pitchFamily="34" charset="0"/>
                          <a:ea typeface="Calibri" panose="020F0502020204030204" pitchFamily="34" charset="0"/>
                          <a:cs typeface="Calibri" panose="020F0502020204030204" pitchFamily="34" charset="0"/>
                        </a:rPr>
                        <a:t>340.6666</a:t>
                      </a:r>
                      <a:endParaRPr lang="en-US" sz="3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r" fontAlgn="b"/>
                      <a:r>
                        <a:rPr lang="en-US" sz="3000" u="none" strike="noStrike" dirty="0">
                          <a:effectLst/>
                          <a:latin typeface="Calibri" panose="020F0502020204030204" pitchFamily="34" charset="0"/>
                          <a:ea typeface="Calibri" panose="020F0502020204030204" pitchFamily="34" charset="0"/>
                          <a:cs typeface="Calibri" panose="020F0502020204030204" pitchFamily="34" charset="0"/>
                        </a:rPr>
                        <a:t>42.1943</a:t>
                      </a:r>
                      <a:endParaRPr lang="en-US" sz="3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3000" u="none" strike="noStrike" dirty="0">
                          <a:effectLst/>
                          <a:latin typeface="Calibri" panose="020F0502020204030204" pitchFamily="34" charset="0"/>
                          <a:ea typeface="Calibri" panose="020F0502020204030204" pitchFamily="34" charset="0"/>
                          <a:cs typeface="Calibri" panose="020F0502020204030204" pitchFamily="34" charset="0"/>
                        </a:rPr>
                        <a:t>1</a:t>
                      </a:r>
                      <a:endParaRPr lang="en-US" sz="3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3000" u="none" strike="noStrike" dirty="0">
                          <a:effectLst/>
                          <a:latin typeface="Calibri" panose="020F0502020204030204" pitchFamily="34" charset="0"/>
                          <a:ea typeface="Calibri" panose="020F0502020204030204" pitchFamily="34" charset="0"/>
                          <a:cs typeface="Calibri" panose="020F0502020204030204" pitchFamily="34" charset="0"/>
                        </a:rPr>
                        <a:t>18</a:t>
                      </a:r>
                      <a:endParaRPr lang="en-US" sz="3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3000" u="none" strike="noStrike" dirty="0">
                          <a:effectLst/>
                          <a:latin typeface="Calibri" panose="020F0502020204030204" pitchFamily="34" charset="0"/>
                          <a:ea typeface="Calibri" panose="020F0502020204030204" pitchFamily="34" charset="0"/>
                          <a:cs typeface="Calibri" panose="020F0502020204030204" pitchFamily="34" charset="0"/>
                        </a:rPr>
                        <a:t>4.1498E-06</a:t>
                      </a:r>
                      <a:endParaRPr lang="en-US" sz="3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3440370727"/>
                  </a:ext>
                </a:extLst>
              </a:tr>
              <a:tr h="914400">
                <a:tc>
                  <a:txBody>
                    <a:bodyPr/>
                    <a:lstStyle/>
                    <a:p>
                      <a:pPr algn="ctr" fontAlgn="b"/>
                      <a:r>
                        <a:rPr lang="en-US" sz="3000" u="none" strike="noStrike" dirty="0">
                          <a:effectLst/>
                          <a:latin typeface="Calibri" panose="020F0502020204030204" pitchFamily="34" charset="0"/>
                          <a:ea typeface="Calibri" panose="020F0502020204030204" pitchFamily="34" charset="0"/>
                          <a:cs typeface="Calibri" panose="020F0502020204030204" pitchFamily="34" charset="0"/>
                        </a:rPr>
                        <a:t>2</a:t>
                      </a:r>
                      <a:endParaRPr lang="en-US" sz="3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l" fontAlgn="b"/>
                      <a:r>
                        <a:rPr lang="en-US" sz="3000" u="none" strike="noStrike" dirty="0" err="1">
                          <a:effectLst/>
                          <a:latin typeface="Calibri" panose="020F0502020204030204" pitchFamily="34" charset="0"/>
                          <a:ea typeface="Calibri" panose="020F0502020204030204" pitchFamily="34" charset="0"/>
                          <a:cs typeface="Calibri" panose="020F0502020204030204" pitchFamily="34" charset="0"/>
                        </a:rPr>
                        <a:t>Payment_Method</a:t>
                      </a:r>
                      <a:endParaRPr lang="en-US" sz="3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l" fontAlgn="b"/>
                      <a:r>
                        <a:rPr lang="en-US" sz="3000" u="none" strike="noStrike" dirty="0">
                          <a:effectLst/>
                          <a:latin typeface="Calibri" panose="020F0502020204030204" pitchFamily="34" charset="0"/>
                          <a:ea typeface="Calibri" panose="020F0502020204030204" pitchFamily="34" charset="0"/>
                          <a:cs typeface="Calibri" panose="020F0502020204030204" pitchFamily="34" charset="0"/>
                        </a:rPr>
                        <a:t>categorical</a:t>
                      </a:r>
                      <a:endParaRPr lang="en-US" sz="3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3000" u="none" strike="noStrike" dirty="0">
                          <a:effectLst/>
                          <a:latin typeface="Calibri" panose="020F0502020204030204" pitchFamily="34" charset="0"/>
                          <a:ea typeface="Calibri" panose="020F0502020204030204" pitchFamily="34" charset="0"/>
                          <a:cs typeface="Calibri" panose="020F0502020204030204" pitchFamily="34" charset="0"/>
                        </a:rPr>
                        <a:t>3</a:t>
                      </a:r>
                      <a:endParaRPr lang="en-US" sz="3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r" fontAlgn="b"/>
                      <a:r>
                        <a:rPr lang="en-US" sz="3000" u="none" strike="noStrike" dirty="0">
                          <a:effectLst/>
                          <a:latin typeface="Calibri" panose="020F0502020204030204" pitchFamily="34" charset="0"/>
                          <a:ea typeface="Calibri" panose="020F0502020204030204" pitchFamily="34" charset="0"/>
                          <a:cs typeface="Calibri" panose="020F0502020204030204" pitchFamily="34" charset="0"/>
                        </a:rPr>
                        <a:t>28.4608</a:t>
                      </a:r>
                      <a:endParaRPr lang="en-US" sz="3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r" fontAlgn="b"/>
                      <a:r>
                        <a:rPr lang="en-US" sz="3000" u="none" strike="noStrike" dirty="0">
                          <a:effectLst/>
                          <a:latin typeface="Calibri" panose="020F0502020204030204" pitchFamily="34" charset="0"/>
                          <a:ea typeface="Calibri" panose="020F0502020204030204" pitchFamily="34" charset="0"/>
                          <a:cs typeface="Calibri" panose="020F0502020204030204" pitchFamily="34" charset="0"/>
                        </a:rPr>
                        <a:t>186.4844</a:t>
                      </a:r>
                      <a:endParaRPr lang="en-US" sz="3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3000" u="none" strike="noStrike" dirty="0">
                          <a:effectLst/>
                          <a:latin typeface="Calibri" panose="020F0502020204030204" pitchFamily="34" charset="0"/>
                          <a:ea typeface="Calibri" panose="020F0502020204030204" pitchFamily="34" charset="0"/>
                          <a:cs typeface="Calibri" panose="020F0502020204030204" pitchFamily="34" charset="0"/>
                        </a:rPr>
                        <a:t>1</a:t>
                      </a:r>
                      <a:endParaRPr lang="en-US" sz="3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3000" u="none" strike="noStrike" dirty="0">
                          <a:effectLst/>
                          <a:latin typeface="Calibri" panose="020F0502020204030204" pitchFamily="34" charset="0"/>
                          <a:ea typeface="Calibri" panose="020F0502020204030204" pitchFamily="34" charset="0"/>
                          <a:cs typeface="Calibri" panose="020F0502020204030204" pitchFamily="34" charset="0"/>
                        </a:rPr>
                        <a:t>17</a:t>
                      </a:r>
                      <a:endParaRPr lang="en-US" sz="3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3000" u="none" strike="noStrike" dirty="0">
                          <a:effectLst/>
                          <a:latin typeface="Calibri" panose="020F0502020204030204" pitchFamily="34" charset="0"/>
                          <a:ea typeface="Calibri" panose="020F0502020204030204" pitchFamily="34" charset="0"/>
                          <a:cs typeface="Calibri" panose="020F0502020204030204" pitchFamily="34" charset="0"/>
                        </a:rPr>
                        <a:t>1.3599E-10</a:t>
                      </a:r>
                      <a:endParaRPr lang="en-US" sz="3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2040908232"/>
                  </a:ext>
                </a:extLst>
              </a:tr>
            </a:tbl>
          </a:graphicData>
        </a:graphic>
      </p:graphicFrame>
    </p:spTree>
    <p:extLst>
      <p:ext uri="{BB962C8B-B14F-4D97-AF65-F5344CB8AC3E}">
        <p14:creationId xmlns:p14="http://schemas.microsoft.com/office/powerpoint/2010/main" val="26325738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b="1" dirty="0">
                <a:solidFill>
                  <a:schemeClr val="bg1"/>
                </a:solidFill>
              </a:rPr>
              <a:t> </a:t>
            </a:r>
            <a:r>
              <a:rPr lang="en-US" dirty="0">
                <a:solidFill>
                  <a:schemeClr val="bg1"/>
                </a:solidFill>
              </a:rPr>
              <a:t>Final</a:t>
            </a:r>
            <a:r>
              <a:rPr lang="en-US" b="1" dirty="0">
                <a:solidFill>
                  <a:schemeClr val="bg1"/>
                </a:solidFill>
              </a:rPr>
              <a:t> Model Parameter Estimates</a:t>
            </a:r>
            <a:endParaRPr lang="en-US" dirty="0">
              <a:solidFill>
                <a:schemeClr val="bg1"/>
              </a:solidFill>
            </a:endParaRPr>
          </a:p>
        </p:txBody>
      </p:sp>
      <p:graphicFrame>
        <p:nvGraphicFramePr>
          <p:cNvPr id="3" name="Table 2">
            <a:extLst>
              <a:ext uri="{FF2B5EF4-FFF2-40B4-BE49-F238E27FC236}">
                <a16:creationId xmlns:a16="http://schemas.microsoft.com/office/drawing/2014/main" id="{D703B050-2C82-96E0-A215-41327CB48A26}"/>
              </a:ext>
            </a:extLst>
          </p:cNvPr>
          <p:cNvGraphicFramePr>
            <a:graphicFrameLocks noGrp="1"/>
          </p:cNvGraphicFramePr>
          <p:nvPr>
            <p:extLst>
              <p:ext uri="{D42A27DB-BD31-4B8C-83A1-F6EECF244321}">
                <p14:modId xmlns:p14="http://schemas.microsoft.com/office/powerpoint/2010/main" val="1384811656"/>
              </p:ext>
            </p:extLst>
          </p:nvPr>
        </p:nvGraphicFramePr>
        <p:xfrm>
          <a:off x="1098550" y="2583180"/>
          <a:ext cx="16002000" cy="4389120"/>
        </p:xfrm>
        <a:graphic>
          <a:graphicData uri="http://schemas.openxmlformats.org/drawingml/2006/table">
            <a:tbl>
              <a:tblPr firstRow="1">
                <a:tableStyleId>{3B4B98B0-60AC-42C2-AFA5-B58CD77FA1E5}</a:tableStyleId>
              </a:tblPr>
              <a:tblGrid>
                <a:gridCol w="4480560">
                  <a:extLst>
                    <a:ext uri="{9D8B030D-6E8A-4147-A177-3AD203B41FA5}">
                      <a16:colId xmlns:a16="http://schemas.microsoft.com/office/drawing/2014/main" val="3297981092"/>
                    </a:ext>
                  </a:extLst>
                </a:gridCol>
                <a:gridCol w="1554480">
                  <a:extLst>
                    <a:ext uri="{9D8B030D-6E8A-4147-A177-3AD203B41FA5}">
                      <a16:colId xmlns:a16="http://schemas.microsoft.com/office/drawing/2014/main" val="1072042953"/>
                    </a:ext>
                  </a:extLst>
                </a:gridCol>
                <a:gridCol w="1828800">
                  <a:extLst>
                    <a:ext uri="{9D8B030D-6E8A-4147-A177-3AD203B41FA5}">
                      <a16:colId xmlns:a16="http://schemas.microsoft.com/office/drawing/2014/main" val="3565612986"/>
                    </a:ext>
                  </a:extLst>
                </a:gridCol>
                <a:gridCol w="1737360">
                  <a:extLst>
                    <a:ext uri="{9D8B030D-6E8A-4147-A177-3AD203B41FA5}">
                      <a16:colId xmlns:a16="http://schemas.microsoft.com/office/drawing/2014/main" val="692162832"/>
                    </a:ext>
                  </a:extLst>
                </a:gridCol>
                <a:gridCol w="2194560">
                  <a:extLst>
                    <a:ext uri="{9D8B030D-6E8A-4147-A177-3AD203B41FA5}">
                      <a16:colId xmlns:a16="http://schemas.microsoft.com/office/drawing/2014/main" val="1145755849"/>
                    </a:ext>
                  </a:extLst>
                </a:gridCol>
                <a:gridCol w="2011680">
                  <a:extLst>
                    <a:ext uri="{9D8B030D-6E8A-4147-A177-3AD203B41FA5}">
                      <a16:colId xmlns:a16="http://schemas.microsoft.com/office/drawing/2014/main" val="2926719901"/>
                    </a:ext>
                  </a:extLst>
                </a:gridCol>
                <a:gridCol w="2194560">
                  <a:extLst>
                    <a:ext uri="{9D8B030D-6E8A-4147-A177-3AD203B41FA5}">
                      <a16:colId xmlns:a16="http://schemas.microsoft.com/office/drawing/2014/main" val="3527972647"/>
                    </a:ext>
                  </a:extLst>
                </a:gridCol>
              </a:tblGrid>
              <a:tr h="731520">
                <a:tc rowSpan="2">
                  <a:txBody>
                    <a:bodyPr/>
                    <a:lstStyle/>
                    <a:p>
                      <a:pPr algn="ctr" fontAlgn="b"/>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Parameter</a:t>
                      </a:r>
                      <a:endParaRPr lang="en-US" sz="2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rowSpan="2">
                  <a:txBody>
                    <a:bodyPr/>
                    <a:lstStyle/>
                    <a:p>
                      <a:pPr algn="ctr" fontAlgn="b"/>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Estimate</a:t>
                      </a:r>
                      <a:endParaRPr lang="en-US" sz="2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rowSpan="2">
                  <a:txBody>
                    <a:bodyPr/>
                    <a:lstStyle/>
                    <a:p>
                      <a:pPr algn="ctr" fontAlgn="b"/>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Standard Error</a:t>
                      </a:r>
                      <a:endParaRPr lang="en-US" sz="2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rowSpan="2">
                  <a:txBody>
                    <a:bodyPr/>
                    <a:lstStyle/>
                    <a:p>
                      <a:pPr algn="ctr" fontAlgn="b"/>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a:t>
                      </a:r>
                      <a:endParaRPr lang="en-US" sz="2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rowSpan="2">
                  <a:txBody>
                    <a:bodyPr/>
                    <a:lstStyle/>
                    <a:p>
                      <a:pPr algn="ctr" fontAlgn="b"/>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Significance</a:t>
                      </a:r>
                      <a:endParaRPr lang="en-US" sz="2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gridSpan="2">
                  <a:txBody>
                    <a:bodyPr/>
                    <a:lstStyle/>
                    <a:p>
                      <a:pPr algn="ctr" fontAlgn="b"/>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95% Confidence Interval</a:t>
                      </a:r>
                      <a:endParaRPr lang="en-US" sz="2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hMerge="1">
                  <a:txBody>
                    <a:bodyPr/>
                    <a:lstStyle/>
                    <a:p>
                      <a:pPr algn="ctr" fontAlgn="b"/>
                      <a:r>
                        <a:rPr lang="en-US" sz="36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Upper 95 CI</a:t>
                      </a:r>
                      <a:endParaRPr lang="en-US" sz="3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203519625"/>
                  </a:ext>
                </a:extLst>
              </a:tr>
              <a:tr h="73152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b"/>
                      <a:r>
                        <a:rPr lang="en-US" sz="2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Lower Limit</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b"/>
                      <a:r>
                        <a:rPr lang="en-US" sz="2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Upper Limit</a:t>
                      </a:r>
                    </a:p>
                  </a:txBody>
                  <a:tcPr marL="7620" marR="7620" marT="762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67630212"/>
                  </a:ext>
                </a:extLst>
              </a:tr>
              <a:tr h="731520">
                <a:tc>
                  <a:txBody>
                    <a:bodyPr/>
                    <a:lstStyle/>
                    <a:p>
                      <a:pPr algn="l" fontAlgn="b"/>
                      <a:r>
                        <a:rPr lang="en-US" sz="2800" b="0" i="0" u="none" strike="noStrike" dirty="0">
                          <a:solidFill>
                            <a:srgbClr val="000000"/>
                          </a:solidFill>
                          <a:effectLst/>
                          <a:latin typeface="Calibri" panose="020F0502020204030204" pitchFamily="34" charset="0"/>
                        </a:rPr>
                        <a:t>Intercept</a:t>
                      </a:r>
                    </a:p>
                  </a:txBody>
                  <a:tcPr marL="7620" marR="7620" marT="7620" marB="0" anchor="ctr"/>
                </a:tc>
                <a:tc>
                  <a:txBody>
                    <a:bodyPr/>
                    <a:lstStyle/>
                    <a:p>
                      <a:pPr algn="r" fontAlgn="b"/>
                      <a:r>
                        <a:rPr lang="en-US" sz="2800" b="0" i="0" u="none" strike="noStrike" dirty="0">
                          <a:solidFill>
                            <a:srgbClr val="000000"/>
                          </a:solidFill>
                          <a:effectLst/>
                          <a:latin typeface="Calibri" panose="020F0502020204030204" pitchFamily="34" charset="0"/>
                        </a:rPr>
                        <a:t>13.6721</a:t>
                      </a:r>
                    </a:p>
                  </a:txBody>
                  <a:tcPr marL="7620" marR="7620" marT="7620" marB="0" anchor="ctr"/>
                </a:tc>
                <a:tc>
                  <a:txBody>
                    <a:bodyPr/>
                    <a:lstStyle/>
                    <a:p>
                      <a:pPr algn="r" fontAlgn="b"/>
                      <a:r>
                        <a:rPr lang="en-US" sz="2800" b="0" i="0" u="none" strike="noStrike" dirty="0">
                          <a:solidFill>
                            <a:srgbClr val="000000"/>
                          </a:solidFill>
                          <a:effectLst/>
                          <a:latin typeface="Calibri" panose="020F0502020204030204" pitchFamily="34" charset="0"/>
                        </a:rPr>
                        <a:t>1.7585</a:t>
                      </a:r>
                    </a:p>
                  </a:txBody>
                  <a:tcPr marL="7620" marR="7620" marT="7620" marB="0" anchor="ctr"/>
                </a:tc>
                <a:tc>
                  <a:txBody>
                    <a:bodyPr/>
                    <a:lstStyle/>
                    <a:p>
                      <a:pPr algn="r" fontAlgn="b"/>
                      <a:r>
                        <a:rPr lang="en-US" sz="2800" b="0" i="0" u="none" strike="noStrike" dirty="0">
                          <a:solidFill>
                            <a:srgbClr val="000000"/>
                          </a:solidFill>
                          <a:effectLst/>
                          <a:latin typeface="Calibri" panose="020F0502020204030204" pitchFamily="34" charset="0"/>
                        </a:rPr>
                        <a:t>7.7747</a:t>
                      </a:r>
                    </a:p>
                  </a:txBody>
                  <a:tcPr marL="7620" marR="7620" marT="7620" marB="0" anchor="ctr"/>
                </a:tc>
                <a:tc>
                  <a:txBody>
                    <a:bodyPr/>
                    <a:lstStyle/>
                    <a:p>
                      <a:pPr algn="r" fontAlgn="b"/>
                      <a:r>
                        <a:rPr lang="en-US" sz="2800" b="0" i="0" u="none" strike="noStrike">
                          <a:solidFill>
                            <a:srgbClr val="000000"/>
                          </a:solidFill>
                          <a:effectLst/>
                          <a:latin typeface="Calibri" panose="020F0502020204030204" pitchFamily="34" charset="0"/>
                        </a:rPr>
                        <a:t>5.37E-07</a:t>
                      </a:r>
                    </a:p>
                  </a:txBody>
                  <a:tcPr marL="7620" marR="7620" marT="7620" marB="0" anchor="ctr"/>
                </a:tc>
                <a:tc>
                  <a:txBody>
                    <a:bodyPr/>
                    <a:lstStyle/>
                    <a:p>
                      <a:pPr algn="r" fontAlgn="b"/>
                      <a:r>
                        <a:rPr lang="en-US" sz="2800" b="0" i="0" u="none" strike="noStrike">
                          <a:solidFill>
                            <a:srgbClr val="000000"/>
                          </a:solidFill>
                          <a:effectLst/>
                          <a:latin typeface="Calibri" panose="020F0502020204030204" pitchFamily="34" charset="0"/>
                        </a:rPr>
                        <a:t>9.9619</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r" fontAlgn="b"/>
                      <a:r>
                        <a:rPr lang="en-US" sz="2800" b="0" i="0" u="none" strike="noStrike">
                          <a:solidFill>
                            <a:srgbClr val="000000"/>
                          </a:solidFill>
                          <a:effectLst/>
                          <a:latin typeface="Calibri" panose="020F0502020204030204" pitchFamily="34" charset="0"/>
                        </a:rPr>
                        <a:t>17.3823</a:t>
                      </a:r>
                    </a:p>
                  </a:txBody>
                  <a:tcPr marL="7620" marR="7620" marT="762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9756694"/>
                  </a:ext>
                </a:extLst>
              </a:tr>
              <a:tr h="731520">
                <a:tc>
                  <a:txBody>
                    <a:bodyPr/>
                    <a:lstStyle/>
                    <a:p>
                      <a:pPr algn="l" fontAlgn="b"/>
                      <a:r>
                        <a:rPr lang="en-US" sz="2800" b="0" i="0" u="none" strike="noStrike" dirty="0" err="1">
                          <a:solidFill>
                            <a:srgbClr val="000000"/>
                          </a:solidFill>
                          <a:effectLst/>
                          <a:latin typeface="Calibri" panose="020F0502020204030204" pitchFamily="34" charset="0"/>
                        </a:rPr>
                        <a:t>Trip_Miles</a:t>
                      </a:r>
                      <a:endParaRPr lang="en-US" sz="28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r" fontAlgn="b"/>
                      <a:r>
                        <a:rPr lang="en-US" sz="2800" b="0" i="0" u="none" strike="noStrike" dirty="0">
                          <a:solidFill>
                            <a:srgbClr val="000000"/>
                          </a:solidFill>
                          <a:effectLst/>
                          <a:latin typeface="Calibri" panose="020F0502020204030204" pitchFamily="34" charset="0"/>
                        </a:rPr>
                        <a:t>2.1793</a:t>
                      </a:r>
                    </a:p>
                  </a:txBody>
                  <a:tcPr marL="7620" marR="7620" marT="7620" marB="0" anchor="ctr"/>
                </a:tc>
                <a:tc>
                  <a:txBody>
                    <a:bodyPr/>
                    <a:lstStyle/>
                    <a:p>
                      <a:pPr algn="r" fontAlgn="b"/>
                      <a:r>
                        <a:rPr lang="en-US" sz="2800" b="0" i="0" u="none" strike="noStrike" dirty="0">
                          <a:solidFill>
                            <a:srgbClr val="000000"/>
                          </a:solidFill>
                          <a:effectLst/>
                          <a:latin typeface="Calibri" panose="020F0502020204030204" pitchFamily="34" charset="0"/>
                        </a:rPr>
                        <a:t>0.1030</a:t>
                      </a:r>
                    </a:p>
                  </a:txBody>
                  <a:tcPr marL="7620" marR="7620" marT="7620" marB="0" anchor="ctr"/>
                </a:tc>
                <a:tc>
                  <a:txBody>
                    <a:bodyPr/>
                    <a:lstStyle/>
                    <a:p>
                      <a:pPr algn="r" fontAlgn="b"/>
                      <a:r>
                        <a:rPr lang="en-US" sz="2800" b="0" i="0" u="none" strike="noStrike" dirty="0">
                          <a:solidFill>
                            <a:srgbClr val="000000"/>
                          </a:solidFill>
                          <a:effectLst/>
                          <a:latin typeface="Calibri" panose="020F0502020204030204" pitchFamily="34" charset="0"/>
                        </a:rPr>
                        <a:t>21.1649</a:t>
                      </a:r>
                    </a:p>
                  </a:txBody>
                  <a:tcPr marL="7620" marR="7620" marT="7620" marB="0" anchor="ctr"/>
                </a:tc>
                <a:tc>
                  <a:txBody>
                    <a:bodyPr/>
                    <a:lstStyle/>
                    <a:p>
                      <a:pPr algn="r" fontAlgn="b"/>
                      <a:r>
                        <a:rPr lang="en-US" sz="2800" b="0" i="0" u="none" strike="noStrike" dirty="0">
                          <a:solidFill>
                            <a:srgbClr val="000000"/>
                          </a:solidFill>
                          <a:effectLst/>
                          <a:latin typeface="Calibri" panose="020F0502020204030204" pitchFamily="34" charset="0"/>
                        </a:rPr>
                        <a:t>1.18E-13</a:t>
                      </a:r>
                    </a:p>
                  </a:txBody>
                  <a:tcPr marL="7620" marR="7620" marT="7620" marB="0" anchor="ctr"/>
                </a:tc>
                <a:tc>
                  <a:txBody>
                    <a:bodyPr/>
                    <a:lstStyle/>
                    <a:p>
                      <a:pPr algn="r" fontAlgn="b"/>
                      <a:r>
                        <a:rPr lang="en-US" sz="2800" b="0" i="0" u="none" strike="noStrike">
                          <a:solidFill>
                            <a:srgbClr val="000000"/>
                          </a:solidFill>
                          <a:effectLst/>
                          <a:latin typeface="Calibri" panose="020F0502020204030204" pitchFamily="34" charset="0"/>
                        </a:rPr>
                        <a:t>1.9620</a:t>
                      </a:r>
                    </a:p>
                  </a:txBody>
                  <a:tcPr marL="7620" marR="7620" marT="7620" marB="0" anchor="ctr"/>
                </a:tc>
                <a:tc>
                  <a:txBody>
                    <a:bodyPr/>
                    <a:lstStyle/>
                    <a:p>
                      <a:pPr algn="r" fontAlgn="b"/>
                      <a:r>
                        <a:rPr lang="en-US" sz="2800" b="0" i="0" u="none" strike="noStrike">
                          <a:solidFill>
                            <a:srgbClr val="000000"/>
                          </a:solidFill>
                          <a:effectLst/>
                          <a:latin typeface="Calibri" panose="020F0502020204030204" pitchFamily="34" charset="0"/>
                        </a:rPr>
                        <a:t>2.3965</a:t>
                      </a:r>
                    </a:p>
                  </a:txBody>
                  <a:tcPr marL="7620" marR="7620" marT="7620" marB="0" anchor="ctr"/>
                </a:tc>
                <a:extLst>
                  <a:ext uri="{0D108BD9-81ED-4DB2-BD59-A6C34878D82A}">
                    <a16:rowId xmlns:a16="http://schemas.microsoft.com/office/drawing/2014/main" val="277308355"/>
                  </a:ext>
                </a:extLst>
              </a:tr>
              <a:tr h="731520">
                <a:tc>
                  <a:txBody>
                    <a:bodyPr/>
                    <a:lstStyle/>
                    <a:p>
                      <a:pPr algn="l" fontAlgn="b"/>
                      <a:r>
                        <a:rPr lang="en-US" sz="2800" b="0" i="0" u="none" strike="noStrike" dirty="0" err="1">
                          <a:solidFill>
                            <a:srgbClr val="000000"/>
                          </a:solidFill>
                          <a:effectLst/>
                          <a:latin typeface="Calibri" panose="020F0502020204030204" pitchFamily="34" charset="0"/>
                        </a:rPr>
                        <a:t>Payment_Method_Cash</a:t>
                      </a:r>
                      <a:endParaRPr lang="en-US" sz="28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r" fontAlgn="b"/>
                      <a:r>
                        <a:rPr lang="en-US" sz="2800" b="0" i="0" u="none" strike="noStrike" dirty="0">
                          <a:solidFill>
                            <a:srgbClr val="000000"/>
                          </a:solidFill>
                          <a:effectLst/>
                          <a:latin typeface="Calibri" panose="020F0502020204030204" pitchFamily="34" charset="0"/>
                        </a:rPr>
                        <a:t>-7.9110</a:t>
                      </a:r>
                    </a:p>
                  </a:txBody>
                  <a:tcPr marL="7620" marR="7620" marT="7620" marB="0" anchor="ctr"/>
                </a:tc>
                <a:tc>
                  <a:txBody>
                    <a:bodyPr/>
                    <a:lstStyle/>
                    <a:p>
                      <a:pPr algn="r" fontAlgn="b"/>
                      <a:r>
                        <a:rPr lang="en-US" sz="2800" b="0" i="0" u="none" strike="noStrike">
                          <a:solidFill>
                            <a:srgbClr val="000000"/>
                          </a:solidFill>
                          <a:effectLst/>
                          <a:latin typeface="Calibri" panose="020F0502020204030204" pitchFamily="34" charset="0"/>
                        </a:rPr>
                        <a:t>0.5793</a:t>
                      </a:r>
                    </a:p>
                  </a:txBody>
                  <a:tcPr marL="7620" marR="7620" marT="7620" marB="0" anchor="ctr"/>
                </a:tc>
                <a:tc>
                  <a:txBody>
                    <a:bodyPr/>
                    <a:lstStyle/>
                    <a:p>
                      <a:pPr algn="r" fontAlgn="b"/>
                      <a:r>
                        <a:rPr lang="en-US" sz="2800" b="0" i="0" u="none" strike="noStrike" dirty="0">
                          <a:solidFill>
                            <a:srgbClr val="000000"/>
                          </a:solidFill>
                          <a:effectLst/>
                          <a:latin typeface="Calibri" panose="020F0502020204030204" pitchFamily="34" charset="0"/>
                        </a:rPr>
                        <a:t>-13.6559</a:t>
                      </a:r>
                    </a:p>
                  </a:txBody>
                  <a:tcPr marL="7620" marR="7620" marT="7620" marB="0" anchor="ctr"/>
                </a:tc>
                <a:tc>
                  <a:txBody>
                    <a:bodyPr/>
                    <a:lstStyle/>
                    <a:p>
                      <a:pPr algn="r" fontAlgn="b"/>
                      <a:r>
                        <a:rPr lang="en-US" sz="2800" b="0" i="0" u="none" strike="noStrike" dirty="0">
                          <a:solidFill>
                            <a:srgbClr val="000000"/>
                          </a:solidFill>
                          <a:effectLst/>
                          <a:latin typeface="Calibri" panose="020F0502020204030204" pitchFamily="34" charset="0"/>
                        </a:rPr>
                        <a:t>1.36E-10</a:t>
                      </a:r>
                    </a:p>
                  </a:txBody>
                  <a:tcPr marL="7620" marR="7620" marT="7620" marB="0" anchor="ctr"/>
                </a:tc>
                <a:tc>
                  <a:txBody>
                    <a:bodyPr/>
                    <a:lstStyle/>
                    <a:p>
                      <a:pPr algn="r" fontAlgn="b"/>
                      <a:r>
                        <a:rPr lang="en-US" sz="2800" b="0" i="0" u="none" strike="noStrike">
                          <a:solidFill>
                            <a:srgbClr val="000000"/>
                          </a:solidFill>
                          <a:effectLst/>
                          <a:latin typeface="Calibri" panose="020F0502020204030204" pitchFamily="34" charset="0"/>
                        </a:rPr>
                        <a:t>-9.1332</a:t>
                      </a:r>
                    </a:p>
                  </a:txBody>
                  <a:tcPr marL="7620" marR="7620" marT="7620" marB="0" anchor="ctr"/>
                </a:tc>
                <a:tc>
                  <a:txBody>
                    <a:bodyPr/>
                    <a:lstStyle/>
                    <a:p>
                      <a:pPr algn="r" fontAlgn="b"/>
                      <a:r>
                        <a:rPr lang="en-US" sz="2800" b="0" i="0" u="none" strike="noStrike">
                          <a:solidFill>
                            <a:srgbClr val="000000"/>
                          </a:solidFill>
                          <a:effectLst/>
                          <a:latin typeface="Calibri" panose="020F0502020204030204" pitchFamily="34" charset="0"/>
                        </a:rPr>
                        <a:t>-6.6887</a:t>
                      </a:r>
                    </a:p>
                  </a:txBody>
                  <a:tcPr marL="7620" marR="7620" marT="7620" marB="0" anchor="ctr"/>
                </a:tc>
                <a:extLst>
                  <a:ext uri="{0D108BD9-81ED-4DB2-BD59-A6C34878D82A}">
                    <a16:rowId xmlns:a16="http://schemas.microsoft.com/office/drawing/2014/main" val="2987166458"/>
                  </a:ext>
                </a:extLst>
              </a:tr>
              <a:tr h="731520">
                <a:tc>
                  <a:txBody>
                    <a:bodyPr/>
                    <a:lstStyle/>
                    <a:p>
                      <a:pPr algn="l" fontAlgn="b"/>
                      <a:r>
                        <a:rPr lang="en-US" sz="2800" b="0" i="0" u="none" strike="noStrike" dirty="0" err="1">
                          <a:solidFill>
                            <a:srgbClr val="000000"/>
                          </a:solidFill>
                          <a:effectLst/>
                          <a:latin typeface="Calibri" panose="020F0502020204030204" pitchFamily="34" charset="0"/>
                        </a:rPr>
                        <a:t>Payment_Method_Credit</a:t>
                      </a:r>
                      <a:r>
                        <a:rPr lang="en-US" sz="2800" b="0" i="0" u="none" strike="noStrike" dirty="0">
                          <a:solidFill>
                            <a:srgbClr val="000000"/>
                          </a:solidFill>
                          <a:effectLst/>
                          <a:latin typeface="Calibri" panose="020F0502020204030204" pitchFamily="34" charset="0"/>
                        </a:rPr>
                        <a:t> Card</a:t>
                      </a:r>
                    </a:p>
                  </a:txBody>
                  <a:tcPr marL="7620" marR="7620" marT="7620" marB="0" anchor="ctr"/>
                </a:tc>
                <a:tc>
                  <a:txBody>
                    <a:bodyPr/>
                    <a:lstStyle/>
                    <a:p>
                      <a:pPr algn="r" fontAlgn="b"/>
                      <a:r>
                        <a:rPr lang="en-US" sz="2800" b="0" i="0" u="none" strike="noStrike" dirty="0">
                          <a:solidFill>
                            <a:srgbClr val="000000"/>
                          </a:solidFill>
                          <a:effectLst/>
                          <a:latin typeface="Calibri" panose="020F0502020204030204" pitchFamily="34" charset="0"/>
                        </a:rPr>
                        <a:t>0</a:t>
                      </a:r>
                    </a:p>
                  </a:txBody>
                  <a:tcPr marL="7620" marR="7620" marT="7620" marB="0" anchor="ctr"/>
                </a:tc>
                <a:tc>
                  <a:txBody>
                    <a:bodyPr/>
                    <a:lstStyle/>
                    <a:p>
                      <a:pPr algn="r" fontAlgn="b"/>
                      <a:r>
                        <a:rPr lang="en-US" sz="2800" b="0" i="0" u="none" strike="noStrike" dirty="0">
                          <a:solidFill>
                            <a:srgbClr val="000000"/>
                          </a:solidFill>
                          <a:effectLst/>
                          <a:latin typeface="Calibri" panose="020F0502020204030204" pitchFamily="34" charset="0"/>
                        </a:rPr>
                        <a:t>0</a:t>
                      </a:r>
                    </a:p>
                  </a:txBody>
                  <a:tcPr marL="7620" marR="7620" marT="7620" marB="0" anchor="ctr"/>
                </a:tc>
                <a:tc>
                  <a:txBody>
                    <a:bodyPr/>
                    <a:lstStyle/>
                    <a:p>
                      <a:pPr algn="r" fontAlgn="b"/>
                      <a:r>
                        <a:rPr lang="en-US" sz="2800" b="0" i="0" u="none" strike="noStrike" dirty="0">
                          <a:solidFill>
                            <a:srgbClr val="000000"/>
                          </a:solidFill>
                          <a:effectLst/>
                          <a:latin typeface="Calibri" panose="020F0502020204030204" pitchFamily="34" charset="0"/>
                        </a:rPr>
                        <a:t>.</a:t>
                      </a:r>
                    </a:p>
                  </a:txBody>
                  <a:tcPr marL="7620" marR="7620" marT="7620" marB="0" anchor="ctr"/>
                </a:tc>
                <a:tc>
                  <a:txBody>
                    <a:bodyPr/>
                    <a:lstStyle/>
                    <a:p>
                      <a:pPr algn="r" fontAlgn="b"/>
                      <a:r>
                        <a:rPr lang="en-US" sz="2800" b="0" i="0" u="none" strike="noStrike" dirty="0">
                          <a:solidFill>
                            <a:srgbClr val="000000"/>
                          </a:solidFill>
                          <a:effectLst/>
                          <a:latin typeface="Calibri" panose="020F0502020204030204" pitchFamily="34" charset="0"/>
                        </a:rPr>
                        <a:t>.</a:t>
                      </a:r>
                    </a:p>
                  </a:txBody>
                  <a:tcPr marL="7620" marR="7620" marT="7620" marB="0" anchor="ctr"/>
                </a:tc>
                <a:tc>
                  <a:txBody>
                    <a:bodyPr/>
                    <a:lstStyle/>
                    <a:p>
                      <a:pPr algn="r" fontAlgn="b"/>
                      <a:r>
                        <a:rPr lang="en-US" sz="2800" b="0" i="0" u="none" strike="noStrike" dirty="0">
                          <a:solidFill>
                            <a:srgbClr val="000000"/>
                          </a:solidFill>
                          <a:effectLst/>
                          <a:latin typeface="Calibri" panose="020F0502020204030204" pitchFamily="34" charset="0"/>
                        </a:rPr>
                        <a:t>0</a:t>
                      </a:r>
                    </a:p>
                  </a:txBody>
                  <a:tcPr marL="7620" marR="7620" marT="7620" marB="0" anchor="ctr"/>
                </a:tc>
                <a:tc>
                  <a:txBody>
                    <a:bodyPr/>
                    <a:lstStyle/>
                    <a:p>
                      <a:pPr algn="r" fontAlgn="b"/>
                      <a:r>
                        <a:rPr lang="en-US" sz="2800" b="0" i="0" u="none" strike="noStrike" dirty="0">
                          <a:solidFill>
                            <a:srgbClr val="000000"/>
                          </a:solidFill>
                          <a:effectLst/>
                          <a:latin typeface="Calibri" panose="020F0502020204030204" pitchFamily="34" charset="0"/>
                        </a:rPr>
                        <a:t>0</a:t>
                      </a:r>
                    </a:p>
                  </a:txBody>
                  <a:tcPr marL="7620" marR="7620" marT="7620" marB="0" anchor="ctr"/>
                </a:tc>
                <a:extLst>
                  <a:ext uri="{0D108BD9-81ED-4DB2-BD59-A6C34878D82A}">
                    <a16:rowId xmlns:a16="http://schemas.microsoft.com/office/drawing/2014/main" val="2173239705"/>
                  </a:ext>
                </a:extLst>
              </a:tr>
            </a:tbl>
          </a:graphicData>
        </a:graphic>
      </p:graphicFrame>
    </p:spTree>
    <p:extLst>
      <p:ext uri="{BB962C8B-B14F-4D97-AF65-F5344CB8AC3E}">
        <p14:creationId xmlns:p14="http://schemas.microsoft.com/office/powerpoint/2010/main" val="16164976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itle 1">
            <a:extLst>
              <a:ext uri="{FF2B5EF4-FFF2-40B4-BE49-F238E27FC236}">
                <a16:creationId xmlns:a16="http://schemas.microsoft.com/office/drawing/2014/main" id="{4201BE09-6437-8CAC-DA00-D42CB41E2B94}"/>
              </a:ext>
            </a:extLst>
          </p:cNvPr>
          <p:cNvSpPr>
            <a:spLocks noGrp="1"/>
          </p:cNvSpPr>
          <p:nvPr>
            <p:ph type="title"/>
          </p:nvPr>
        </p:nvSpPr>
        <p:spPr>
          <a:xfrm>
            <a:off x="1098551" y="161926"/>
            <a:ext cx="16084550" cy="1549400"/>
          </a:xfrm>
        </p:spPr>
        <p:txBody>
          <a:bodyPr anchor="ctr"/>
          <a:lstStyle/>
          <a:p>
            <a:r>
              <a:rPr lang="en-US" altLang="en-US" dirty="0"/>
              <a:t>=== In-Video Questions For Slide 48 ===</a:t>
            </a:r>
          </a:p>
        </p:txBody>
      </p:sp>
      <p:sp>
        <p:nvSpPr>
          <p:cNvPr id="2" name="Content Placeholder 1">
            <a:extLst>
              <a:ext uri="{FF2B5EF4-FFF2-40B4-BE49-F238E27FC236}">
                <a16:creationId xmlns:a16="http://schemas.microsoft.com/office/drawing/2014/main" id="{B13BD67C-224F-3925-73F1-3F67ABD61F50}"/>
              </a:ext>
            </a:extLst>
          </p:cNvPr>
          <p:cNvSpPr>
            <a:spLocks noGrp="1"/>
          </p:cNvSpPr>
          <p:nvPr>
            <p:ph idx="1"/>
          </p:nvPr>
        </p:nvSpPr>
        <p:spPr/>
        <p:txBody>
          <a:bodyPr anchor="ctr"/>
          <a:lstStyle/>
          <a:p>
            <a:pPr marL="742950" indent="-742950">
              <a:lnSpc>
                <a:spcPct val="125000"/>
              </a:lnSpc>
              <a:spcBef>
                <a:spcPts val="600"/>
              </a:spcBef>
              <a:buFont typeface="+mj-lt"/>
              <a:buAutoNum type="arabicPeriod"/>
            </a:pPr>
            <a:r>
              <a:rPr lang="en-US" sz="3600" dirty="0"/>
              <a:t>Why the estimate of the parameter </a:t>
            </a:r>
            <a:r>
              <a:rPr lang="en-US" sz="3600" dirty="0" err="1"/>
              <a:t>Payment_Method_Credit</a:t>
            </a:r>
            <a:r>
              <a:rPr lang="en-US" sz="3600" dirty="0"/>
              <a:t> Card is zero?</a:t>
            </a:r>
          </a:p>
          <a:p>
            <a:pPr marL="0" indent="0">
              <a:lnSpc>
                <a:spcPct val="125000"/>
              </a:lnSpc>
              <a:spcBef>
                <a:spcPts val="600"/>
              </a:spcBef>
              <a:buNone/>
            </a:pPr>
            <a:endParaRPr lang="en-US" sz="3600" dirty="0"/>
          </a:p>
          <a:p>
            <a:pPr marL="0" indent="0">
              <a:lnSpc>
                <a:spcPct val="125000"/>
              </a:lnSpc>
              <a:spcBef>
                <a:spcPts val="600"/>
              </a:spcBef>
              <a:buNone/>
            </a:pPr>
            <a:r>
              <a:rPr lang="en-US" sz="3600" b="1" dirty="0"/>
              <a:t>Suggestions</a:t>
            </a:r>
            <a:r>
              <a:rPr lang="en-US" sz="3600" dirty="0"/>
              <a:t>. The parameter </a:t>
            </a:r>
            <a:r>
              <a:rPr lang="en-US" sz="3600" dirty="0" err="1"/>
              <a:t>Payment_Method_Credit</a:t>
            </a:r>
            <a:r>
              <a:rPr lang="en-US" sz="3600" dirty="0"/>
              <a:t> Card is aliased.  A common convention is to fix an aliased parameter at zero.  </a:t>
            </a:r>
          </a:p>
          <a:p>
            <a:pPr marL="0" indent="0">
              <a:lnSpc>
                <a:spcPct val="125000"/>
              </a:lnSpc>
              <a:spcBef>
                <a:spcPts val="600"/>
              </a:spcBef>
              <a:buNone/>
            </a:pPr>
            <a:endParaRPr lang="en-US" sz="3600" dirty="0"/>
          </a:p>
        </p:txBody>
      </p:sp>
    </p:spTree>
    <p:extLst>
      <p:ext uri="{BB962C8B-B14F-4D97-AF65-F5344CB8AC3E}">
        <p14:creationId xmlns:p14="http://schemas.microsoft.com/office/powerpoint/2010/main" val="267630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F33CE27-7CDF-6C4D-736F-BD49DA842DD4}"/>
              </a:ext>
            </a:extLst>
          </p:cNvPr>
          <p:cNvSpPr/>
          <p:nvPr/>
        </p:nvSpPr>
        <p:spPr>
          <a:xfrm>
            <a:off x="1828800" y="1485900"/>
            <a:ext cx="14630400" cy="7315200"/>
          </a:xfrm>
          <a:prstGeom prst="ellipse">
            <a:avLst/>
          </a:prstGeom>
          <a:noFill/>
          <a:ln w="76200"/>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5000"/>
              </a:lnSpc>
              <a:spcBef>
                <a:spcPts val="0"/>
              </a:spcBef>
              <a:spcAft>
                <a:spcPts val="600"/>
              </a:spcAft>
            </a:pPr>
            <a:r>
              <a:rPr lang="en-US" altLang="en-US" sz="7200" b="1" dirty="0">
                <a:solidFill>
                  <a:schemeClr val="tx1"/>
                </a:solidFill>
              </a:rPr>
              <a:t>Lesson 1:</a:t>
            </a:r>
            <a:br>
              <a:rPr lang="en-US" altLang="en-US" sz="7200" b="1" dirty="0">
                <a:solidFill>
                  <a:schemeClr val="tx1"/>
                </a:solidFill>
              </a:rPr>
            </a:br>
            <a:r>
              <a:rPr lang="en-US" altLang="en-US" sz="7200" b="1" dirty="0">
                <a:solidFill>
                  <a:schemeClr val="tx1"/>
                </a:solidFill>
              </a:rPr>
              <a:t>Linear Regression Model</a:t>
            </a:r>
            <a:endParaRPr lang="en-US" sz="7200" b="1" dirty="0">
              <a:solidFill>
                <a:schemeClr val="tx1"/>
              </a:solidFill>
            </a:endParaRPr>
          </a:p>
        </p:txBody>
      </p:sp>
    </p:spTree>
    <p:extLst>
      <p:ext uri="{BB962C8B-B14F-4D97-AF65-F5344CB8AC3E}">
        <p14:creationId xmlns:p14="http://schemas.microsoft.com/office/powerpoint/2010/main" val="18655114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b="1" dirty="0">
                <a:solidFill>
                  <a:schemeClr val="bg1"/>
                </a:solidFill>
              </a:rPr>
              <a:t>Interpret the Model</a:t>
            </a:r>
            <a:endParaRPr lang="en-US" dirty="0">
              <a:solidFill>
                <a:schemeClr val="bg1"/>
              </a:solidFill>
            </a:endParaRPr>
          </a:p>
        </p:txBody>
      </p:sp>
      <p:sp>
        <p:nvSpPr>
          <p:cNvPr id="3" name="内容占位符 2"/>
          <p:cNvSpPr>
            <a:spLocks noGrp="1"/>
          </p:cNvSpPr>
          <p:nvPr>
            <p:ph idx="1"/>
          </p:nvPr>
        </p:nvSpPr>
        <p:spPr/>
        <p:txBody>
          <a:bodyPr anchor="ctr">
            <a:normAutofit/>
          </a:bodyPr>
          <a:lstStyle/>
          <a:p>
            <a:pPr>
              <a:lnSpc>
                <a:spcPct val="125000"/>
              </a:lnSpc>
              <a:spcBef>
                <a:spcPts val="900"/>
              </a:spcBef>
            </a:pPr>
            <a:r>
              <a:rPr lang="en-US" sz="4000" dirty="0"/>
              <a:t>The base rate is $13.6721 once the taxi driver starts the meter.</a:t>
            </a:r>
          </a:p>
          <a:p>
            <a:pPr>
              <a:lnSpc>
                <a:spcPct val="125000"/>
              </a:lnSpc>
              <a:spcBef>
                <a:spcPts val="900"/>
              </a:spcBef>
            </a:pPr>
            <a:r>
              <a:rPr lang="en-US" sz="4000" dirty="0"/>
              <a:t>Each mile costs me $</a:t>
            </a:r>
            <a:r>
              <a:rPr lang="en-US" sz="4000" b="0" i="0" u="none" strike="noStrike" dirty="0">
                <a:solidFill>
                  <a:srgbClr val="000000"/>
                </a:solidFill>
                <a:effectLst/>
                <a:latin typeface="Calibri" panose="020F0502020204030204" pitchFamily="34" charset="0"/>
              </a:rPr>
              <a:t>2.1793</a:t>
            </a:r>
            <a:r>
              <a:rPr lang="en-US" sz="4000" dirty="0"/>
              <a:t> on average.</a:t>
            </a:r>
          </a:p>
          <a:p>
            <a:pPr>
              <a:lnSpc>
                <a:spcPct val="125000"/>
              </a:lnSpc>
              <a:spcBef>
                <a:spcPts val="900"/>
              </a:spcBef>
            </a:pPr>
            <a:r>
              <a:rPr lang="en-US" sz="4000" dirty="0"/>
              <a:t>The trip payment will be $7.9110 less if I pay Cash.</a:t>
            </a:r>
          </a:p>
          <a:p>
            <a:pPr>
              <a:lnSpc>
                <a:spcPct val="125000"/>
              </a:lnSpc>
              <a:spcBef>
                <a:spcPts val="900"/>
              </a:spcBef>
            </a:pPr>
            <a:r>
              <a:rPr lang="en-US" sz="4000" dirty="0"/>
              <a:t>There is no discount on trip payment if I pay by Credit Card.</a:t>
            </a:r>
          </a:p>
          <a:p>
            <a:pPr>
              <a:lnSpc>
                <a:spcPct val="125000"/>
              </a:lnSpc>
              <a:spcBef>
                <a:spcPts val="900"/>
              </a:spcBef>
            </a:pPr>
            <a:r>
              <a:rPr lang="en-US" sz="4000" dirty="0"/>
              <a:t>Does this solution suggest that a taxi driver will give me a discount on the fare if I pay Cash?</a:t>
            </a:r>
          </a:p>
        </p:txBody>
      </p:sp>
    </p:spTree>
    <p:extLst>
      <p:ext uri="{BB962C8B-B14F-4D97-AF65-F5344CB8AC3E}">
        <p14:creationId xmlns:p14="http://schemas.microsoft.com/office/powerpoint/2010/main" val="7741817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b="1" dirty="0">
                <a:solidFill>
                  <a:schemeClr val="bg1"/>
                </a:solidFill>
              </a:rPr>
              <a:t>Switch Categories of Payment Method</a:t>
            </a:r>
            <a:endParaRPr lang="en-US" dirty="0">
              <a:solidFill>
                <a:schemeClr val="bg1"/>
              </a:solidFill>
            </a:endParaRPr>
          </a:p>
        </p:txBody>
      </p:sp>
      <p:sp>
        <p:nvSpPr>
          <p:cNvPr id="3" name="内容占位符 2"/>
          <p:cNvSpPr>
            <a:spLocks noGrp="1"/>
          </p:cNvSpPr>
          <p:nvPr>
            <p:ph idx="1"/>
          </p:nvPr>
        </p:nvSpPr>
        <p:spPr/>
        <p:txBody>
          <a:bodyPr anchor="ctr">
            <a:noAutofit/>
          </a:bodyPr>
          <a:lstStyle/>
          <a:p>
            <a:pPr>
              <a:lnSpc>
                <a:spcPct val="125000"/>
              </a:lnSpc>
              <a:spcBef>
                <a:spcPts val="900"/>
              </a:spcBef>
            </a:pPr>
            <a:r>
              <a:rPr lang="en-US" sz="3900" dirty="0"/>
              <a:t>Since the SWEEP algorithm finds aliased parameters sequentially in the order the parameters are specified, we can make the </a:t>
            </a:r>
            <a:r>
              <a:rPr lang="en-US" sz="3900" i="1" dirty="0"/>
              <a:t>Cash</a:t>
            </a:r>
            <a:r>
              <a:rPr lang="en-US" sz="3900" dirty="0"/>
              <a:t> category aliased by moving it after the </a:t>
            </a:r>
            <a:r>
              <a:rPr lang="en-US" sz="3900" i="1" dirty="0"/>
              <a:t>Credit Card</a:t>
            </a:r>
            <a:r>
              <a:rPr lang="en-US" sz="3900" dirty="0"/>
              <a:t> category.</a:t>
            </a:r>
          </a:p>
          <a:p>
            <a:pPr>
              <a:lnSpc>
                <a:spcPct val="125000"/>
              </a:lnSpc>
              <a:spcBef>
                <a:spcPts val="900"/>
              </a:spcBef>
            </a:pPr>
            <a:r>
              <a:rPr lang="en-US" sz="3900" dirty="0"/>
              <a:t>In doing so, we switch the reference category for </a:t>
            </a:r>
            <a:r>
              <a:rPr lang="en-US" sz="3900" b="1" dirty="0" err="1"/>
              <a:t>Payment_Method</a:t>
            </a:r>
            <a:r>
              <a:rPr lang="en-US" sz="3900" dirty="0"/>
              <a:t> from the </a:t>
            </a:r>
            <a:r>
              <a:rPr lang="en-US" sz="3900" i="1" dirty="0"/>
              <a:t>Credit Card</a:t>
            </a:r>
            <a:r>
              <a:rPr lang="en-US" sz="3900" dirty="0"/>
              <a:t> category to the </a:t>
            </a:r>
            <a:r>
              <a:rPr lang="en-US" sz="3900" i="1" dirty="0"/>
              <a:t>Cash</a:t>
            </a:r>
            <a:r>
              <a:rPr lang="en-US" sz="3900" dirty="0"/>
              <a:t> category.</a:t>
            </a:r>
          </a:p>
          <a:p>
            <a:pPr>
              <a:lnSpc>
                <a:spcPct val="125000"/>
              </a:lnSpc>
              <a:spcBef>
                <a:spcPts val="900"/>
              </a:spcBef>
            </a:pPr>
            <a:r>
              <a:rPr lang="en-US" sz="3900" dirty="0"/>
              <a:t>Please see </a:t>
            </a:r>
            <a:r>
              <a:rPr lang="en-US" sz="3900" b="1" dirty="0"/>
              <a:t>Module 5 Twenty Chicago Taxi Trip.py</a:t>
            </a:r>
            <a:r>
              <a:rPr lang="en-US" sz="3900" dirty="0"/>
              <a:t> for implementing this category switch. </a:t>
            </a:r>
          </a:p>
        </p:txBody>
      </p:sp>
    </p:spTree>
    <p:extLst>
      <p:ext uri="{BB962C8B-B14F-4D97-AF65-F5344CB8AC3E}">
        <p14:creationId xmlns:p14="http://schemas.microsoft.com/office/powerpoint/2010/main" val="7702952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b="1" dirty="0">
                <a:solidFill>
                  <a:schemeClr val="bg1"/>
                </a:solidFill>
              </a:rPr>
              <a:t>Final Model [</a:t>
            </a:r>
            <a:r>
              <a:rPr lang="en-US" dirty="0">
                <a:solidFill>
                  <a:schemeClr val="bg1"/>
                </a:solidFill>
              </a:rPr>
              <a:t>Reordered] </a:t>
            </a:r>
            <a:r>
              <a:rPr lang="en-US" b="1" dirty="0">
                <a:solidFill>
                  <a:schemeClr val="bg1"/>
                </a:solidFill>
              </a:rPr>
              <a:t>Parameter Estimates</a:t>
            </a:r>
            <a:endParaRPr lang="en-US" dirty="0">
              <a:solidFill>
                <a:schemeClr val="bg1"/>
              </a:solidFill>
            </a:endParaRPr>
          </a:p>
        </p:txBody>
      </p:sp>
      <p:graphicFrame>
        <p:nvGraphicFramePr>
          <p:cNvPr id="3" name="Table 2">
            <a:extLst>
              <a:ext uri="{FF2B5EF4-FFF2-40B4-BE49-F238E27FC236}">
                <a16:creationId xmlns:a16="http://schemas.microsoft.com/office/drawing/2014/main" id="{D703B050-2C82-96E0-A215-41327CB48A26}"/>
              </a:ext>
            </a:extLst>
          </p:cNvPr>
          <p:cNvGraphicFramePr>
            <a:graphicFrameLocks noGrp="1"/>
          </p:cNvGraphicFramePr>
          <p:nvPr>
            <p:extLst>
              <p:ext uri="{D42A27DB-BD31-4B8C-83A1-F6EECF244321}">
                <p14:modId xmlns:p14="http://schemas.microsoft.com/office/powerpoint/2010/main" val="3104860002"/>
              </p:ext>
            </p:extLst>
          </p:nvPr>
        </p:nvGraphicFramePr>
        <p:xfrm>
          <a:off x="1098550" y="2583180"/>
          <a:ext cx="16002000" cy="4389120"/>
        </p:xfrm>
        <a:graphic>
          <a:graphicData uri="http://schemas.openxmlformats.org/drawingml/2006/table">
            <a:tbl>
              <a:tblPr firstRow="1">
                <a:tableStyleId>{3B4B98B0-60AC-42C2-AFA5-B58CD77FA1E5}</a:tableStyleId>
              </a:tblPr>
              <a:tblGrid>
                <a:gridCol w="4480560">
                  <a:extLst>
                    <a:ext uri="{9D8B030D-6E8A-4147-A177-3AD203B41FA5}">
                      <a16:colId xmlns:a16="http://schemas.microsoft.com/office/drawing/2014/main" val="3297981092"/>
                    </a:ext>
                  </a:extLst>
                </a:gridCol>
                <a:gridCol w="1554480">
                  <a:extLst>
                    <a:ext uri="{9D8B030D-6E8A-4147-A177-3AD203B41FA5}">
                      <a16:colId xmlns:a16="http://schemas.microsoft.com/office/drawing/2014/main" val="1072042953"/>
                    </a:ext>
                  </a:extLst>
                </a:gridCol>
                <a:gridCol w="1828800">
                  <a:extLst>
                    <a:ext uri="{9D8B030D-6E8A-4147-A177-3AD203B41FA5}">
                      <a16:colId xmlns:a16="http://schemas.microsoft.com/office/drawing/2014/main" val="3565612986"/>
                    </a:ext>
                  </a:extLst>
                </a:gridCol>
                <a:gridCol w="1737360">
                  <a:extLst>
                    <a:ext uri="{9D8B030D-6E8A-4147-A177-3AD203B41FA5}">
                      <a16:colId xmlns:a16="http://schemas.microsoft.com/office/drawing/2014/main" val="692162832"/>
                    </a:ext>
                  </a:extLst>
                </a:gridCol>
                <a:gridCol w="2194560">
                  <a:extLst>
                    <a:ext uri="{9D8B030D-6E8A-4147-A177-3AD203B41FA5}">
                      <a16:colId xmlns:a16="http://schemas.microsoft.com/office/drawing/2014/main" val="1145755849"/>
                    </a:ext>
                  </a:extLst>
                </a:gridCol>
                <a:gridCol w="2011680">
                  <a:extLst>
                    <a:ext uri="{9D8B030D-6E8A-4147-A177-3AD203B41FA5}">
                      <a16:colId xmlns:a16="http://schemas.microsoft.com/office/drawing/2014/main" val="2926719901"/>
                    </a:ext>
                  </a:extLst>
                </a:gridCol>
                <a:gridCol w="2194560">
                  <a:extLst>
                    <a:ext uri="{9D8B030D-6E8A-4147-A177-3AD203B41FA5}">
                      <a16:colId xmlns:a16="http://schemas.microsoft.com/office/drawing/2014/main" val="3527972647"/>
                    </a:ext>
                  </a:extLst>
                </a:gridCol>
              </a:tblGrid>
              <a:tr h="731520">
                <a:tc rowSpan="2">
                  <a:txBody>
                    <a:bodyPr/>
                    <a:lstStyle/>
                    <a:p>
                      <a:pPr algn="ctr" fontAlgn="b"/>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Parameter</a:t>
                      </a:r>
                      <a:endParaRPr lang="en-US" sz="2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rowSpan="2">
                  <a:txBody>
                    <a:bodyPr/>
                    <a:lstStyle/>
                    <a:p>
                      <a:pPr algn="ctr" fontAlgn="b"/>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Estimate</a:t>
                      </a:r>
                      <a:endParaRPr lang="en-US" sz="2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rowSpan="2">
                  <a:txBody>
                    <a:bodyPr/>
                    <a:lstStyle/>
                    <a:p>
                      <a:pPr algn="ctr" fontAlgn="b"/>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Standard Error</a:t>
                      </a:r>
                      <a:endParaRPr lang="en-US" sz="2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rowSpan="2">
                  <a:txBody>
                    <a:bodyPr/>
                    <a:lstStyle/>
                    <a:p>
                      <a:pPr algn="ctr" fontAlgn="b"/>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a:t>
                      </a:r>
                      <a:endParaRPr lang="en-US" sz="2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rowSpan="2">
                  <a:txBody>
                    <a:bodyPr/>
                    <a:lstStyle/>
                    <a:p>
                      <a:pPr algn="ctr" fontAlgn="b"/>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Significance</a:t>
                      </a:r>
                      <a:endParaRPr lang="en-US" sz="2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gridSpan="2">
                  <a:txBody>
                    <a:bodyPr/>
                    <a:lstStyle/>
                    <a:p>
                      <a:pPr algn="ctr" fontAlgn="b"/>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95% Confidence Interval</a:t>
                      </a:r>
                      <a:endParaRPr lang="en-US" sz="2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hMerge="1">
                  <a:txBody>
                    <a:bodyPr/>
                    <a:lstStyle/>
                    <a:p>
                      <a:pPr algn="ctr" fontAlgn="b"/>
                      <a:r>
                        <a:rPr lang="en-US" sz="36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Upper 95 CI</a:t>
                      </a:r>
                      <a:endParaRPr lang="en-US" sz="3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203519625"/>
                  </a:ext>
                </a:extLst>
              </a:tr>
              <a:tr h="73152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b"/>
                      <a:r>
                        <a:rPr lang="en-US" sz="2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Lower Limit</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b"/>
                      <a:r>
                        <a:rPr lang="en-US" sz="2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Upper Limit</a:t>
                      </a:r>
                    </a:p>
                  </a:txBody>
                  <a:tcPr marL="7620" marR="7620" marT="762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67630212"/>
                  </a:ext>
                </a:extLst>
              </a:tr>
              <a:tr h="731520">
                <a:tc>
                  <a:txBody>
                    <a:bodyPr/>
                    <a:lstStyle/>
                    <a:p>
                      <a:pPr algn="l" fontAlgn="b"/>
                      <a:r>
                        <a:rPr lang="en-US" sz="2800" b="0" i="0" u="none" strike="noStrike" dirty="0">
                          <a:solidFill>
                            <a:srgbClr val="000000"/>
                          </a:solidFill>
                          <a:effectLst/>
                          <a:latin typeface="Calibri" panose="020F0502020204030204" pitchFamily="34" charset="0"/>
                        </a:rPr>
                        <a:t>Intercept</a:t>
                      </a:r>
                    </a:p>
                  </a:txBody>
                  <a:tcPr marL="7620" marR="7620" marT="7620" marB="0" anchor="ctr"/>
                </a:tc>
                <a:tc>
                  <a:txBody>
                    <a:bodyPr/>
                    <a:lstStyle/>
                    <a:p>
                      <a:pPr algn="r" fontAlgn="b"/>
                      <a:r>
                        <a:rPr lang="en-US" sz="2800" b="0" i="0" u="none" strike="noStrike" dirty="0">
                          <a:solidFill>
                            <a:srgbClr val="000000"/>
                          </a:solidFill>
                          <a:effectLst/>
                          <a:latin typeface="Calibri" panose="020F0502020204030204" pitchFamily="34" charset="0"/>
                        </a:rPr>
                        <a:t>5.7612</a:t>
                      </a:r>
                    </a:p>
                  </a:txBody>
                  <a:tcPr marL="7620" marR="7620" marT="7620" marB="0" anchor="ctr"/>
                </a:tc>
                <a:tc>
                  <a:txBody>
                    <a:bodyPr/>
                    <a:lstStyle/>
                    <a:p>
                      <a:pPr algn="r" fontAlgn="b"/>
                      <a:r>
                        <a:rPr lang="en-US" sz="2800" b="0" i="0" u="none" strike="noStrike">
                          <a:solidFill>
                            <a:srgbClr val="000000"/>
                          </a:solidFill>
                          <a:effectLst/>
                          <a:latin typeface="Calibri" panose="020F0502020204030204" pitchFamily="34" charset="0"/>
                        </a:rPr>
                        <a:t>1.7317</a:t>
                      </a:r>
                    </a:p>
                  </a:txBody>
                  <a:tcPr marL="7620" marR="7620" marT="7620" marB="0" anchor="ctr"/>
                </a:tc>
                <a:tc>
                  <a:txBody>
                    <a:bodyPr/>
                    <a:lstStyle/>
                    <a:p>
                      <a:pPr algn="r" fontAlgn="b"/>
                      <a:r>
                        <a:rPr lang="en-US" sz="2800" b="0" i="0" u="none" strike="noStrike">
                          <a:solidFill>
                            <a:srgbClr val="000000"/>
                          </a:solidFill>
                          <a:effectLst/>
                          <a:latin typeface="Calibri" panose="020F0502020204030204" pitchFamily="34" charset="0"/>
                        </a:rPr>
                        <a:t>3.3269</a:t>
                      </a:r>
                    </a:p>
                  </a:txBody>
                  <a:tcPr marL="7620" marR="7620" marT="7620" marB="0" anchor="ctr"/>
                </a:tc>
                <a:tc>
                  <a:txBody>
                    <a:bodyPr/>
                    <a:lstStyle/>
                    <a:p>
                      <a:pPr algn="r" fontAlgn="b"/>
                      <a:r>
                        <a:rPr lang="en-US" sz="2800" b="0" i="0" u="none" strike="noStrike">
                          <a:solidFill>
                            <a:srgbClr val="000000"/>
                          </a:solidFill>
                          <a:effectLst/>
                          <a:latin typeface="Calibri" panose="020F0502020204030204" pitchFamily="34" charset="0"/>
                        </a:rPr>
                        <a:t>3.9917E-03</a:t>
                      </a:r>
                    </a:p>
                  </a:txBody>
                  <a:tcPr marL="7620" marR="7620" marT="7620" marB="0" anchor="ctr"/>
                </a:tc>
                <a:tc>
                  <a:txBody>
                    <a:bodyPr/>
                    <a:lstStyle/>
                    <a:p>
                      <a:pPr algn="r" fontAlgn="b"/>
                      <a:r>
                        <a:rPr lang="en-US" sz="2800" b="0" i="0" u="none" strike="noStrike">
                          <a:solidFill>
                            <a:srgbClr val="000000"/>
                          </a:solidFill>
                          <a:effectLst/>
                          <a:latin typeface="Calibri" panose="020F0502020204030204" pitchFamily="34" charset="0"/>
                        </a:rPr>
                        <a:t>2.1076</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r" fontAlgn="b"/>
                      <a:r>
                        <a:rPr lang="en-US" sz="2800" b="0" i="0" u="none" strike="noStrike">
                          <a:solidFill>
                            <a:srgbClr val="000000"/>
                          </a:solidFill>
                          <a:effectLst/>
                          <a:latin typeface="Calibri" panose="020F0502020204030204" pitchFamily="34" charset="0"/>
                        </a:rPr>
                        <a:t>9.4148</a:t>
                      </a:r>
                    </a:p>
                  </a:txBody>
                  <a:tcPr marL="7620" marR="7620" marT="762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9756694"/>
                  </a:ext>
                </a:extLst>
              </a:tr>
              <a:tr h="731520">
                <a:tc>
                  <a:txBody>
                    <a:bodyPr/>
                    <a:lstStyle/>
                    <a:p>
                      <a:pPr algn="l" fontAlgn="b"/>
                      <a:r>
                        <a:rPr lang="en-US" sz="2800" b="0" i="0" u="none" strike="noStrike" dirty="0" err="1">
                          <a:solidFill>
                            <a:srgbClr val="000000"/>
                          </a:solidFill>
                          <a:effectLst/>
                          <a:latin typeface="Calibri" panose="020F0502020204030204" pitchFamily="34" charset="0"/>
                        </a:rPr>
                        <a:t>Trip_Miles</a:t>
                      </a:r>
                      <a:endParaRPr lang="en-US" sz="28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r" fontAlgn="b"/>
                      <a:r>
                        <a:rPr lang="en-US" sz="2800" b="0" i="0" u="none" strike="noStrike" dirty="0">
                          <a:solidFill>
                            <a:srgbClr val="000000"/>
                          </a:solidFill>
                          <a:effectLst/>
                          <a:latin typeface="Calibri" panose="020F0502020204030204" pitchFamily="34" charset="0"/>
                        </a:rPr>
                        <a:t>2.1793</a:t>
                      </a:r>
                    </a:p>
                  </a:txBody>
                  <a:tcPr marL="7620" marR="7620" marT="7620" marB="0" anchor="ctr"/>
                </a:tc>
                <a:tc>
                  <a:txBody>
                    <a:bodyPr/>
                    <a:lstStyle/>
                    <a:p>
                      <a:pPr algn="r" fontAlgn="b"/>
                      <a:r>
                        <a:rPr lang="en-US" sz="2800" b="0" i="0" u="none" strike="noStrike" dirty="0">
                          <a:solidFill>
                            <a:srgbClr val="000000"/>
                          </a:solidFill>
                          <a:effectLst/>
                          <a:latin typeface="Calibri" panose="020F0502020204030204" pitchFamily="34" charset="0"/>
                        </a:rPr>
                        <a:t>0.1030</a:t>
                      </a:r>
                    </a:p>
                  </a:txBody>
                  <a:tcPr marL="7620" marR="7620" marT="7620" marB="0" anchor="ctr"/>
                </a:tc>
                <a:tc>
                  <a:txBody>
                    <a:bodyPr/>
                    <a:lstStyle/>
                    <a:p>
                      <a:pPr algn="r" fontAlgn="b"/>
                      <a:r>
                        <a:rPr lang="en-US" sz="2800" b="0" i="0" u="none" strike="noStrike">
                          <a:solidFill>
                            <a:srgbClr val="000000"/>
                          </a:solidFill>
                          <a:effectLst/>
                          <a:latin typeface="Calibri" panose="020F0502020204030204" pitchFamily="34" charset="0"/>
                        </a:rPr>
                        <a:t>21.1649</a:t>
                      </a:r>
                    </a:p>
                  </a:txBody>
                  <a:tcPr marL="7620" marR="7620" marT="7620" marB="0" anchor="ctr"/>
                </a:tc>
                <a:tc>
                  <a:txBody>
                    <a:bodyPr/>
                    <a:lstStyle/>
                    <a:p>
                      <a:pPr algn="r" fontAlgn="b"/>
                      <a:r>
                        <a:rPr lang="en-US" sz="2800" b="0" i="0" u="none" strike="noStrike">
                          <a:solidFill>
                            <a:srgbClr val="000000"/>
                          </a:solidFill>
                          <a:effectLst/>
                          <a:latin typeface="Calibri" panose="020F0502020204030204" pitchFamily="34" charset="0"/>
                        </a:rPr>
                        <a:t>1.1841E-13</a:t>
                      </a:r>
                    </a:p>
                  </a:txBody>
                  <a:tcPr marL="7620" marR="7620" marT="7620" marB="0" anchor="ctr"/>
                </a:tc>
                <a:tc>
                  <a:txBody>
                    <a:bodyPr/>
                    <a:lstStyle/>
                    <a:p>
                      <a:pPr algn="r" fontAlgn="b"/>
                      <a:r>
                        <a:rPr lang="en-US" sz="2800" b="0" i="0" u="none" strike="noStrike">
                          <a:solidFill>
                            <a:srgbClr val="000000"/>
                          </a:solidFill>
                          <a:effectLst/>
                          <a:latin typeface="Calibri" panose="020F0502020204030204" pitchFamily="34" charset="0"/>
                        </a:rPr>
                        <a:t>1.9620</a:t>
                      </a:r>
                    </a:p>
                  </a:txBody>
                  <a:tcPr marL="7620" marR="7620" marT="7620" marB="0" anchor="ctr"/>
                </a:tc>
                <a:tc>
                  <a:txBody>
                    <a:bodyPr/>
                    <a:lstStyle/>
                    <a:p>
                      <a:pPr algn="r" fontAlgn="b"/>
                      <a:r>
                        <a:rPr lang="en-US" sz="2800" b="0" i="0" u="none" strike="noStrike">
                          <a:solidFill>
                            <a:srgbClr val="000000"/>
                          </a:solidFill>
                          <a:effectLst/>
                          <a:latin typeface="Calibri" panose="020F0502020204030204" pitchFamily="34" charset="0"/>
                        </a:rPr>
                        <a:t>2.3965</a:t>
                      </a:r>
                    </a:p>
                  </a:txBody>
                  <a:tcPr marL="7620" marR="7620" marT="7620" marB="0" anchor="ctr"/>
                </a:tc>
                <a:extLst>
                  <a:ext uri="{0D108BD9-81ED-4DB2-BD59-A6C34878D82A}">
                    <a16:rowId xmlns:a16="http://schemas.microsoft.com/office/drawing/2014/main" val="277308355"/>
                  </a:ext>
                </a:extLst>
              </a:tr>
              <a:tr h="731520">
                <a:tc>
                  <a:txBody>
                    <a:bodyPr/>
                    <a:lstStyle/>
                    <a:p>
                      <a:pPr algn="l" fontAlgn="b"/>
                      <a:r>
                        <a:rPr lang="en-US" sz="2800" b="0" i="0" u="none" strike="noStrike">
                          <a:solidFill>
                            <a:srgbClr val="000000"/>
                          </a:solidFill>
                          <a:effectLst/>
                          <a:latin typeface="Calibri" panose="020F0502020204030204" pitchFamily="34" charset="0"/>
                        </a:rPr>
                        <a:t>Payment_Method_Credit Card</a:t>
                      </a:r>
                    </a:p>
                  </a:txBody>
                  <a:tcPr marL="7620" marR="7620" marT="7620" marB="0" anchor="ctr"/>
                </a:tc>
                <a:tc>
                  <a:txBody>
                    <a:bodyPr/>
                    <a:lstStyle/>
                    <a:p>
                      <a:pPr algn="r" fontAlgn="b"/>
                      <a:r>
                        <a:rPr lang="en-US" sz="2800" b="0" i="0" u="none" strike="noStrike" dirty="0">
                          <a:solidFill>
                            <a:srgbClr val="000000"/>
                          </a:solidFill>
                          <a:effectLst/>
                          <a:latin typeface="Calibri" panose="020F0502020204030204" pitchFamily="34" charset="0"/>
                        </a:rPr>
                        <a:t>7.9110</a:t>
                      </a:r>
                    </a:p>
                  </a:txBody>
                  <a:tcPr marL="7620" marR="7620" marT="7620" marB="0" anchor="ctr"/>
                </a:tc>
                <a:tc>
                  <a:txBody>
                    <a:bodyPr/>
                    <a:lstStyle/>
                    <a:p>
                      <a:pPr algn="r" fontAlgn="b"/>
                      <a:r>
                        <a:rPr lang="en-US" sz="2800" b="0" i="0" u="none" strike="noStrike" dirty="0">
                          <a:solidFill>
                            <a:srgbClr val="000000"/>
                          </a:solidFill>
                          <a:effectLst/>
                          <a:latin typeface="Calibri" panose="020F0502020204030204" pitchFamily="34" charset="0"/>
                        </a:rPr>
                        <a:t>0.5793</a:t>
                      </a:r>
                    </a:p>
                  </a:txBody>
                  <a:tcPr marL="7620" marR="7620" marT="7620" marB="0" anchor="ctr"/>
                </a:tc>
                <a:tc>
                  <a:txBody>
                    <a:bodyPr/>
                    <a:lstStyle/>
                    <a:p>
                      <a:pPr algn="r" fontAlgn="b"/>
                      <a:r>
                        <a:rPr lang="en-US" sz="2800" b="0" i="0" u="none" strike="noStrike" dirty="0">
                          <a:solidFill>
                            <a:srgbClr val="000000"/>
                          </a:solidFill>
                          <a:effectLst/>
                          <a:latin typeface="Calibri" panose="020F0502020204030204" pitchFamily="34" charset="0"/>
                        </a:rPr>
                        <a:t>13.6559</a:t>
                      </a:r>
                    </a:p>
                  </a:txBody>
                  <a:tcPr marL="7620" marR="7620" marT="7620" marB="0" anchor="ctr"/>
                </a:tc>
                <a:tc>
                  <a:txBody>
                    <a:bodyPr/>
                    <a:lstStyle/>
                    <a:p>
                      <a:pPr algn="r" fontAlgn="b"/>
                      <a:r>
                        <a:rPr lang="en-US" sz="2800" b="0" i="0" u="none" strike="noStrike" dirty="0">
                          <a:solidFill>
                            <a:srgbClr val="000000"/>
                          </a:solidFill>
                          <a:effectLst/>
                          <a:latin typeface="Calibri" panose="020F0502020204030204" pitchFamily="34" charset="0"/>
                        </a:rPr>
                        <a:t>1.3599E-10</a:t>
                      </a:r>
                    </a:p>
                  </a:txBody>
                  <a:tcPr marL="7620" marR="7620" marT="7620" marB="0" anchor="ctr"/>
                </a:tc>
                <a:tc>
                  <a:txBody>
                    <a:bodyPr/>
                    <a:lstStyle/>
                    <a:p>
                      <a:pPr algn="r" fontAlgn="b"/>
                      <a:r>
                        <a:rPr lang="en-US" sz="2800" b="0" i="0" u="none" strike="noStrike" dirty="0">
                          <a:solidFill>
                            <a:srgbClr val="000000"/>
                          </a:solidFill>
                          <a:effectLst/>
                          <a:latin typeface="Calibri" panose="020F0502020204030204" pitchFamily="34" charset="0"/>
                        </a:rPr>
                        <a:t>6.6887</a:t>
                      </a:r>
                    </a:p>
                  </a:txBody>
                  <a:tcPr marL="7620" marR="7620" marT="7620" marB="0" anchor="ctr"/>
                </a:tc>
                <a:tc>
                  <a:txBody>
                    <a:bodyPr/>
                    <a:lstStyle/>
                    <a:p>
                      <a:pPr algn="r" fontAlgn="b"/>
                      <a:r>
                        <a:rPr lang="en-US" sz="2800" b="0" i="0" u="none" strike="noStrike">
                          <a:solidFill>
                            <a:srgbClr val="000000"/>
                          </a:solidFill>
                          <a:effectLst/>
                          <a:latin typeface="Calibri" panose="020F0502020204030204" pitchFamily="34" charset="0"/>
                        </a:rPr>
                        <a:t>9.1332</a:t>
                      </a:r>
                    </a:p>
                  </a:txBody>
                  <a:tcPr marL="7620" marR="7620" marT="7620" marB="0" anchor="ctr"/>
                </a:tc>
                <a:extLst>
                  <a:ext uri="{0D108BD9-81ED-4DB2-BD59-A6C34878D82A}">
                    <a16:rowId xmlns:a16="http://schemas.microsoft.com/office/drawing/2014/main" val="2987166458"/>
                  </a:ext>
                </a:extLst>
              </a:tr>
              <a:tr h="731520">
                <a:tc>
                  <a:txBody>
                    <a:bodyPr/>
                    <a:lstStyle/>
                    <a:p>
                      <a:pPr algn="l" fontAlgn="b"/>
                      <a:r>
                        <a:rPr lang="en-US" sz="2800" b="0" i="0" u="none" strike="noStrike" dirty="0" err="1">
                          <a:solidFill>
                            <a:srgbClr val="000000"/>
                          </a:solidFill>
                          <a:effectLst/>
                          <a:latin typeface="Calibri" panose="020F0502020204030204" pitchFamily="34" charset="0"/>
                        </a:rPr>
                        <a:t>Payment_Method_Cash</a:t>
                      </a:r>
                      <a:endParaRPr lang="en-US" sz="28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r" fontAlgn="b"/>
                      <a:r>
                        <a:rPr lang="en-US" sz="2800" b="0" i="0" u="none" strike="noStrike">
                          <a:solidFill>
                            <a:srgbClr val="000000"/>
                          </a:solidFill>
                          <a:effectLst/>
                          <a:latin typeface="Calibri" panose="020F0502020204030204" pitchFamily="34" charset="0"/>
                        </a:rPr>
                        <a:t>0</a:t>
                      </a:r>
                    </a:p>
                  </a:txBody>
                  <a:tcPr marL="7620" marR="7620" marT="7620" marB="0" anchor="ctr"/>
                </a:tc>
                <a:tc>
                  <a:txBody>
                    <a:bodyPr/>
                    <a:lstStyle/>
                    <a:p>
                      <a:pPr algn="r" fontAlgn="b"/>
                      <a:r>
                        <a:rPr lang="en-US" sz="2800" b="0" i="0" u="none" strike="noStrike">
                          <a:solidFill>
                            <a:srgbClr val="000000"/>
                          </a:solidFill>
                          <a:effectLst/>
                          <a:latin typeface="Calibri" panose="020F0502020204030204" pitchFamily="34" charset="0"/>
                        </a:rPr>
                        <a:t>0</a:t>
                      </a:r>
                    </a:p>
                  </a:txBody>
                  <a:tcPr marL="7620" marR="7620" marT="7620" marB="0" anchor="ctr"/>
                </a:tc>
                <a:tc>
                  <a:txBody>
                    <a:bodyPr/>
                    <a:lstStyle/>
                    <a:p>
                      <a:pPr algn="r" fontAlgn="b"/>
                      <a:endParaRPr lang="en-US" sz="28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r" fontAlgn="b"/>
                      <a:endParaRPr lang="en-US" sz="28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b"/>
                      <a:r>
                        <a:rPr lang="en-US" sz="2800" b="0" i="0" u="none" strike="noStrike" dirty="0">
                          <a:solidFill>
                            <a:srgbClr val="000000"/>
                          </a:solidFill>
                          <a:effectLst/>
                          <a:latin typeface="Calibri" panose="020F0502020204030204" pitchFamily="34" charset="0"/>
                        </a:rPr>
                        <a:t>0</a:t>
                      </a:r>
                    </a:p>
                  </a:txBody>
                  <a:tcPr marL="7620" marR="7620" marT="7620" marB="0" anchor="ctr"/>
                </a:tc>
                <a:tc>
                  <a:txBody>
                    <a:bodyPr/>
                    <a:lstStyle/>
                    <a:p>
                      <a:pPr algn="r" fontAlgn="b"/>
                      <a:r>
                        <a:rPr lang="en-US" sz="2800" b="0" i="0" u="none" strike="noStrike" dirty="0">
                          <a:solidFill>
                            <a:srgbClr val="000000"/>
                          </a:solidFill>
                          <a:effectLst/>
                          <a:latin typeface="Calibri" panose="020F0502020204030204" pitchFamily="34" charset="0"/>
                        </a:rPr>
                        <a:t>0</a:t>
                      </a:r>
                    </a:p>
                  </a:txBody>
                  <a:tcPr marL="7620" marR="7620" marT="7620" marB="0" anchor="ctr"/>
                </a:tc>
                <a:extLst>
                  <a:ext uri="{0D108BD9-81ED-4DB2-BD59-A6C34878D82A}">
                    <a16:rowId xmlns:a16="http://schemas.microsoft.com/office/drawing/2014/main" val="2173239705"/>
                  </a:ext>
                </a:extLst>
              </a:tr>
            </a:tbl>
          </a:graphicData>
        </a:graphic>
      </p:graphicFrame>
    </p:spTree>
    <p:extLst>
      <p:ext uri="{BB962C8B-B14F-4D97-AF65-F5344CB8AC3E}">
        <p14:creationId xmlns:p14="http://schemas.microsoft.com/office/powerpoint/2010/main" val="26008862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b="1" dirty="0">
                <a:solidFill>
                  <a:schemeClr val="bg1"/>
                </a:solidFill>
              </a:rPr>
              <a:t>Interpret the Model Again</a:t>
            </a:r>
            <a:endParaRPr lang="en-US" dirty="0">
              <a:solidFill>
                <a:schemeClr val="bg1"/>
              </a:solidFill>
            </a:endParaRPr>
          </a:p>
        </p:txBody>
      </p:sp>
      <p:sp>
        <p:nvSpPr>
          <p:cNvPr id="3" name="内容占位符 2"/>
          <p:cNvSpPr>
            <a:spLocks noGrp="1"/>
          </p:cNvSpPr>
          <p:nvPr>
            <p:ph idx="1"/>
          </p:nvPr>
        </p:nvSpPr>
        <p:spPr/>
        <p:txBody>
          <a:bodyPr anchor="ctr">
            <a:normAutofit/>
          </a:bodyPr>
          <a:lstStyle/>
          <a:p>
            <a:pPr>
              <a:lnSpc>
                <a:spcPct val="125000"/>
              </a:lnSpc>
              <a:spcBef>
                <a:spcPts val="900"/>
              </a:spcBef>
            </a:pPr>
            <a:r>
              <a:rPr lang="en-US" sz="4000" dirty="0"/>
              <a:t>The base rate is $</a:t>
            </a:r>
            <a:r>
              <a:rPr lang="en-US" sz="4000" b="0" i="0" u="none" strike="noStrike" dirty="0">
                <a:solidFill>
                  <a:srgbClr val="000000"/>
                </a:solidFill>
                <a:effectLst/>
                <a:latin typeface="Calibri" panose="020F0502020204030204" pitchFamily="34" charset="0"/>
              </a:rPr>
              <a:t>5.7612</a:t>
            </a:r>
            <a:r>
              <a:rPr lang="en-US" sz="4000" dirty="0"/>
              <a:t> once the taxi driver starts the meter.</a:t>
            </a:r>
          </a:p>
          <a:p>
            <a:pPr>
              <a:lnSpc>
                <a:spcPct val="125000"/>
              </a:lnSpc>
              <a:spcBef>
                <a:spcPts val="900"/>
              </a:spcBef>
            </a:pPr>
            <a:r>
              <a:rPr lang="en-US" sz="4000" dirty="0"/>
              <a:t>Each mile costs me $</a:t>
            </a:r>
            <a:r>
              <a:rPr lang="en-US" sz="4000" b="0" i="0" u="none" strike="noStrike" dirty="0">
                <a:solidFill>
                  <a:srgbClr val="000000"/>
                </a:solidFill>
                <a:effectLst/>
                <a:latin typeface="Calibri" panose="020F0502020204030204" pitchFamily="34" charset="0"/>
              </a:rPr>
              <a:t>2.1793</a:t>
            </a:r>
            <a:r>
              <a:rPr lang="en-US" sz="4000" dirty="0"/>
              <a:t> on average.</a:t>
            </a:r>
          </a:p>
          <a:p>
            <a:pPr>
              <a:lnSpc>
                <a:spcPct val="125000"/>
              </a:lnSpc>
              <a:spcBef>
                <a:spcPts val="900"/>
              </a:spcBef>
            </a:pPr>
            <a:r>
              <a:rPr lang="en-US" sz="4000" dirty="0"/>
              <a:t>If I pay by credit card, I will pay $7.9110 more.</a:t>
            </a:r>
          </a:p>
          <a:p>
            <a:pPr>
              <a:lnSpc>
                <a:spcPct val="125000"/>
              </a:lnSpc>
              <a:spcBef>
                <a:spcPts val="900"/>
              </a:spcBef>
            </a:pPr>
            <a:r>
              <a:rPr lang="en-US" sz="4000" dirty="0"/>
              <a:t>If I pay cash, I will pay according to the meter.</a:t>
            </a:r>
          </a:p>
          <a:p>
            <a:pPr>
              <a:lnSpc>
                <a:spcPct val="125000"/>
              </a:lnSpc>
              <a:spcBef>
                <a:spcPts val="900"/>
              </a:spcBef>
            </a:pPr>
            <a:r>
              <a:rPr lang="en-US" sz="4000" dirty="0"/>
              <a:t>Unless the driver over-charged me, this solution suggests that I may tip the driver, on average $7.91, if I pay by credit card.</a:t>
            </a:r>
          </a:p>
        </p:txBody>
      </p:sp>
    </p:spTree>
    <p:extLst>
      <p:ext uri="{BB962C8B-B14F-4D97-AF65-F5344CB8AC3E}">
        <p14:creationId xmlns:p14="http://schemas.microsoft.com/office/powerpoint/2010/main" val="22489578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b="1" dirty="0">
                <a:solidFill>
                  <a:schemeClr val="bg1"/>
                </a:solidFill>
              </a:rPr>
              <a:t>Predicted Versus Observed Response</a:t>
            </a:r>
            <a:endParaRPr lang="en-US" dirty="0">
              <a:solidFill>
                <a:schemeClr val="bg1"/>
              </a:solidFill>
            </a:endParaRPr>
          </a:p>
        </p:txBody>
      </p:sp>
      <p:sp>
        <p:nvSpPr>
          <p:cNvPr id="3" name="内容占位符 2"/>
          <p:cNvSpPr>
            <a:spLocks noGrp="1"/>
          </p:cNvSpPr>
          <p:nvPr>
            <p:ph idx="1"/>
          </p:nvPr>
        </p:nvSpPr>
        <p:spPr>
          <a:xfrm>
            <a:off x="1098548" y="2050699"/>
            <a:ext cx="6610789" cy="6858000"/>
          </a:xfrm>
        </p:spPr>
        <p:txBody>
          <a:bodyPr anchor="ctr">
            <a:normAutofit/>
          </a:bodyPr>
          <a:lstStyle/>
          <a:p>
            <a:pPr>
              <a:lnSpc>
                <a:spcPct val="125000"/>
              </a:lnSpc>
              <a:spcBef>
                <a:spcPts val="900"/>
              </a:spcBef>
            </a:pPr>
            <a:r>
              <a:rPr lang="en-US" sz="3600" dirty="0"/>
              <a:t>The red dotted line is a 45-degree reference line.</a:t>
            </a:r>
          </a:p>
          <a:p>
            <a:pPr>
              <a:lnSpc>
                <a:spcPct val="125000"/>
              </a:lnSpc>
              <a:spcBef>
                <a:spcPts val="900"/>
              </a:spcBef>
            </a:pPr>
            <a:r>
              <a:rPr lang="en-US" sz="3600" dirty="0"/>
              <a:t>Markers above (below) the reference line indicate over-(under-) estimated Trip Payment.</a:t>
            </a:r>
          </a:p>
        </p:txBody>
      </p:sp>
      <p:pic>
        <p:nvPicPr>
          <p:cNvPr id="7" name="Picture 6">
            <a:extLst>
              <a:ext uri="{FF2B5EF4-FFF2-40B4-BE49-F238E27FC236}">
                <a16:creationId xmlns:a16="http://schemas.microsoft.com/office/drawing/2014/main" id="{2967B353-D921-FCC8-3763-5F2344D97503}"/>
              </a:ext>
            </a:extLst>
          </p:cNvPr>
          <p:cNvPicPr>
            <a:picLocks noChangeAspect="1"/>
          </p:cNvPicPr>
          <p:nvPr/>
        </p:nvPicPr>
        <p:blipFill>
          <a:blip r:embed="rId2"/>
          <a:stretch>
            <a:fillRect/>
          </a:stretch>
        </p:blipFill>
        <p:spPr>
          <a:xfrm>
            <a:off x="8043259" y="2050699"/>
            <a:ext cx="9146193" cy="6858000"/>
          </a:xfrm>
          <a:prstGeom prst="rect">
            <a:avLst/>
          </a:prstGeom>
          <a:ln w="12700">
            <a:solidFill>
              <a:schemeClr val="tx1"/>
            </a:solidFill>
          </a:ln>
        </p:spPr>
      </p:pic>
    </p:spTree>
    <p:extLst>
      <p:ext uri="{BB962C8B-B14F-4D97-AF65-F5344CB8AC3E}">
        <p14:creationId xmlns:p14="http://schemas.microsoft.com/office/powerpoint/2010/main" val="11496353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b="1" dirty="0">
                <a:solidFill>
                  <a:schemeClr val="bg1"/>
                </a:solidFill>
              </a:rPr>
              <a:t>Residual Versus Observed Response</a:t>
            </a:r>
            <a:endParaRPr lang="en-US" dirty="0">
              <a:solidFill>
                <a:schemeClr val="bg1"/>
              </a:solidFill>
            </a:endParaRPr>
          </a:p>
        </p:txBody>
      </p:sp>
      <p:sp>
        <p:nvSpPr>
          <p:cNvPr id="3" name="内容占位符 2"/>
          <p:cNvSpPr>
            <a:spLocks noGrp="1"/>
          </p:cNvSpPr>
          <p:nvPr>
            <p:ph idx="1"/>
          </p:nvPr>
        </p:nvSpPr>
        <p:spPr>
          <a:xfrm>
            <a:off x="1098548" y="2050699"/>
            <a:ext cx="6610789" cy="6858000"/>
          </a:xfrm>
        </p:spPr>
        <p:txBody>
          <a:bodyPr anchor="ctr">
            <a:normAutofit/>
          </a:bodyPr>
          <a:lstStyle/>
          <a:p>
            <a:pPr>
              <a:lnSpc>
                <a:spcPct val="125000"/>
              </a:lnSpc>
              <a:spcBef>
                <a:spcPts val="900"/>
              </a:spcBef>
            </a:pPr>
            <a:r>
              <a:rPr lang="en-US" sz="3600" dirty="0">
                <a:solidFill>
                  <a:srgbClr val="000000"/>
                </a:solidFill>
              </a:rPr>
              <a:t>We take note as we anticipate an uneventful chart!</a:t>
            </a:r>
          </a:p>
          <a:p>
            <a:pPr>
              <a:lnSpc>
                <a:spcPct val="125000"/>
              </a:lnSpc>
              <a:spcBef>
                <a:spcPts val="900"/>
              </a:spcBef>
            </a:pPr>
            <a:r>
              <a:rPr lang="en-US" sz="3600" dirty="0">
                <a:solidFill>
                  <a:srgbClr val="000000"/>
                </a:solidFill>
              </a:rPr>
              <a:t>The model assumes the residuals have a normal distribution, so it is unusual (though not impossible) to see residuals that are less than -2 or larger than +2.</a:t>
            </a:r>
          </a:p>
        </p:txBody>
      </p:sp>
      <p:pic>
        <p:nvPicPr>
          <p:cNvPr id="5" name="Picture 4">
            <a:extLst>
              <a:ext uri="{FF2B5EF4-FFF2-40B4-BE49-F238E27FC236}">
                <a16:creationId xmlns:a16="http://schemas.microsoft.com/office/drawing/2014/main" id="{AB14CCFB-D603-1A38-BF79-DAED73DD8E01}"/>
              </a:ext>
            </a:extLst>
          </p:cNvPr>
          <p:cNvPicPr>
            <a:picLocks noChangeAspect="1"/>
          </p:cNvPicPr>
          <p:nvPr/>
        </p:nvPicPr>
        <p:blipFill>
          <a:blip r:embed="rId2"/>
          <a:stretch>
            <a:fillRect/>
          </a:stretch>
        </p:blipFill>
        <p:spPr>
          <a:xfrm>
            <a:off x="8078796" y="2050699"/>
            <a:ext cx="9256645" cy="6858000"/>
          </a:xfrm>
          <a:prstGeom prst="rect">
            <a:avLst/>
          </a:prstGeom>
          <a:ln w="12700">
            <a:solidFill>
              <a:schemeClr val="tx1"/>
            </a:solidFill>
          </a:ln>
        </p:spPr>
      </p:pic>
      <p:sp>
        <p:nvSpPr>
          <p:cNvPr id="4" name="Oval 3">
            <a:extLst>
              <a:ext uri="{FF2B5EF4-FFF2-40B4-BE49-F238E27FC236}">
                <a16:creationId xmlns:a16="http://schemas.microsoft.com/office/drawing/2014/main" id="{6E685602-CB5A-A73A-EEF9-16C1313146AC}"/>
              </a:ext>
            </a:extLst>
          </p:cNvPr>
          <p:cNvSpPr/>
          <p:nvPr/>
        </p:nvSpPr>
        <p:spPr>
          <a:xfrm>
            <a:off x="15576331" y="2168817"/>
            <a:ext cx="977462" cy="74098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9E48853-2598-BB01-6959-55AC2B635455}"/>
              </a:ext>
            </a:extLst>
          </p:cNvPr>
          <p:cNvSpPr/>
          <p:nvPr/>
        </p:nvSpPr>
        <p:spPr>
          <a:xfrm>
            <a:off x="16272531" y="6968358"/>
            <a:ext cx="977463" cy="1513489"/>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4390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F33CE27-7CDF-6C4D-736F-BD49DA842DD4}"/>
              </a:ext>
            </a:extLst>
          </p:cNvPr>
          <p:cNvSpPr/>
          <p:nvPr/>
        </p:nvSpPr>
        <p:spPr>
          <a:xfrm>
            <a:off x="1828800" y="1485900"/>
            <a:ext cx="14630400" cy="73152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dirty="0">
                <a:solidFill>
                  <a:schemeClr val="tx1"/>
                </a:solidFill>
              </a:rPr>
              <a:t>END OF LESSON 2</a:t>
            </a:r>
          </a:p>
        </p:txBody>
      </p:sp>
    </p:spTree>
    <p:extLst>
      <p:ext uri="{BB962C8B-B14F-4D97-AF65-F5344CB8AC3E}">
        <p14:creationId xmlns:p14="http://schemas.microsoft.com/office/powerpoint/2010/main" val="22081633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F33CE27-7CDF-6C4D-736F-BD49DA842DD4}"/>
              </a:ext>
            </a:extLst>
          </p:cNvPr>
          <p:cNvSpPr/>
          <p:nvPr/>
        </p:nvSpPr>
        <p:spPr>
          <a:xfrm>
            <a:off x="1828800" y="1485900"/>
            <a:ext cx="14630400" cy="7315200"/>
          </a:xfrm>
          <a:prstGeom prst="ellipse">
            <a:avLst/>
          </a:prstGeom>
          <a:noFill/>
          <a:ln w="76200"/>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5000"/>
              </a:lnSpc>
              <a:spcBef>
                <a:spcPts val="0"/>
              </a:spcBef>
              <a:spcAft>
                <a:spcPts val="600"/>
              </a:spcAft>
            </a:pPr>
            <a:r>
              <a:rPr lang="en-US" altLang="en-US" sz="7200" b="1" dirty="0">
                <a:solidFill>
                  <a:schemeClr val="tx1"/>
                </a:solidFill>
              </a:rPr>
              <a:t>Lesson 3:</a:t>
            </a:r>
            <a:br>
              <a:rPr lang="en-US" altLang="en-US" sz="7200" b="1" dirty="0">
                <a:solidFill>
                  <a:schemeClr val="tx1"/>
                </a:solidFill>
              </a:rPr>
            </a:br>
            <a:r>
              <a:rPr lang="en-US" altLang="en-US" sz="7200" b="1" dirty="0">
                <a:solidFill>
                  <a:schemeClr val="tx1"/>
                </a:solidFill>
              </a:rPr>
              <a:t>Feature Importance</a:t>
            </a:r>
            <a:endParaRPr lang="en-US" sz="7200" b="1" dirty="0">
              <a:solidFill>
                <a:schemeClr val="tx1"/>
              </a:solidFill>
            </a:endParaRPr>
          </a:p>
        </p:txBody>
      </p:sp>
    </p:spTree>
    <p:extLst>
      <p:ext uri="{BB962C8B-B14F-4D97-AF65-F5344CB8AC3E}">
        <p14:creationId xmlns:p14="http://schemas.microsoft.com/office/powerpoint/2010/main" val="17175514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b="1" dirty="0">
                <a:solidFill>
                  <a:schemeClr val="bg1"/>
                </a:solidFill>
              </a:rPr>
              <a:t>Coefficient of Determination</a:t>
            </a:r>
            <a:endParaRPr lang="en-US" dirty="0">
              <a:solidFill>
                <a:schemeClr val="bg1"/>
              </a:solidFill>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chor="ctr">
                <a:noAutofit/>
              </a:bodyPr>
              <a:lstStyle/>
              <a:p>
                <a:pPr>
                  <a:lnSpc>
                    <a:spcPct val="125000"/>
                  </a:lnSpc>
                  <a:spcBef>
                    <a:spcPts val="900"/>
                  </a:spcBef>
                </a:pPr>
                <a:r>
                  <a:rPr lang="en-US" sz="3800" dirty="0"/>
                  <a:t>The Coefficient of Determination is </a:t>
                </a:r>
                <a14:m>
                  <m:oMath xmlns:m="http://schemas.openxmlformats.org/officeDocument/2006/math">
                    <m:sSup>
                      <m:sSupPr>
                        <m:ctrlPr>
                          <a:rPr lang="en-US" sz="3800" i="1" smtClean="0">
                            <a:latin typeface="Cambria Math" panose="02040503050406030204" pitchFamily="18" charset="0"/>
                          </a:rPr>
                        </m:ctrlPr>
                      </m:sSupPr>
                      <m:e>
                        <m:r>
                          <a:rPr lang="en-US" sz="3800" b="0" i="1" smtClean="0">
                            <a:latin typeface="Cambria Math" panose="02040503050406030204" pitchFamily="18" charset="0"/>
                          </a:rPr>
                          <m:t>𝑅</m:t>
                        </m:r>
                      </m:e>
                      <m:sup>
                        <m:r>
                          <a:rPr lang="en-US" sz="3800" b="0" i="1" smtClean="0">
                            <a:latin typeface="Cambria Math" panose="02040503050406030204" pitchFamily="18" charset="0"/>
                          </a:rPr>
                          <m:t>2</m:t>
                        </m:r>
                      </m:sup>
                    </m:sSup>
                    <m:r>
                      <a:rPr lang="en-US" sz="3800" b="0" i="1" smtClean="0">
                        <a:latin typeface="Cambria Math" panose="02040503050406030204" pitchFamily="18" charset="0"/>
                      </a:rPr>
                      <m:t>=1−</m:t>
                    </m:r>
                    <m:f>
                      <m:fPr>
                        <m:type m:val="lin"/>
                        <m:ctrlPr>
                          <a:rPr lang="en-US" sz="3800" b="0" i="1" smtClean="0">
                            <a:latin typeface="Cambria Math" panose="02040503050406030204" pitchFamily="18" charset="0"/>
                          </a:rPr>
                        </m:ctrlPr>
                      </m:fPr>
                      <m:num>
                        <m:r>
                          <a:rPr lang="en-US" sz="3800" b="0" i="1" smtClean="0">
                            <a:latin typeface="Cambria Math" panose="02040503050406030204" pitchFamily="18" charset="0"/>
                          </a:rPr>
                          <m:t>𝑆𝑆𝐸</m:t>
                        </m:r>
                      </m:num>
                      <m:den>
                        <m:r>
                          <a:rPr lang="en-US" sz="3800" b="0" i="1" smtClean="0">
                            <a:latin typeface="Cambria Math" panose="02040503050406030204" pitchFamily="18" charset="0"/>
                          </a:rPr>
                          <m:t>𝑆𝑆𝑇</m:t>
                        </m:r>
                      </m:den>
                    </m:f>
                  </m:oMath>
                </a14:m>
                <a:r>
                  <a:rPr lang="en-US" sz="3800" dirty="0"/>
                  <a:t> where </a:t>
                </a:r>
                <a14:m>
                  <m:oMath xmlns:m="http://schemas.openxmlformats.org/officeDocument/2006/math">
                    <m:r>
                      <a:rPr lang="en-US" sz="3800" b="0" i="1" smtClean="0">
                        <a:latin typeface="Cambria Math" panose="02040503050406030204" pitchFamily="18" charset="0"/>
                      </a:rPr>
                      <m:t>𝑆𝑆𝑇</m:t>
                    </m:r>
                    <m:r>
                      <a:rPr lang="en-US" sz="3800" b="0" i="1" smtClean="0">
                        <a:latin typeface="Cambria Math" panose="02040503050406030204" pitchFamily="18" charset="0"/>
                      </a:rPr>
                      <m:t>=</m:t>
                    </m:r>
                    <m:nary>
                      <m:naryPr>
                        <m:chr m:val="∑"/>
                        <m:ctrlPr>
                          <a:rPr lang="en-US" sz="3800" b="0" i="1" smtClean="0">
                            <a:latin typeface="Cambria Math" panose="02040503050406030204" pitchFamily="18" charset="0"/>
                          </a:rPr>
                        </m:ctrlPr>
                      </m:naryPr>
                      <m:sub>
                        <m:r>
                          <m:rPr>
                            <m:brk m:alnAt="23"/>
                          </m:rPr>
                          <a:rPr lang="en-US" sz="3800" b="0" i="1" smtClean="0">
                            <a:latin typeface="Cambria Math" panose="02040503050406030204" pitchFamily="18" charset="0"/>
                          </a:rPr>
                          <m:t>𝑖</m:t>
                        </m:r>
                        <m:r>
                          <a:rPr lang="en-US" sz="3800" b="0" i="1" smtClean="0">
                            <a:latin typeface="Cambria Math" panose="02040503050406030204" pitchFamily="18" charset="0"/>
                          </a:rPr>
                          <m:t>=1</m:t>
                        </m:r>
                      </m:sub>
                      <m:sup>
                        <m:r>
                          <a:rPr lang="en-US" sz="3800" b="0" i="1" smtClean="0">
                            <a:latin typeface="Cambria Math" panose="02040503050406030204" pitchFamily="18" charset="0"/>
                          </a:rPr>
                          <m:t>𝑛</m:t>
                        </m:r>
                      </m:sup>
                      <m:e>
                        <m:sSup>
                          <m:sSupPr>
                            <m:ctrlPr>
                              <a:rPr lang="en-US" sz="3800" b="0" i="1" smtClean="0">
                                <a:latin typeface="Cambria Math" panose="02040503050406030204" pitchFamily="18" charset="0"/>
                              </a:rPr>
                            </m:ctrlPr>
                          </m:sSupPr>
                          <m:e>
                            <m:d>
                              <m:dPr>
                                <m:ctrlPr>
                                  <a:rPr lang="en-US" sz="3800" b="0" i="1" smtClean="0">
                                    <a:latin typeface="Cambria Math" panose="02040503050406030204" pitchFamily="18" charset="0"/>
                                  </a:rPr>
                                </m:ctrlPr>
                              </m:dPr>
                              <m:e>
                                <m:sSub>
                                  <m:sSubPr>
                                    <m:ctrlPr>
                                      <a:rPr lang="en-US" sz="3800" b="0" i="1" smtClean="0">
                                        <a:latin typeface="Cambria Math" panose="02040503050406030204" pitchFamily="18" charset="0"/>
                                      </a:rPr>
                                    </m:ctrlPr>
                                  </m:sSubPr>
                                  <m:e>
                                    <m:r>
                                      <a:rPr lang="en-US" sz="3800" b="0" i="1" smtClean="0">
                                        <a:latin typeface="Cambria Math" panose="02040503050406030204" pitchFamily="18" charset="0"/>
                                      </a:rPr>
                                      <m:t>𝑦</m:t>
                                    </m:r>
                                  </m:e>
                                  <m:sub>
                                    <m:r>
                                      <a:rPr lang="en-US" sz="3800" b="0" i="1" smtClean="0">
                                        <a:latin typeface="Cambria Math" panose="02040503050406030204" pitchFamily="18" charset="0"/>
                                      </a:rPr>
                                      <m:t>𝑖</m:t>
                                    </m:r>
                                  </m:sub>
                                </m:sSub>
                                <m:r>
                                  <a:rPr lang="en-US" sz="3800" b="0" i="1" smtClean="0">
                                    <a:latin typeface="Cambria Math" panose="02040503050406030204" pitchFamily="18" charset="0"/>
                                  </a:rPr>
                                  <m:t>−</m:t>
                                </m:r>
                                <m:acc>
                                  <m:accPr>
                                    <m:chr m:val="̅"/>
                                    <m:ctrlPr>
                                      <a:rPr lang="en-US" sz="3800" b="0" i="1" smtClean="0">
                                        <a:latin typeface="Cambria Math" panose="02040503050406030204" pitchFamily="18" charset="0"/>
                                      </a:rPr>
                                    </m:ctrlPr>
                                  </m:accPr>
                                  <m:e>
                                    <m:r>
                                      <a:rPr lang="en-US" sz="3800" b="0" i="1" smtClean="0">
                                        <a:latin typeface="Cambria Math" panose="02040503050406030204" pitchFamily="18" charset="0"/>
                                      </a:rPr>
                                      <m:t>𝑦</m:t>
                                    </m:r>
                                  </m:e>
                                </m:acc>
                              </m:e>
                            </m:d>
                          </m:e>
                          <m:sup>
                            <m:r>
                              <a:rPr lang="en-US" sz="3800" b="0" i="1" smtClean="0">
                                <a:latin typeface="Cambria Math" panose="02040503050406030204" pitchFamily="18" charset="0"/>
                              </a:rPr>
                              <m:t>2</m:t>
                            </m:r>
                          </m:sup>
                        </m:sSup>
                      </m:e>
                    </m:nary>
                  </m:oMath>
                </a14:m>
                <a:r>
                  <a:rPr lang="en-US" sz="3800" dirty="0"/>
                  <a:t> is and </a:t>
                </a:r>
                <a14:m>
                  <m:oMath xmlns:m="http://schemas.openxmlformats.org/officeDocument/2006/math">
                    <m:r>
                      <a:rPr lang="en-US" sz="3800" b="0" i="1" smtClean="0">
                        <a:latin typeface="Cambria Math" panose="02040503050406030204" pitchFamily="18" charset="0"/>
                      </a:rPr>
                      <m:t>𝑆𝑆𝐸</m:t>
                    </m:r>
                    <m:r>
                      <a:rPr lang="en-US" sz="3800" b="0" i="1" smtClean="0">
                        <a:latin typeface="Cambria Math" panose="02040503050406030204" pitchFamily="18" charset="0"/>
                      </a:rPr>
                      <m:t>=</m:t>
                    </m:r>
                    <m:nary>
                      <m:naryPr>
                        <m:chr m:val="∑"/>
                        <m:ctrlPr>
                          <a:rPr lang="en-US" sz="3800" i="1">
                            <a:latin typeface="Cambria Math" panose="02040503050406030204" pitchFamily="18" charset="0"/>
                          </a:rPr>
                        </m:ctrlPr>
                      </m:naryPr>
                      <m:sub>
                        <m:r>
                          <m:rPr>
                            <m:brk m:alnAt="23"/>
                          </m:rPr>
                          <a:rPr lang="en-US" sz="3800" i="1">
                            <a:latin typeface="Cambria Math" panose="02040503050406030204" pitchFamily="18" charset="0"/>
                          </a:rPr>
                          <m:t>𝑖</m:t>
                        </m:r>
                        <m:r>
                          <a:rPr lang="en-US" sz="3800" i="1">
                            <a:latin typeface="Cambria Math" panose="02040503050406030204" pitchFamily="18" charset="0"/>
                          </a:rPr>
                          <m:t>=1</m:t>
                        </m:r>
                      </m:sub>
                      <m:sup>
                        <m:r>
                          <a:rPr lang="en-US" sz="3800" i="1">
                            <a:latin typeface="Cambria Math" panose="02040503050406030204" pitchFamily="18" charset="0"/>
                          </a:rPr>
                          <m:t>𝑛</m:t>
                        </m:r>
                      </m:sup>
                      <m:e>
                        <m:sSup>
                          <m:sSupPr>
                            <m:ctrlPr>
                              <a:rPr lang="en-US" sz="3800" i="1">
                                <a:latin typeface="Cambria Math" panose="02040503050406030204" pitchFamily="18" charset="0"/>
                              </a:rPr>
                            </m:ctrlPr>
                          </m:sSupPr>
                          <m:e>
                            <m:d>
                              <m:dPr>
                                <m:ctrlPr>
                                  <a:rPr lang="en-US" sz="3800" i="1">
                                    <a:latin typeface="Cambria Math" panose="02040503050406030204" pitchFamily="18" charset="0"/>
                                  </a:rPr>
                                </m:ctrlPr>
                              </m:dPr>
                              <m:e>
                                <m:sSub>
                                  <m:sSubPr>
                                    <m:ctrlPr>
                                      <a:rPr lang="en-US" sz="3800" i="1">
                                        <a:latin typeface="Cambria Math" panose="02040503050406030204" pitchFamily="18" charset="0"/>
                                      </a:rPr>
                                    </m:ctrlPr>
                                  </m:sSubPr>
                                  <m:e>
                                    <m:r>
                                      <a:rPr lang="en-US" sz="3800" i="1">
                                        <a:latin typeface="Cambria Math" panose="02040503050406030204" pitchFamily="18" charset="0"/>
                                      </a:rPr>
                                      <m:t>𝑦</m:t>
                                    </m:r>
                                  </m:e>
                                  <m:sub>
                                    <m:r>
                                      <a:rPr lang="en-US" sz="3800" i="1">
                                        <a:latin typeface="Cambria Math" panose="02040503050406030204" pitchFamily="18" charset="0"/>
                                      </a:rPr>
                                      <m:t>𝑖</m:t>
                                    </m:r>
                                  </m:sub>
                                </m:sSub>
                                <m:r>
                                  <a:rPr lang="en-US" sz="3800" b="0" i="1" smtClean="0">
                                    <a:latin typeface="Cambria Math" panose="02040503050406030204" pitchFamily="18" charset="0"/>
                                  </a:rPr>
                                  <m:t>−</m:t>
                                </m:r>
                                <m:sSub>
                                  <m:sSubPr>
                                    <m:ctrlPr>
                                      <a:rPr lang="en-US" sz="3800" b="0" i="1" smtClean="0">
                                        <a:latin typeface="Cambria Math" panose="02040503050406030204" pitchFamily="18" charset="0"/>
                                      </a:rPr>
                                    </m:ctrlPr>
                                  </m:sSubPr>
                                  <m:e>
                                    <m:acc>
                                      <m:accPr>
                                        <m:chr m:val="̂"/>
                                        <m:ctrlPr>
                                          <a:rPr lang="en-US" sz="3800" b="0" i="1" smtClean="0">
                                            <a:latin typeface="Cambria Math" panose="02040503050406030204" pitchFamily="18" charset="0"/>
                                          </a:rPr>
                                        </m:ctrlPr>
                                      </m:accPr>
                                      <m:e>
                                        <m:r>
                                          <a:rPr lang="en-US" sz="3800" b="0" i="1" smtClean="0">
                                            <a:latin typeface="Cambria Math" panose="02040503050406030204" pitchFamily="18" charset="0"/>
                                          </a:rPr>
                                          <m:t>𝑦</m:t>
                                        </m:r>
                                      </m:e>
                                    </m:acc>
                                  </m:e>
                                  <m:sub>
                                    <m:r>
                                      <a:rPr lang="en-US" sz="3800" b="0" i="1" smtClean="0">
                                        <a:latin typeface="Cambria Math" panose="02040503050406030204" pitchFamily="18" charset="0"/>
                                      </a:rPr>
                                      <m:t>𝑖</m:t>
                                    </m:r>
                                  </m:sub>
                                </m:sSub>
                              </m:e>
                            </m:d>
                          </m:e>
                          <m:sup>
                            <m:r>
                              <a:rPr lang="en-US" sz="3800" i="1">
                                <a:latin typeface="Cambria Math" panose="02040503050406030204" pitchFamily="18" charset="0"/>
                              </a:rPr>
                              <m:t>2</m:t>
                            </m:r>
                          </m:sup>
                        </m:sSup>
                      </m:e>
                    </m:nary>
                  </m:oMath>
                </a14:m>
                <a:r>
                  <a:rPr lang="en-US" sz="3800" dirty="0"/>
                  <a:t>. </a:t>
                </a:r>
              </a:p>
              <a:p>
                <a:pPr>
                  <a:lnSpc>
                    <a:spcPct val="125000"/>
                  </a:lnSpc>
                  <a:spcBef>
                    <a:spcPts val="900"/>
                  </a:spcBef>
                </a:pPr>
                <a:r>
                  <a:rPr lang="en-US" sz="3800" dirty="0"/>
                  <a:t>The </a:t>
                </a:r>
                <a14:m>
                  <m:oMath xmlns:m="http://schemas.openxmlformats.org/officeDocument/2006/math">
                    <m:r>
                      <a:rPr lang="en-US" sz="3800" i="1" dirty="0" smtClean="0">
                        <a:latin typeface="Cambria Math" panose="02040503050406030204" pitchFamily="18" charset="0"/>
                      </a:rPr>
                      <m:t>𝑆𝑆𝑇</m:t>
                    </m:r>
                  </m:oMath>
                </a14:m>
                <a:r>
                  <a:rPr lang="en-US" sz="3800" dirty="0"/>
                  <a:t> measures the overall variability of the response variable from its mean.  The </a:t>
                </a:r>
                <a14:m>
                  <m:oMath xmlns:m="http://schemas.openxmlformats.org/officeDocument/2006/math">
                    <m:r>
                      <a:rPr lang="en-US" sz="3800" i="1" dirty="0" smtClean="0">
                        <a:latin typeface="Cambria Math" panose="02040503050406030204" pitchFamily="18" charset="0"/>
                      </a:rPr>
                      <m:t>𝑆𝑆𝐸</m:t>
                    </m:r>
                  </m:oMath>
                </a14:m>
                <a:r>
                  <a:rPr lang="en-US" sz="3800" dirty="0"/>
                  <a:t> (residual sum of squares) measures the overall variability of the regression residuals.</a:t>
                </a:r>
              </a:p>
              <a:p>
                <a:pPr>
                  <a:lnSpc>
                    <a:spcPct val="125000"/>
                  </a:lnSpc>
                  <a:spcBef>
                    <a:spcPts val="900"/>
                  </a:spcBef>
                </a:pPr>
                <a:r>
                  <a:rPr lang="en-US" sz="3800" dirty="0"/>
                  <a:t>We can show that </a:t>
                </a:r>
                <a14:m>
                  <m:oMath xmlns:m="http://schemas.openxmlformats.org/officeDocument/2006/math">
                    <m:r>
                      <a:rPr lang="en-US" sz="3800" b="0" i="1" smtClean="0">
                        <a:latin typeface="Cambria Math" panose="02040503050406030204" pitchFamily="18" charset="0"/>
                      </a:rPr>
                      <m:t>0</m:t>
                    </m:r>
                    <m:r>
                      <a:rPr lang="en-US" sz="3800" b="0" i="1" smtClean="0">
                        <a:latin typeface="Cambria Math" panose="02040503050406030204" pitchFamily="18" charset="0"/>
                        <a:ea typeface="Cambria Math" panose="02040503050406030204" pitchFamily="18" charset="0"/>
                      </a:rPr>
                      <m:t>≤</m:t>
                    </m:r>
                    <m:sSup>
                      <m:sSupPr>
                        <m:ctrlPr>
                          <a:rPr lang="en-US" sz="3800" b="0" i="1" smtClean="0">
                            <a:latin typeface="Cambria Math" panose="02040503050406030204" pitchFamily="18" charset="0"/>
                            <a:ea typeface="Cambria Math" panose="02040503050406030204" pitchFamily="18" charset="0"/>
                          </a:rPr>
                        </m:ctrlPr>
                      </m:sSupPr>
                      <m:e>
                        <m:r>
                          <a:rPr lang="en-US" sz="3800" b="0" i="1" smtClean="0">
                            <a:latin typeface="Cambria Math" panose="02040503050406030204" pitchFamily="18" charset="0"/>
                            <a:ea typeface="Cambria Math" panose="02040503050406030204" pitchFamily="18" charset="0"/>
                          </a:rPr>
                          <m:t>𝑅</m:t>
                        </m:r>
                      </m:e>
                      <m:sup>
                        <m:r>
                          <a:rPr lang="en-US" sz="3800" b="0" i="1" smtClean="0">
                            <a:latin typeface="Cambria Math" panose="02040503050406030204" pitchFamily="18" charset="0"/>
                            <a:ea typeface="Cambria Math" panose="02040503050406030204" pitchFamily="18" charset="0"/>
                          </a:rPr>
                          <m:t>2</m:t>
                        </m:r>
                      </m:sup>
                    </m:sSup>
                    <m:r>
                      <a:rPr lang="en-US" sz="3800" b="0" i="1" smtClean="0">
                        <a:latin typeface="Cambria Math" panose="02040503050406030204" pitchFamily="18" charset="0"/>
                        <a:ea typeface="Cambria Math" panose="02040503050406030204" pitchFamily="18" charset="0"/>
                      </a:rPr>
                      <m:t>≤1</m:t>
                    </m:r>
                  </m:oMath>
                </a14:m>
                <a:r>
                  <a:rPr lang="en-US" sz="3800" dirty="0"/>
                  <a:t> because </a:t>
                </a:r>
                <a14:m>
                  <m:oMath xmlns:m="http://schemas.openxmlformats.org/officeDocument/2006/math">
                    <m:r>
                      <a:rPr lang="en-US" sz="3800" b="0" i="1" smtClean="0">
                        <a:latin typeface="Cambria Math" panose="02040503050406030204" pitchFamily="18" charset="0"/>
                      </a:rPr>
                      <m:t>𝑆𝑆𝐸</m:t>
                    </m:r>
                    <m:r>
                      <a:rPr lang="en-US" sz="3800" b="0" i="1" smtClean="0">
                        <a:latin typeface="Cambria Math" panose="02040503050406030204" pitchFamily="18" charset="0"/>
                        <a:ea typeface="Cambria Math" panose="02040503050406030204" pitchFamily="18" charset="0"/>
                      </a:rPr>
                      <m:t>≤</m:t>
                    </m:r>
                    <m:r>
                      <a:rPr lang="en-US" sz="3800" b="0" i="1" smtClean="0">
                        <a:latin typeface="Cambria Math" panose="02040503050406030204" pitchFamily="18" charset="0"/>
                        <a:ea typeface="Cambria Math" panose="02040503050406030204" pitchFamily="18" charset="0"/>
                      </a:rPr>
                      <m:t>𝑆𝑆𝑇</m:t>
                    </m:r>
                  </m:oMath>
                </a14:m>
                <a:r>
                  <a:rPr lang="en-US" sz="3800" dirty="0"/>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23"/>
                </a:stretch>
              </a:blipFill>
            </p:spPr>
            <p:txBody>
              <a:bodyPr/>
              <a:lstStyle/>
              <a:p>
                <a:r>
                  <a:rPr lang="en-US">
                    <a:noFill/>
                  </a:rPr>
                  <a:t> </a:t>
                </a:r>
              </a:p>
            </p:txBody>
          </p:sp>
        </mc:Fallback>
      </mc:AlternateContent>
    </p:spTree>
    <p:extLst>
      <p:ext uri="{BB962C8B-B14F-4D97-AF65-F5344CB8AC3E}">
        <p14:creationId xmlns:p14="http://schemas.microsoft.com/office/powerpoint/2010/main" val="10398767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b="1" dirty="0">
                <a:solidFill>
                  <a:schemeClr val="bg1"/>
                </a:solidFill>
              </a:rPr>
              <a:t>Coefficient of Determination</a:t>
            </a:r>
            <a:endParaRPr lang="en-US" dirty="0">
              <a:solidFill>
                <a:schemeClr val="bg1"/>
              </a:solidFill>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chor="ctr">
                <a:noAutofit/>
              </a:bodyPr>
              <a:lstStyle/>
              <a:p>
                <a:pPr>
                  <a:lnSpc>
                    <a:spcPct val="125000"/>
                  </a:lnSpc>
                  <a:spcBef>
                    <a:spcPts val="900"/>
                  </a:spcBef>
                </a:pPr>
                <a:r>
                  <a:rPr lang="en-US" sz="3800" dirty="0"/>
                  <a:t>If the linear regression model fits the response values perfectly, then all the residuals </a:t>
                </a:r>
                <a14:m>
                  <m:oMath xmlns:m="http://schemas.openxmlformats.org/officeDocument/2006/math">
                    <m:sSub>
                      <m:sSubPr>
                        <m:ctrlPr>
                          <a:rPr lang="en-US" sz="3800" i="1">
                            <a:latin typeface="Cambria Math" panose="02040503050406030204" pitchFamily="18" charset="0"/>
                          </a:rPr>
                        </m:ctrlPr>
                      </m:sSubPr>
                      <m:e>
                        <m:r>
                          <a:rPr lang="en-US" sz="3800" i="1">
                            <a:latin typeface="Cambria Math" panose="02040503050406030204" pitchFamily="18" charset="0"/>
                          </a:rPr>
                          <m:t>𝑦</m:t>
                        </m:r>
                      </m:e>
                      <m:sub>
                        <m:r>
                          <a:rPr lang="en-US" sz="3800" i="1">
                            <a:latin typeface="Cambria Math" panose="02040503050406030204" pitchFamily="18" charset="0"/>
                          </a:rPr>
                          <m:t>𝑖</m:t>
                        </m:r>
                      </m:sub>
                    </m:sSub>
                    <m:r>
                      <a:rPr lang="en-US" sz="3800" i="1">
                        <a:latin typeface="Cambria Math" panose="02040503050406030204" pitchFamily="18" charset="0"/>
                      </a:rPr>
                      <m:t>−</m:t>
                    </m:r>
                    <m:sSub>
                      <m:sSubPr>
                        <m:ctrlPr>
                          <a:rPr lang="en-US" sz="3800" i="1">
                            <a:latin typeface="Cambria Math" panose="02040503050406030204" pitchFamily="18" charset="0"/>
                          </a:rPr>
                        </m:ctrlPr>
                      </m:sSubPr>
                      <m:e>
                        <m:acc>
                          <m:accPr>
                            <m:chr m:val="̂"/>
                            <m:ctrlPr>
                              <a:rPr lang="en-US" sz="3800" i="1">
                                <a:latin typeface="Cambria Math" panose="02040503050406030204" pitchFamily="18" charset="0"/>
                              </a:rPr>
                            </m:ctrlPr>
                          </m:accPr>
                          <m:e>
                            <m:r>
                              <a:rPr lang="en-US" sz="3800" i="1">
                                <a:latin typeface="Cambria Math" panose="02040503050406030204" pitchFamily="18" charset="0"/>
                              </a:rPr>
                              <m:t>𝑦</m:t>
                            </m:r>
                          </m:e>
                        </m:acc>
                      </m:e>
                      <m:sub>
                        <m:r>
                          <a:rPr lang="en-US" sz="3800" i="1">
                            <a:latin typeface="Cambria Math" panose="02040503050406030204" pitchFamily="18" charset="0"/>
                          </a:rPr>
                          <m:t>𝑖</m:t>
                        </m:r>
                      </m:sub>
                    </m:sSub>
                    <m:r>
                      <a:rPr lang="en-US" sz="3800" b="0" i="1" smtClean="0">
                        <a:latin typeface="Cambria Math" panose="02040503050406030204" pitchFamily="18" charset="0"/>
                      </a:rPr>
                      <m:t>=0</m:t>
                    </m:r>
                  </m:oMath>
                </a14:m>
                <a:r>
                  <a:rPr lang="en-US" sz="3800" dirty="0"/>
                  <a:t> for </a:t>
                </a:r>
                <a14:m>
                  <m:oMath xmlns:m="http://schemas.openxmlformats.org/officeDocument/2006/math">
                    <m:r>
                      <a:rPr lang="en-US" sz="3800" b="0" i="1" smtClean="0">
                        <a:latin typeface="Cambria Math" panose="02040503050406030204" pitchFamily="18" charset="0"/>
                      </a:rPr>
                      <m:t>𝑖</m:t>
                    </m:r>
                    <m:r>
                      <a:rPr lang="en-US" sz="3800" b="0" i="1" smtClean="0">
                        <a:latin typeface="Cambria Math" panose="02040503050406030204" pitchFamily="18" charset="0"/>
                      </a:rPr>
                      <m:t>=1,…,</m:t>
                    </m:r>
                    <m:r>
                      <a:rPr lang="en-US" sz="3800" b="0" i="1" smtClean="0">
                        <a:latin typeface="Cambria Math" panose="02040503050406030204" pitchFamily="18" charset="0"/>
                      </a:rPr>
                      <m:t>𝑛</m:t>
                    </m:r>
                  </m:oMath>
                </a14:m>
                <a:r>
                  <a:rPr lang="en-US" sz="3800" dirty="0"/>
                  <a:t>.  In this case, </a:t>
                </a:r>
                <a14:m>
                  <m:oMath xmlns:m="http://schemas.openxmlformats.org/officeDocument/2006/math">
                    <m:sSup>
                      <m:sSupPr>
                        <m:ctrlPr>
                          <a:rPr lang="en-US" sz="3800" i="1" smtClean="0">
                            <a:latin typeface="Cambria Math" panose="02040503050406030204" pitchFamily="18" charset="0"/>
                          </a:rPr>
                        </m:ctrlPr>
                      </m:sSupPr>
                      <m:e>
                        <m:r>
                          <a:rPr lang="en-US" sz="3800" b="0" i="1" smtClean="0">
                            <a:latin typeface="Cambria Math" panose="02040503050406030204" pitchFamily="18" charset="0"/>
                          </a:rPr>
                          <m:t>𝑅</m:t>
                        </m:r>
                      </m:e>
                      <m:sup>
                        <m:r>
                          <a:rPr lang="en-US" sz="3800" b="0" i="1" smtClean="0">
                            <a:latin typeface="Cambria Math" panose="02040503050406030204" pitchFamily="18" charset="0"/>
                          </a:rPr>
                          <m:t>2</m:t>
                        </m:r>
                      </m:sup>
                    </m:sSup>
                    <m:r>
                      <a:rPr lang="en-US" sz="3800" b="0" i="1" smtClean="0">
                        <a:latin typeface="Cambria Math" panose="02040503050406030204" pitchFamily="18" charset="0"/>
                      </a:rPr>
                      <m:t>=1</m:t>
                    </m:r>
                  </m:oMath>
                </a14:m>
                <a:r>
                  <a:rPr lang="en-US" sz="3800" dirty="0"/>
                  <a:t>.</a:t>
                </a:r>
              </a:p>
              <a:p>
                <a:pPr>
                  <a:lnSpc>
                    <a:spcPct val="125000"/>
                  </a:lnSpc>
                  <a:spcBef>
                    <a:spcPts val="900"/>
                  </a:spcBef>
                </a:pPr>
                <a:r>
                  <a:rPr lang="en-US" sz="3800" dirty="0"/>
                  <a:t>If the linear regression model does not use any features except for the Intercept term, then </a:t>
                </a:r>
                <a14:m>
                  <m:oMath xmlns:m="http://schemas.openxmlformats.org/officeDocument/2006/math">
                    <m:sSub>
                      <m:sSubPr>
                        <m:ctrlPr>
                          <a:rPr lang="en-US" sz="3800" b="0" i="1" smtClean="0">
                            <a:latin typeface="Cambria Math" panose="02040503050406030204" pitchFamily="18" charset="0"/>
                          </a:rPr>
                        </m:ctrlPr>
                      </m:sSubPr>
                      <m:e>
                        <m:acc>
                          <m:accPr>
                            <m:chr m:val="̂"/>
                            <m:ctrlPr>
                              <a:rPr lang="en-US" sz="3800" b="0" i="1" smtClean="0">
                                <a:latin typeface="Cambria Math" panose="02040503050406030204" pitchFamily="18" charset="0"/>
                              </a:rPr>
                            </m:ctrlPr>
                          </m:accPr>
                          <m:e>
                            <m:r>
                              <a:rPr lang="en-US" sz="3800" b="0" i="1" smtClean="0">
                                <a:latin typeface="Cambria Math" panose="02040503050406030204" pitchFamily="18" charset="0"/>
                              </a:rPr>
                              <m:t>𝑦</m:t>
                            </m:r>
                          </m:e>
                        </m:acc>
                      </m:e>
                      <m:sub>
                        <m:r>
                          <a:rPr lang="en-US" sz="3800" b="0" i="1" smtClean="0">
                            <a:latin typeface="Cambria Math" panose="02040503050406030204" pitchFamily="18" charset="0"/>
                          </a:rPr>
                          <m:t>𝑖</m:t>
                        </m:r>
                      </m:sub>
                    </m:sSub>
                    <m:r>
                      <a:rPr lang="en-US" sz="3800" b="0" i="1" smtClean="0">
                        <a:latin typeface="Cambria Math" panose="02040503050406030204" pitchFamily="18" charset="0"/>
                      </a:rPr>
                      <m:t>=</m:t>
                    </m:r>
                    <m:acc>
                      <m:accPr>
                        <m:chr m:val="̅"/>
                        <m:ctrlPr>
                          <a:rPr lang="en-US" sz="3800" b="0" i="1" smtClean="0">
                            <a:latin typeface="Cambria Math" panose="02040503050406030204" pitchFamily="18" charset="0"/>
                          </a:rPr>
                        </m:ctrlPr>
                      </m:accPr>
                      <m:e>
                        <m:r>
                          <a:rPr lang="en-US" sz="3800" b="0" i="1" smtClean="0">
                            <a:latin typeface="Cambria Math" panose="02040503050406030204" pitchFamily="18" charset="0"/>
                          </a:rPr>
                          <m:t>𝑦</m:t>
                        </m:r>
                      </m:e>
                    </m:acc>
                  </m:oMath>
                </a14:m>
                <a:r>
                  <a:rPr lang="en-US" sz="3800" dirty="0"/>
                  <a:t> for </a:t>
                </a:r>
                <a14:m>
                  <m:oMath xmlns:m="http://schemas.openxmlformats.org/officeDocument/2006/math">
                    <m:r>
                      <a:rPr lang="en-US" sz="3800" b="0" i="1" smtClean="0">
                        <a:latin typeface="Cambria Math" panose="02040503050406030204" pitchFamily="18" charset="0"/>
                      </a:rPr>
                      <m:t>𝑖</m:t>
                    </m:r>
                    <m:r>
                      <a:rPr lang="en-US" sz="3800" b="0" i="1" smtClean="0">
                        <a:latin typeface="Cambria Math" panose="02040503050406030204" pitchFamily="18" charset="0"/>
                      </a:rPr>
                      <m:t>=1,…,</m:t>
                    </m:r>
                    <m:r>
                      <a:rPr lang="en-US" sz="3800" b="0" i="1" smtClean="0">
                        <a:latin typeface="Cambria Math" panose="02040503050406030204" pitchFamily="18" charset="0"/>
                      </a:rPr>
                      <m:t>𝑛</m:t>
                    </m:r>
                  </m:oMath>
                </a14:m>
                <a:r>
                  <a:rPr lang="en-US" sz="3800" dirty="0"/>
                  <a:t>.  In this case, </a:t>
                </a:r>
                <a14:m>
                  <m:oMath xmlns:m="http://schemas.openxmlformats.org/officeDocument/2006/math">
                    <m:sSup>
                      <m:sSupPr>
                        <m:ctrlPr>
                          <a:rPr lang="en-US" sz="3800" i="1" smtClean="0">
                            <a:latin typeface="Cambria Math" panose="02040503050406030204" pitchFamily="18" charset="0"/>
                          </a:rPr>
                        </m:ctrlPr>
                      </m:sSupPr>
                      <m:e>
                        <m:r>
                          <a:rPr lang="en-US" sz="3800" b="0" i="1" smtClean="0">
                            <a:latin typeface="Cambria Math" panose="02040503050406030204" pitchFamily="18" charset="0"/>
                          </a:rPr>
                          <m:t>𝑅</m:t>
                        </m:r>
                      </m:e>
                      <m:sup>
                        <m:r>
                          <a:rPr lang="en-US" sz="3800" b="0" i="1" smtClean="0">
                            <a:latin typeface="Cambria Math" panose="02040503050406030204" pitchFamily="18" charset="0"/>
                          </a:rPr>
                          <m:t>2</m:t>
                        </m:r>
                      </m:sup>
                    </m:sSup>
                    <m:r>
                      <a:rPr lang="en-US" sz="3800" b="0" i="1" smtClean="0">
                        <a:latin typeface="Cambria Math" panose="02040503050406030204" pitchFamily="18" charset="0"/>
                      </a:rPr>
                      <m:t>=0</m:t>
                    </m:r>
                  </m:oMath>
                </a14:m>
                <a:r>
                  <a:rPr lang="en-US" sz="3800" dirty="0"/>
                  <a:t>.</a:t>
                </a:r>
              </a:p>
              <a:p>
                <a:pPr>
                  <a:lnSpc>
                    <a:spcPct val="125000"/>
                  </a:lnSpc>
                  <a:spcBef>
                    <a:spcPts val="900"/>
                  </a:spcBef>
                </a:pPr>
                <a:r>
                  <a:rPr lang="en-US" sz="3800" dirty="0"/>
                  <a:t>Therefore, we use the Coefficient of Determination to determine the effectiveness of the linear regression model in explaining the variability of the response variable.</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23" r="-1933"/>
                </a:stretch>
              </a:blipFill>
            </p:spPr>
            <p:txBody>
              <a:bodyPr/>
              <a:lstStyle/>
              <a:p>
                <a:r>
                  <a:rPr lang="en-US">
                    <a:noFill/>
                  </a:rPr>
                  <a:t> </a:t>
                </a:r>
              </a:p>
            </p:txBody>
          </p:sp>
        </mc:Fallback>
      </mc:AlternateContent>
    </p:spTree>
    <p:extLst>
      <p:ext uri="{BB962C8B-B14F-4D97-AF65-F5344CB8AC3E}">
        <p14:creationId xmlns:p14="http://schemas.microsoft.com/office/powerpoint/2010/main" val="1776572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F33CE27-7CDF-6C4D-736F-BD49DA842DD4}"/>
              </a:ext>
            </a:extLst>
          </p:cNvPr>
          <p:cNvSpPr/>
          <p:nvPr/>
        </p:nvSpPr>
        <p:spPr>
          <a:xfrm>
            <a:off x="1828800" y="1485900"/>
            <a:ext cx="14630400" cy="7315200"/>
          </a:xfrm>
          <a:prstGeom prst="roundRect">
            <a:avLst/>
          </a:prstGeom>
          <a:noFill/>
          <a:ln w="76200"/>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5000"/>
              </a:lnSpc>
              <a:spcBef>
                <a:spcPts val="0"/>
              </a:spcBef>
              <a:spcAft>
                <a:spcPts val="600"/>
              </a:spcAft>
            </a:pPr>
            <a:r>
              <a:rPr lang="en-US" altLang="en-US" sz="7200" b="1" dirty="0">
                <a:solidFill>
                  <a:schemeClr val="tx1"/>
                </a:solidFill>
              </a:rPr>
              <a:t>Theory and Methodology</a:t>
            </a:r>
          </a:p>
        </p:txBody>
      </p:sp>
    </p:spTree>
    <p:extLst>
      <p:ext uri="{BB962C8B-B14F-4D97-AF65-F5344CB8AC3E}">
        <p14:creationId xmlns:p14="http://schemas.microsoft.com/office/powerpoint/2010/main" val="30392107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b="1" dirty="0">
                <a:solidFill>
                  <a:schemeClr val="bg1"/>
                </a:solidFill>
              </a:rPr>
              <a:t>Chicago Taxi Trip</a:t>
            </a:r>
            <a:endParaRPr lang="en-US" dirty="0">
              <a:solidFill>
                <a:schemeClr val="bg1"/>
              </a:solidFill>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chor="ctr">
                <a:noAutofit/>
              </a:bodyPr>
              <a:lstStyle/>
              <a:p>
                <a:pPr>
                  <a:lnSpc>
                    <a:spcPct val="125000"/>
                  </a:lnSpc>
                  <a:spcBef>
                    <a:spcPts val="900"/>
                  </a:spcBef>
                </a:pPr>
                <a:r>
                  <a:rPr lang="en-US" sz="3800" dirty="0"/>
                  <a:t>The current model is</a:t>
                </a:r>
                <a:br>
                  <a:rPr lang="en-US" sz="3800" dirty="0"/>
                </a:br>
                <a:r>
                  <a:rPr lang="en-US" sz="3800" i="1" dirty="0" err="1"/>
                  <a:t>Trip_Payment</a:t>
                </a:r>
                <a:r>
                  <a:rPr lang="en-US" sz="3800" dirty="0"/>
                  <a:t> ~ </a:t>
                </a:r>
                <a:r>
                  <a:rPr lang="en-US" sz="3800" i="1" dirty="0"/>
                  <a:t>Intercept</a:t>
                </a:r>
                <a:r>
                  <a:rPr lang="en-US" sz="3800" dirty="0"/>
                  <a:t> + </a:t>
                </a:r>
                <a:r>
                  <a:rPr lang="en-US" sz="3800" i="1" dirty="0" err="1"/>
                  <a:t>Trip_Miles</a:t>
                </a:r>
                <a:r>
                  <a:rPr lang="en-US" sz="3800" dirty="0"/>
                  <a:t> + </a:t>
                </a:r>
                <a:r>
                  <a:rPr lang="en-US" sz="3800" i="1" dirty="0" err="1"/>
                  <a:t>Payment_Method</a:t>
                </a:r>
                <a:r>
                  <a:rPr lang="en-US" sz="3800" dirty="0"/>
                  <a:t>.</a:t>
                </a:r>
              </a:p>
              <a:p>
                <a:pPr>
                  <a:lnSpc>
                    <a:spcPct val="125000"/>
                  </a:lnSpc>
                  <a:spcBef>
                    <a:spcPts val="900"/>
                  </a:spcBef>
                </a:pPr>
                <a:r>
                  <a:rPr lang="en-US" sz="3800" dirty="0"/>
                  <a:t>The </a:t>
                </a:r>
                <a14:m>
                  <m:oMath xmlns:m="http://schemas.openxmlformats.org/officeDocument/2006/math">
                    <m:r>
                      <a:rPr lang="en-US" sz="3800" i="1" dirty="0" smtClean="0">
                        <a:latin typeface="Cambria Math" panose="02040503050406030204" pitchFamily="18" charset="0"/>
                      </a:rPr>
                      <m:t>𝑆𝑆𝑇</m:t>
                    </m:r>
                  </m:oMath>
                </a14:m>
                <a:r>
                  <a:rPr lang="en-US" sz="3800" dirty="0"/>
                  <a:t> is 1,139.232375 and </a:t>
                </a:r>
                <a14:m>
                  <m:oMath xmlns:m="http://schemas.openxmlformats.org/officeDocument/2006/math">
                    <m:r>
                      <a:rPr lang="en-US" sz="3800" i="1" dirty="0" smtClean="0">
                        <a:latin typeface="Cambria Math" panose="02040503050406030204" pitchFamily="18" charset="0"/>
                      </a:rPr>
                      <m:t>𝑆𝑆𝐸</m:t>
                    </m:r>
                  </m:oMath>
                </a14:m>
                <a:r>
                  <a:rPr lang="en-US" sz="3800" dirty="0"/>
                  <a:t> is 28.460827.</a:t>
                </a:r>
              </a:p>
              <a:p>
                <a:pPr>
                  <a:lnSpc>
                    <a:spcPct val="125000"/>
                  </a:lnSpc>
                  <a:spcBef>
                    <a:spcPts val="900"/>
                  </a:spcBef>
                </a:pPr>
                <a:r>
                  <a:rPr lang="en-US" sz="3800" dirty="0"/>
                  <a:t>The Coefficient of Determination is 0.9750.</a:t>
                </a:r>
              </a:p>
              <a:p>
                <a:pPr>
                  <a:lnSpc>
                    <a:spcPct val="125000"/>
                  </a:lnSpc>
                  <a:spcBef>
                    <a:spcPts val="900"/>
                  </a:spcBef>
                </a:pPr>
                <a:r>
                  <a:rPr lang="en-US" sz="3800" dirty="0"/>
                  <a:t>We conclude that the current model can explain 97.50% of the variability of the response variable.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2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EBAF0C7-9A27-C248-ACD2-58C017C80402}"/>
              </a:ext>
            </a:extLst>
          </p:cNvPr>
          <p:cNvPicPr>
            <a:picLocks noChangeAspect="1"/>
          </p:cNvPicPr>
          <p:nvPr/>
        </p:nvPicPr>
        <p:blipFill>
          <a:blip r:embed="rId3"/>
          <a:stretch>
            <a:fillRect/>
          </a:stretch>
        </p:blipFill>
        <p:spPr>
          <a:xfrm>
            <a:off x="13826624" y="3130115"/>
            <a:ext cx="3025402" cy="2949196"/>
          </a:xfrm>
          <a:prstGeom prst="rect">
            <a:avLst/>
          </a:prstGeom>
        </p:spPr>
      </p:pic>
    </p:spTree>
    <p:extLst>
      <p:ext uri="{BB962C8B-B14F-4D97-AF65-F5344CB8AC3E}">
        <p14:creationId xmlns:p14="http://schemas.microsoft.com/office/powerpoint/2010/main" val="119597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itle 1">
            <a:extLst>
              <a:ext uri="{FF2B5EF4-FFF2-40B4-BE49-F238E27FC236}">
                <a16:creationId xmlns:a16="http://schemas.microsoft.com/office/drawing/2014/main" id="{4201BE09-6437-8CAC-DA00-D42CB41E2B94}"/>
              </a:ext>
            </a:extLst>
          </p:cNvPr>
          <p:cNvSpPr>
            <a:spLocks noGrp="1"/>
          </p:cNvSpPr>
          <p:nvPr>
            <p:ph type="title"/>
          </p:nvPr>
        </p:nvSpPr>
        <p:spPr>
          <a:xfrm>
            <a:off x="1098551" y="161926"/>
            <a:ext cx="16084550" cy="1549400"/>
          </a:xfrm>
        </p:spPr>
        <p:txBody>
          <a:bodyPr anchor="ctr"/>
          <a:lstStyle/>
          <a:p>
            <a:r>
              <a:rPr lang="en-US" altLang="en-US" dirty="0"/>
              <a:t>=== In-Video Questions For Slide 60 ===</a:t>
            </a:r>
          </a:p>
        </p:txBody>
      </p:sp>
      <p:sp>
        <p:nvSpPr>
          <p:cNvPr id="2" name="Content Placeholder 1">
            <a:extLst>
              <a:ext uri="{FF2B5EF4-FFF2-40B4-BE49-F238E27FC236}">
                <a16:creationId xmlns:a16="http://schemas.microsoft.com/office/drawing/2014/main" id="{B13BD67C-224F-3925-73F1-3F67ABD61F50}"/>
              </a:ext>
            </a:extLst>
          </p:cNvPr>
          <p:cNvSpPr>
            <a:spLocks noGrp="1"/>
          </p:cNvSpPr>
          <p:nvPr>
            <p:ph idx="1"/>
          </p:nvPr>
        </p:nvSpPr>
        <p:spPr/>
        <p:txBody>
          <a:bodyPr anchor="ctr"/>
          <a:lstStyle/>
          <a:p>
            <a:pPr marL="742950" indent="-742950">
              <a:lnSpc>
                <a:spcPct val="125000"/>
              </a:lnSpc>
              <a:spcBef>
                <a:spcPts val="600"/>
              </a:spcBef>
              <a:buFont typeface="+mj-lt"/>
              <a:buAutoNum type="arabicPeriod"/>
            </a:pPr>
            <a:r>
              <a:rPr lang="en-US" sz="4000" dirty="0"/>
              <a:t>Suppose we add </a:t>
            </a:r>
            <a:r>
              <a:rPr lang="en-US" sz="4000" dirty="0" err="1"/>
              <a:t>Trip_Minutes</a:t>
            </a:r>
            <a:r>
              <a:rPr lang="en-US" sz="4000" dirty="0"/>
              <a:t> to this regression model, what is the Coefficient of Determination of the new model?</a:t>
            </a:r>
          </a:p>
          <a:p>
            <a:pPr marL="0" indent="0">
              <a:lnSpc>
                <a:spcPct val="125000"/>
              </a:lnSpc>
              <a:spcBef>
                <a:spcPts val="600"/>
              </a:spcBef>
              <a:buNone/>
            </a:pPr>
            <a:endParaRPr lang="en-US" sz="4000" dirty="0"/>
          </a:p>
          <a:p>
            <a:pPr marL="0" indent="0">
              <a:lnSpc>
                <a:spcPct val="125000"/>
              </a:lnSpc>
              <a:spcBef>
                <a:spcPts val="600"/>
              </a:spcBef>
              <a:buNone/>
            </a:pPr>
            <a:r>
              <a:rPr lang="en-US" sz="4000" b="1" dirty="0"/>
              <a:t>Feedback</a:t>
            </a:r>
            <a:r>
              <a:rPr lang="en-US" sz="4000" dirty="0"/>
              <a:t>. Adding features to a linear regression model will always increase the Coefficient of Determination.  The new model will have a Coefficient of Determination of  0.9794.</a:t>
            </a:r>
          </a:p>
          <a:p>
            <a:pPr marL="0" indent="0">
              <a:lnSpc>
                <a:spcPct val="125000"/>
              </a:lnSpc>
              <a:spcBef>
                <a:spcPts val="600"/>
              </a:spcBef>
              <a:buNone/>
            </a:pPr>
            <a:endParaRPr lang="en-US" sz="3600" dirty="0"/>
          </a:p>
        </p:txBody>
      </p:sp>
    </p:spTree>
    <p:extLst>
      <p:ext uri="{BB962C8B-B14F-4D97-AF65-F5344CB8AC3E}">
        <p14:creationId xmlns:p14="http://schemas.microsoft.com/office/powerpoint/2010/main" val="20189313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b="1" dirty="0">
                <a:solidFill>
                  <a:schemeClr val="bg1"/>
                </a:solidFill>
              </a:rPr>
              <a:t>The Principle of Parsimony</a:t>
            </a:r>
            <a:endParaRPr lang="en-US" dirty="0">
              <a:solidFill>
                <a:schemeClr val="bg1"/>
              </a:solidFill>
            </a:endParaRPr>
          </a:p>
        </p:txBody>
      </p:sp>
      <p:sp>
        <p:nvSpPr>
          <p:cNvPr id="3" name="内容占位符 2"/>
          <p:cNvSpPr>
            <a:spLocks noGrp="1"/>
          </p:cNvSpPr>
          <p:nvPr>
            <p:ph idx="1"/>
          </p:nvPr>
        </p:nvSpPr>
        <p:spPr/>
        <p:txBody>
          <a:bodyPr anchor="ctr">
            <a:noAutofit/>
          </a:bodyPr>
          <a:lstStyle/>
          <a:p>
            <a:pPr marL="0" indent="0">
              <a:lnSpc>
                <a:spcPct val="125000"/>
              </a:lnSpc>
              <a:spcBef>
                <a:spcPts val="900"/>
              </a:spcBef>
              <a:buNone/>
            </a:pPr>
            <a:r>
              <a:rPr lang="en-US" sz="3800" dirty="0"/>
              <a:t>We have two competing goals for our model.</a:t>
            </a:r>
          </a:p>
          <a:p>
            <a:pPr marL="742950" indent="-742950">
              <a:lnSpc>
                <a:spcPct val="125000"/>
              </a:lnSpc>
              <a:spcBef>
                <a:spcPts val="900"/>
              </a:spcBef>
              <a:buFont typeface="+mj-lt"/>
              <a:buAutoNum type="arabicPeriod"/>
            </a:pPr>
            <a:r>
              <a:rPr lang="en-US" sz="3800" dirty="0"/>
              <a:t>We want our model to explain as much variability as possible of the response variable.  Thus, we push the Coefficient of Determination as high as possible. </a:t>
            </a:r>
          </a:p>
          <a:p>
            <a:pPr marL="742950" indent="-742950">
              <a:lnSpc>
                <a:spcPct val="125000"/>
              </a:lnSpc>
              <a:spcBef>
                <a:spcPts val="900"/>
              </a:spcBef>
              <a:buFont typeface="+mj-lt"/>
              <a:buAutoNum type="arabicPeriod"/>
            </a:pPr>
            <a:r>
              <a:rPr lang="en-US" sz="3800" dirty="0"/>
              <a:t>We want our model to be easily interpreted and deployed.  Hence, we include only the necessary features in the model.</a:t>
            </a:r>
          </a:p>
        </p:txBody>
      </p:sp>
    </p:spTree>
    <p:extLst>
      <p:ext uri="{BB962C8B-B14F-4D97-AF65-F5344CB8AC3E}">
        <p14:creationId xmlns:p14="http://schemas.microsoft.com/office/powerpoint/2010/main" val="27715633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b="1" dirty="0">
                <a:solidFill>
                  <a:schemeClr val="bg1"/>
                </a:solidFill>
              </a:rPr>
              <a:t>Are All Features Equally Predictive?</a:t>
            </a:r>
            <a:endParaRPr lang="en-US" dirty="0">
              <a:solidFill>
                <a:schemeClr val="bg1"/>
              </a:solidFill>
            </a:endParaRPr>
          </a:p>
        </p:txBody>
      </p:sp>
      <p:sp>
        <p:nvSpPr>
          <p:cNvPr id="3" name="内容占位符 2"/>
          <p:cNvSpPr>
            <a:spLocks noGrp="1"/>
          </p:cNvSpPr>
          <p:nvPr>
            <p:ph idx="1"/>
          </p:nvPr>
        </p:nvSpPr>
        <p:spPr/>
        <p:txBody>
          <a:bodyPr anchor="ctr">
            <a:noAutofit/>
          </a:bodyPr>
          <a:lstStyle/>
          <a:p>
            <a:pPr>
              <a:lnSpc>
                <a:spcPct val="125000"/>
              </a:lnSpc>
              <a:spcBef>
                <a:spcPts val="900"/>
              </a:spcBef>
            </a:pPr>
            <a:r>
              <a:rPr lang="en-US" sz="3800" dirty="0"/>
              <a:t>The Forward Selection method will only include features that are statistically predictive of the response variable.  They together raise the Coefficient of Determination as high as possible.</a:t>
            </a:r>
          </a:p>
          <a:p>
            <a:pPr>
              <a:lnSpc>
                <a:spcPct val="125000"/>
              </a:lnSpc>
              <a:spcBef>
                <a:spcPts val="900"/>
              </a:spcBef>
            </a:pPr>
            <a:r>
              <a:rPr lang="en-US" sz="3800" dirty="0"/>
              <a:t>Because of the correlations among the features, we cannot help but wonder if the selected features are also the most predictive.  Are the features excluded not predictive at all? Did we miss out on something else?</a:t>
            </a:r>
          </a:p>
          <a:p>
            <a:pPr>
              <a:lnSpc>
                <a:spcPct val="125000"/>
              </a:lnSpc>
              <a:spcBef>
                <a:spcPts val="900"/>
              </a:spcBef>
            </a:pPr>
            <a:r>
              <a:rPr lang="en-US" sz="3800" dirty="0"/>
              <a:t>How much does each feature contribute to the Coefficient of Determination?</a:t>
            </a:r>
          </a:p>
        </p:txBody>
      </p:sp>
    </p:spTree>
    <p:extLst>
      <p:ext uri="{BB962C8B-B14F-4D97-AF65-F5344CB8AC3E}">
        <p14:creationId xmlns:p14="http://schemas.microsoft.com/office/powerpoint/2010/main" val="42432128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F33CE27-7CDF-6C4D-736F-BD49DA842DD4}"/>
              </a:ext>
            </a:extLst>
          </p:cNvPr>
          <p:cNvSpPr/>
          <p:nvPr/>
        </p:nvSpPr>
        <p:spPr>
          <a:xfrm>
            <a:off x="1828800" y="1485900"/>
            <a:ext cx="14630400" cy="7315200"/>
          </a:xfrm>
          <a:prstGeom prst="roundRect">
            <a:avLst/>
          </a:prstGeom>
          <a:noFill/>
          <a:ln w="76200"/>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5000"/>
              </a:lnSpc>
              <a:spcBef>
                <a:spcPts val="0"/>
              </a:spcBef>
              <a:spcAft>
                <a:spcPts val="600"/>
              </a:spcAft>
            </a:pPr>
            <a:r>
              <a:rPr lang="en-US" altLang="en-US" sz="7200" b="1" dirty="0">
                <a:solidFill>
                  <a:schemeClr val="tx1"/>
                </a:solidFill>
              </a:rPr>
              <a:t>Coalition Game</a:t>
            </a:r>
          </a:p>
        </p:txBody>
      </p:sp>
    </p:spTree>
    <p:extLst>
      <p:ext uri="{BB962C8B-B14F-4D97-AF65-F5344CB8AC3E}">
        <p14:creationId xmlns:p14="http://schemas.microsoft.com/office/powerpoint/2010/main" val="33366619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bg1"/>
                </a:solidFill>
              </a:rPr>
              <a:t>Game Theory</a:t>
            </a:r>
          </a:p>
        </p:txBody>
      </p:sp>
      <p:sp>
        <p:nvSpPr>
          <p:cNvPr id="3" name="Content Placeholder 2"/>
          <p:cNvSpPr>
            <a:spLocks noGrp="1"/>
          </p:cNvSpPr>
          <p:nvPr>
            <p:ph idx="1"/>
          </p:nvPr>
        </p:nvSpPr>
        <p:spPr/>
        <p:txBody>
          <a:bodyPr anchor="ctr">
            <a:normAutofit/>
          </a:bodyPr>
          <a:lstStyle/>
          <a:p>
            <a:pPr>
              <a:lnSpc>
                <a:spcPct val="125000"/>
              </a:lnSpc>
              <a:spcBef>
                <a:spcPts val="900"/>
              </a:spcBef>
            </a:pPr>
            <a:r>
              <a:rPr lang="en-US" sz="3800" dirty="0"/>
              <a:t>Game theory is a branch of mathematics</a:t>
            </a:r>
          </a:p>
          <a:p>
            <a:pPr>
              <a:lnSpc>
                <a:spcPct val="125000"/>
              </a:lnSpc>
              <a:spcBef>
                <a:spcPts val="900"/>
              </a:spcBef>
            </a:pPr>
            <a:r>
              <a:rPr lang="en-US" sz="3800" dirty="0"/>
              <a:t>It studies how interacting choices, rational or irrational, of self-interested players (or agents) produce outcomes to the preferences of those players.</a:t>
            </a:r>
          </a:p>
          <a:p>
            <a:pPr>
              <a:lnSpc>
                <a:spcPct val="125000"/>
              </a:lnSpc>
              <a:spcBef>
                <a:spcPts val="900"/>
              </a:spcBef>
            </a:pPr>
            <a:r>
              <a:rPr lang="en-US" sz="3800" dirty="0"/>
              <a:t>Through implementing the optimal strategy, the goal is to generate the highest return (or reduce the loss to a minimum).</a:t>
            </a:r>
          </a:p>
        </p:txBody>
      </p:sp>
    </p:spTree>
    <p:extLst>
      <p:ext uri="{BB962C8B-B14F-4D97-AF65-F5344CB8AC3E}">
        <p14:creationId xmlns:p14="http://schemas.microsoft.com/office/powerpoint/2010/main" val="16917266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bg1"/>
                </a:solidFill>
              </a:rPr>
              <a:t>Game Theory</a:t>
            </a:r>
          </a:p>
        </p:txBody>
      </p:sp>
      <p:sp>
        <p:nvSpPr>
          <p:cNvPr id="3" name="Content Placeholder 2"/>
          <p:cNvSpPr>
            <a:spLocks noGrp="1"/>
          </p:cNvSpPr>
          <p:nvPr>
            <p:ph idx="1"/>
          </p:nvPr>
        </p:nvSpPr>
        <p:spPr>
          <a:xfrm>
            <a:off x="1257300" y="1879996"/>
            <a:ext cx="15773400" cy="6527007"/>
          </a:xfrm>
        </p:spPr>
        <p:txBody>
          <a:bodyPr anchor="ctr">
            <a:normAutofit/>
          </a:bodyPr>
          <a:lstStyle/>
          <a:p>
            <a:pPr>
              <a:lnSpc>
                <a:spcPct val="145000"/>
              </a:lnSpc>
              <a:spcBef>
                <a:spcPts val="900"/>
              </a:spcBef>
            </a:pPr>
            <a:r>
              <a:rPr lang="en-US" sz="3800" dirty="0"/>
              <a:t>Self-Interested Players</a:t>
            </a:r>
          </a:p>
          <a:p>
            <a:pPr lvl="1" indent="-685800">
              <a:lnSpc>
                <a:spcPct val="125000"/>
              </a:lnSpc>
              <a:spcBef>
                <a:spcPts val="900"/>
              </a:spcBef>
              <a:buFont typeface="Wingdings" panose="05000000000000000000" pitchFamily="2" charset="2"/>
              <a:buChar char="§"/>
            </a:pPr>
            <a:r>
              <a:rPr lang="en-US" sz="3800" dirty="0"/>
              <a:t>Their perceptions of the states of their worlds motivated their choices.</a:t>
            </a:r>
          </a:p>
          <a:p>
            <a:pPr lvl="1" indent="-685800">
              <a:lnSpc>
                <a:spcPct val="125000"/>
              </a:lnSpc>
              <a:spcBef>
                <a:spcPts val="900"/>
              </a:spcBef>
              <a:buFont typeface="Wingdings" panose="05000000000000000000" pitchFamily="2" charset="2"/>
              <a:buChar char="§"/>
            </a:pPr>
            <a:r>
              <a:rPr lang="en-US" sz="3800" dirty="0"/>
              <a:t>Their only goal is to maximize their benefits in the game.</a:t>
            </a:r>
          </a:p>
          <a:p>
            <a:pPr lvl="1" indent="-685800">
              <a:lnSpc>
                <a:spcPct val="125000"/>
              </a:lnSpc>
              <a:spcBef>
                <a:spcPts val="900"/>
              </a:spcBef>
              <a:buFont typeface="Wingdings" panose="05000000000000000000" pitchFamily="2" charset="2"/>
              <a:buChar char="§"/>
            </a:pPr>
            <a:r>
              <a:rPr lang="en-US" sz="3800" dirty="0"/>
              <a:t>They must have no intention to harm or eliminate other players.</a:t>
            </a:r>
          </a:p>
          <a:p>
            <a:pPr>
              <a:lnSpc>
                <a:spcPct val="145000"/>
              </a:lnSpc>
              <a:spcBef>
                <a:spcPts val="900"/>
              </a:spcBef>
            </a:pPr>
            <a:r>
              <a:rPr lang="en-US" sz="3800" dirty="0"/>
              <a:t>Choices</a:t>
            </a:r>
          </a:p>
          <a:p>
            <a:pPr lvl="1" indent="-685800">
              <a:lnSpc>
                <a:spcPct val="125000"/>
              </a:lnSpc>
              <a:spcBef>
                <a:spcPts val="900"/>
              </a:spcBef>
              <a:buFont typeface="Wingdings" panose="05000000000000000000" pitchFamily="2" charset="2"/>
              <a:buChar char="§"/>
            </a:pPr>
            <a:r>
              <a:rPr lang="en-US" sz="3800" dirty="0"/>
              <a:t>The alternatives available in the game.</a:t>
            </a:r>
          </a:p>
          <a:p>
            <a:pPr lvl="1" indent="-685800">
              <a:lnSpc>
                <a:spcPct val="125000"/>
              </a:lnSpc>
              <a:spcBef>
                <a:spcPts val="900"/>
              </a:spcBef>
              <a:buFont typeface="Wingdings" panose="05000000000000000000" pitchFamily="2" charset="2"/>
              <a:buChar char="§"/>
            </a:pPr>
            <a:r>
              <a:rPr lang="en-US" sz="3800" dirty="0"/>
              <a:t>Each player must make a choice. Abstention is not permitted!</a:t>
            </a:r>
          </a:p>
        </p:txBody>
      </p:sp>
    </p:spTree>
    <p:extLst>
      <p:ext uri="{BB962C8B-B14F-4D97-AF65-F5344CB8AC3E}">
        <p14:creationId xmlns:p14="http://schemas.microsoft.com/office/powerpoint/2010/main" val="10577947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bg1"/>
                </a:solidFill>
              </a:rPr>
              <a:t>Utility</a:t>
            </a:r>
          </a:p>
        </p:txBody>
      </p:sp>
      <p:sp>
        <p:nvSpPr>
          <p:cNvPr id="3" name="Content Placeholder 2"/>
          <p:cNvSpPr>
            <a:spLocks noGrp="1"/>
          </p:cNvSpPr>
          <p:nvPr>
            <p:ph idx="1"/>
          </p:nvPr>
        </p:nvSpPr>
        <p:spPr>
          <a:xfrm>
            <a:off x="1098550" y="1699497"/>
            <a:ext cx="16084552" cy="6888006"/>
          </a:xfrm>
        </p:spPr>
        <p:txBody>
          <a:bodyPr anchor="ctr">
            <a:normAutofit/>
          </a:bodyPr>
          <a:lstStyle/>
          <a:p>
            <a:pPr>
              <a:lnSpc>
                <a:spcPct val="125000"/>
              </a:lnSpc>
              <a:spcBef>
                <a:spcPts val="900"/>
              </a:spcBef>
            </a:pPr>
            <a:r>
              <a:rPr lang="en-US" sz="3800" dirty="0"/>
              <a:t>Utility Value</a:t>
            </a:r>
          </a:p>
          <a:p>
            <a:pPr lvl="1" indent="-685800">
              <a:lnSpc>
                <a:spcPct val="125000"/>
              </a:lnSpc>
              <a:spcBef>
                <a:spcPts val="900"/>
              </a:spcBef>
              <a:buFont typeface="Wingdings" panose="05000000000000000000" pitchFamily="2" charset="2"/>
              <a:buChar char="§"/>
            </a:pPr>
            <a:r>
              <a:rPr lang="en-US" sz="3800" dirty="0"/>
              <a:t>A numeric value that represents the level of benefit of a preference</a:t>
            </a:r>
          </a:p>
          <a:p>
            <a:pPr lvl="1" indent="-685800">
              <a:lnSpc>
                <a:spcPct val="125000"/>
              </a:lnSpc>
              <a:spcBef>
                <a:spcPts val="900"/>
              </a:spcBef>
              <a:buFont typeface="Wingdings" panose="05000000000000000000" pitchFamily="2" charset="2"/>
              <a:buChar char="§"/>
            </a:pPr>
            <a:r>
              <a:rPr lang="en-US" sz="3800" dirty="0"/>
              <a:t>Can be positive, zero, or negative</a:t>
            </a:r>
          </a:p>
          <a:p>
            <a:pPr lvl="1" indent="-685800">
              <a:lnSpc>
                <a:spcPct val="125000"/>
              </a:lnSpc>
              <a:spcBef>
                <a:spcPts val="900"/>
              </a:spcBef>
              <a:buFont typeface="Wingdings" panose="05000000000000000000" pitchFamily="2" charset="2"/>
              <a:buChar char="§"/>
            </a:pPr>
            <a:r>
              <a:rPr lang="en-US" sz="3800" dirty="0"/>
              <a:t>Player-specific i.e., players’ utilities can be different in the same game</a:t>
            </a:r>
          </a:p>
          <a:p>
            <a:pPr>
              <a:lnSpc>
                <a:spcPct val="125000"/>
              </a:lnSpc>
              <a:spcBef>
                <a:spcPts val="900"/>
              </a:spcBef>
            </a:pPr>
            <a:r>
              <a:rPr lang="en-US" sz="3800" dirty="0"/>
              <a:t>Utility Function</a:t>
            </a:r>
          </a:p>
          <a:p>
            <a:pPr lvl="1" indent="-685800">
              <a:lnSpc>
                <a:spcPct val="125000"/>
              </a:lnSpc>
              <a:spcBef>
                <a:spcPts val="900"/>
              </a:spcBef>
              <a:buFont typeface="Wingdings" panose="05000000000000000000" pitchFamily="2" charset="2"/>
              <a:buChar char="§"/>
            </a:pPr>
            <a:r>
              <a:rPr lang="en-US" sz="3800" dirty="0"/>
              <a:t>A mapping from a preference to a numeric value.</a:t>
            </a:r>
          </a:p>
          <a:p>
            <a:pPr lvl="1" indent="-685800">
              <a:lnSpc>
                <a:spcPct val="125000"/>
              </a:lnSpc>
              <a:spcBef>
                <a:spcPts val="900"/>
              </a:spcBef>
              <a:buFont typeface="Wingdings" panose="05000000000000000000" pitchFamily="2" charset="2"/>
              <a:buChar char="§"/>
            </a:pPr>
            <a:r>
              <a:rPr lang="en-US" sz="3800" dirty="0"/>
              <a:t>The domain is the collection of the available preferences in a game </a:t>
            </a:r>
          </a:p>
        </p:txBody>
      </p:sp>
    </p:spTree>
    <p:extLst>
      <p:ext uri="{BB962C8B-B14F-4D97-AF65-F5344CB8AC3E}">
        <p14:creationId xmlns:p14="http://schemas.microsoft.com/office/powerpoint/2010/main" val="14372178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bg1"/>
                </a:solidFill>
              </a:rPr>
              <a:t>Coalitional (or Cooperative) Game</a:t>
            </a:r>
          </a:p>
        </p:txBody>
      </p:sp>
      <p:sp>
        <p:nvSpPr>
          <p:cNvPr id="3" name="Content Placeholder 2"/>
          <p:cNvSpPr>
            <a:spLocks noGrp="1"/>
          </p:cNvSpPr>
          <p:nvPr>
            <p:ph idx="1"/>
          </p:nvPr>
        </p:nvSpPr>
        <p:spPr/>
        <p:txBody>
          <a:bodyPr anchor="ctr">
            <a:normAutofit/>
          </a:bodyPr>
          <a:lstStyle/>
          <a:p>
            <a:pPr>
              <a:lnSpc>
                <a:spcPct val="125000"/>
              </a:lnSpc>
              <a:spcBef>
                <a:spcPts val="900"/>
              </a:spcBef>
            </a:pPr>
            <a:r>
              <a:rPr lang="en-US" sz="3800" dirty="0"/>
              <a:t>A coalitional game consists of groups of players called coalitions.</a:t>
            </a:r>
          </a:p>
          <a:p>
            <a:pPr>
              <a:lnSpc>
                <a:spcPct val="125000"/>
              </a:lnSpc>
              <a:spcBef>
                <a:spcPts val="900"/>
              </a:spcBef>
            </a:pPr>
            <a:r>
              <a:rPr lang="en-US" sz="3800" dirty="0"/>
              <a:t>A coalitional game is a competition between coalitions of players, rather than between individual players.</a:t>
            </a:r>
          </a:p>
          <a:p>
            <a:pPr>
              <a:lnSpc>
                <a:spcPct val="125000"/>
              </a:lnSpc>
              <a:spcBef>
                <a:spcPts val="900"/>
              </a:spcBef>
            </a:pPr>
            <a:r>
              <a:rPr lang="en-US" sz="3800" dirty="0"/>
              <a:t>Coalitions are the primary units of decision-making.</a:t>
            </a:r>
          </a:p>
          <a:p>
            <a:pPr>
              <a:lnSpc>
                <a:spcPct val="125000"/>
              </a:lnSpc>
              <a:spcBef>
                <a:spcPts val="900"/>
              </a:spcBef>
            </a:pPr>
            <a:r>
              <a:rPr lang="en-US" sz="3800" dirty="0"/>
              <a:t>An empty coalition has no players.</a:t>
            </a:r>
          </a:p>
          <a:p>
            <a:pPr>
              <a:lnSpc>
                <a:spcPct val="125000"/>
              </a:lnSpc>
              <a:spcBef>
                <a:spcPts val="900"/>
              </a:spcBef>
            </a:pPr>
            <a:r>
              <a:rPr lang="en-US" sz="3800" dirty="0"/>
              <a:t>The </a:t>
            </a:r>
            <a:r>
              <a:rPr lang="en-US" sz="3800" b="1" dirty="0"/>
              <a:t>Grand Coalition</a:t>
            </a:r>
            <a:r>
              <a:rPr lang="en-US" sz="3800" dirty="0"/>
              <a:t> consists of all the possible players.</a:t>
            </a:r>
          </a:p>
        </p:txBody>
      </p:sp>
    </p:spTree>
    <p:extLst>
      <p:ext uri="{BB962C8B-B14F-4D97-AF65-F5344CB8AC3E}">
        <p14:creationId xmlns:p14="http://schemas.microsoft.com/office/powerpoint/2010/main" val="29588695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bg1"/>
                </a:solidFill>
              </a:rPr>
              <a:t>Coalitional (or Cooperative) Game</a:t>
            </a:r>
          </a:p>
        </p:txBody>
      </p:sp>
      <p:sp>
        <p:nvSpPr>
          <p:cNvPr id="3" name="Content Placeholder 2"/>
          <p:cNvSpPr>
            <a:spLocks noGrp="1"/>
          </p:cNvSpPr>
          <p:nvPr>
            <p:ph idx="1"/>
          </p:nvPr>
        </p:nvSpPr>
        <p:spPr/>
        <p:txBody>
          <a:bodyPr anchor="ctr">
            <a:normAutofit/>
          </a:bodyPr>
          <a:lstStyle/>
          <a:p>
            <a:pPr>
              <a:lnSpc>
                <a:spcPct val="125000"/>
              </a:lnSpc>
              <a:spcBef>
                <a:spcPts val="600"/>
              </a:spcBef>
            </a:pPr>
            <a:r>
              <a:rPr lang="en-US" sz="3800" dirty="0"/>
              <a:t>A coalition will receive a payoff for participating in the game.</a:t>
            </a:r>
          </a:p>
          <a:p>
            <a:pPr>
              <a:lnSpc>
                <a:spcPct val="125000"/>
              </a:lnSpc>
              <a:spcBef>
                <a:spcPts val="600"/>
              </a:spcBef>
            </a:pPr>
            <a:r>
              <a:rPr lang="en-US" sz="3800" dirty="0"/>
              <a:t>The payoff of an empty coalition must be zero.</a:t>
            </a:r>
          </a:p>
          <a:p>
            <a:pPr>
              <a:lnSpc>
                <a:spcPct val="125000"/>
              </a:lnSpc>
              <a:spcBef>
                <a:spcPts val="600"/>
              </a:spcBef>
            </a:pPr>
            <a:r>
              <a:rPr lang="en-US" sz="3800" dirty="0"/>
              <a:t>A coalition with more players will receive a larger payoff.</a:t>
            </a:r>
          </a:p>
          <a:p>
            <a:pPr>
              <a:lnSpc>
                <a:spcPct val="125000"/>
              </a:lnSpc>
              <a:spcBef>
                <a:spcPts val="600"/>
              </a:spcBef>
            </a:pPr>
            <a:r>
              <a:rPr lang="en-US" sz="3800" dirty="0"/>
              <a:t>Each player in a coalition demands a share of the payoff.</a:t>
            </a:r>
          </a:p>
          <a:p>
            <a:pPr>
              <a:lnSpc>
                <a:spcPct val="125000"/>
              </a:lnSpc>
              <a:spcBef>
                <a:spcPts val="600"/>
              </a:spcBef>
            </a:pPr>
            <a:r>
              <a:rPr lang="en-US" sz="3800" dirty="0"/>
              <a:t>How to </a:t>
            </a:r>
            <a:r>
              <a:rPr lang="en-US" sz="3800" i="1" dirty="0"/>
              <a:t>fairly</a:t>
            </a:r>
            <a:r>
              <a:rPr lang="en-US" sz="3800" dirty="0"/>
              <a:t> allocate the payoff of the coalition among the players in the Grand Coalition?</a:t>
            </a:r>
          </a:p>
        </p:txBody>
      </p:sp>
    </p:spTree>
    <p:extLst>
      <p:ext uri="{BB962C8B-B14F-4D97-AF65-F5344CB8AC3E}">
        <p14:creationId xmlns:p14="http://schemas.microsoft.com/office/powerpoint/2010/main" val="1618305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0951A-6027-4532-BB51-F5CFCE1E81DE}"/>
              </a:ext>
            </a:extLst>
          </p:cNvPr>
          <p:cNvSpPr>
            <a:spLocks noGrp="1"/>
          </p:cNvSpPr>
          <p:nvPr>
            <p:ph type="title"/>
          </p:nvPr>
        </p:nvSpPr>
        <p:spPr/>
        <p:txBody>
          <a:bodyPr/>
          <a:lstStyle/>
          <a:p>
            <a:r>
              <a:rPr lang="en-US" b="1" dirty="0">
                <a:solidFill>
                  <a:schemeClr val="bg1"/>
                </a:solidFill>
              </a:rPr>
              <a:t>A Multiple Linear Regression Model</a:t>
            </a:r>
            <a:endParaRPr lang="en-US" dirty="0"/>
          </a:p>
        </p:txBody>
      </p:sp>
      <mc:AlternateContent xmlns:mc="http://schemas.openxmlformats.org/markup-compatibility/2006" xmlns:a14="http://schemas.microsoft.com/office/drawing/2010/main">
        <mc:Choice Requires="a14">
          <p:graphicFrame>
            <p:nvGraphicFramePr>
              <p:cNvPr id="6" name="Content Placeholder 5">
                <a:extLst>
                  <a:ext uri="{FF2B5EF4-FFF2-40B4-BE49-F238E27FC236}">
                    <a16:creationId xmlns:a16="http://schemas.microsoft.com/office/drawing/2014/main" id="{64B422C3-5DCB-4EE4-9571-59D1D79B2589}"/>
                  </a:ext>
                </a:extLst>
              </p:cNvPr>
              <p:cNvGraphicFramePr>
                <a:graphicFrameLocks noGrp="1"/>
              </p:cNvGraphicFramePr>
              <p:nvPr>
                <p:ph idx="1"/>
                <p:extLst>
                  <p:ext uri="{D42A27DB-BD31-4B8C-83A1-F6EECF244321}">
                    <p14:modId xmlns:p14="http://schemas.microsoft.com/office/powerpoint/2010/main" val="3715820386"/>
                  </p:ext>
                </p:extLst>
              </p:nvPr>
            </p:nvGraphicFramePr>
            <p:xfrm>
              <a:off x="1254126" y="2494851"/>
              <a:ext cx="15773400" cy="65270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6" name="Content Placeholder 5">
                <a:extLst>
                  <a:ext uri="{FF2B5EF4-FFF2-40B4-BE49-F238E27FC236}">
                    <a16:creationId xmlns:a16="http://schemas.microsoft.com/office/drawing/2014/main" id="{64B422C3-5DCB-4EE4-9571-59D1D79B2589}"/>
                  </a:ext>
                </a:extLst>
              </p:cNvPr>
              <p:cNvGraphicFramePr>
                <a:graphicFrameLocks noGrp="1"/>
              </p:cNvGraphicFramePr>
              <p:nvPr>
                <p:ph idx="1"/>
                <p:extLst>
                  <p:ext uri="{D42A27DB-BD31-4B8C-83A1-F6EECF244321}">
                    <p14:modId xmlns:p14="http://schemas.microsoft.com/office/powerpoint/2010/main" val="3715820386"/>
                  </p:ext>
                </p:extLst>
              </p:nvPr>
            </p:nvGraphicFramePr>
            <p:xfrm>
              <a:off x="1254126" y="2494851"/>
              <a:ext cx="15773400" cy="65270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Tree>
    <p:extLst>
      <p:ext uri="{BB962C8B-B14F-4D97-AF65-F5344CB8AC3E}">
        <p14:creationId xmlns:p14="http://schemas.microsoft.com/office/powerpoint/2010/main" val="12519706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F33CE27-7CDF-6C4D-736F-BD49DA842DD4}"/>
              </a:ext>
            </a:extLst>
          </p:cNvPr>
          <p:cNvSpPr/>
          <p:nvPr/>
        </p:nvSpPr>
        <p:spPr>
          <a:xfrm>
            <a:off x="1828800" y="1485900"/>
            <a:ext cx="14630400" cy="7315200"/>
          </a:xfrm>
          <a:prstGeom prst="roundRect">
            <a:avLst/>
          </a:prstGeom>
          <a:noFill/>
          <a:ln w="76200"/>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5000"/>
              </a:lnSpc>
              <a:spcBef>
                <a:spcPts val="0"/>
              </a:spcBef>
              <a:spcAft>
                <a:spcPts val="600"/>
              </a:spcAft>
            </a:pPr>
            <a:r>
              <a:rPr lang="en-US" altLang="en-US" sz="7200" b="1" dirty="0">
                <a:solidFill>
                  <a:schemeClr val="tx1"/>
                </a:solidFill>
              </a:rPr>
              <a:t>Shapley Value</a:t>
            </a:r>
          </a:p>
        </p:txBody>
      </p:sp>
    </p:spTree>
    <p:extLst>
      <p:ext uri="{BB962C8B-B14F-4D97-AF65-F5344CB8AC3E}">
        <p14:creationId xmlns:p14="http://schemas.microsoft.com/office/powerpoint/2010/main" val="22162688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bg1"/>
                </a:solidFill>
              </a:rPr>
              <a:t>An Absolute Measure of Importance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chor="ctr">
                <a:normAutofit/>
              </a:bodyPr>
              <a:lstStyle/>
              <a:p>
                <a:pPr>
                  <a:lnSpc>
                    <a:spcPct val="125000"/>
                  </a:lnSpc>
                  <a:spcBef>
                    <a:spcPts val="900"/>
                  </a:spcBef>
                </a:pPr>
                <a:r>
                  <a:rPr lang="en-US" sz="3800" dirty="0"/>
                  <a:t>Most, if not all, of the measures of importance depend on the predictors’ sequences of entering the current model.</a:t>
                </a:r>
              </a:p>
              <a:p>
                <a:pPr>
                  <a:lnSpc>
                    <a:spcPct val="125000"/>
                  </a:lnSpc>
                  <a:spcBef>
                    <a:spcPts val="900"/>
                  </a:spcBef>
                </a:pPr>
                <a:r>
                  <a:rPr lang="en-US" sz="3800" dirty="0"/>
                  <a:t>Suppose we train a linear regression model to predict </a:t>
                </a:r>
                <a14:m>
                  <m:oMath xmlns:m="http://schemas.openxmlformats.org/officeDocument/2006/math">
                    <m:r>
                      <a:rPr lang="en-US" sz="3800" i="1" dirty="0" smtClean="0">
                        <a:latin typeface="Cambria Math" panose="02040503050406030204" pitchFamily="18" charset="0"/>
                      </a:rPr>
                      <m:t>𝑦</m:t>
                    </m:r>
                  </m:oMath>
                </a14:m>
                <a:r>
                  <a:rPr lang="en-US" sz="3800" dirty="0"/>
                  <a:t> using </a:t>
                </a:r>
                <a14:m>
                  <m:oMath xmlns:m="http://schemas.openxmlformats.org/officeDocument/2006/math">
                    <m:sSub>
                      <m:sSubPr>
                        <m:ctrlPr>
                          <a:rPr lang="en-US" sz="3800" i="1" smtClean="0">
                            <a:latin typeface="Cambria Math" panose="02040503050406030204" pitchFamily="18" charset="0"/>
                          </a:rPr>
                        </m:ctrlPr>
                      </m:sSubPr>
                      <m:e>
                        <m:r>
                          <a:rPr lang="en-US" sz="3800" b="0" i="1" smtClean="0">
                            <a:latin typeface="Cambria Math" panose="02040503050406030204" pitchFamily="18" charset="0"/>
                          </a:rPr>
                          <m:t>𝑥</m:t>
                        </m:r>
                      </m:e>
                      <m:sub>
                        <m:r>
                          <a:rPr lang="en-US" sz="3800" b="0" i="1" smtClean="0">
                            <a:latin typeface="Cambria Math" panose="02040503050406030204" pitchFamily="18" charset="0"/>
                          </a:rPr>
                          <m:t>1</m:t>
                        </m:r>
                      </m:sub>
                    </m:sSub>
                  </m:oMath>
                </a14:m>
                <a:r>
                  <a:rPr lang="en-US" sz="3800" dirty="0"/>
                  <a:t> and </a:t>
                </a:r>
                <a14:m>
                  <m:oMath xmlns:m="http://schemas.openxmlformats.org/officeDocument/2006/math">
                    <m:sSub>
                      <m:sSubPr>
                        <m:ctrlPr>
                          <a:rPr lang="en-US" sz="3800" i="1" smtClean="0">
                            <a:latin typeface="Cambria Math" panose="02040503050406030204" pitchFamily="18" charset="0"/>
                          </a:rPr>
                        </m:ctrlPr>
                      </m:sSubPr>
                      <m:e>
                        <m:r>
                          <a:rPr lang="en-US" sz="3800" b="0" i="1" smtClean="0">
                            <a:latin typeface="Cambria Math" panose="02040503050406030204" pitchFamily="18" charset="0"/>
                          </a:rPr>
                          <m:t>𝑥</m:t>
                        </m:r>
                      </m:e>
                      <m:sub>
                        <m:r>
                          <a:rPr lang="en-US" sz="3800" b="0" i="1" smtClean="0">
                            <a:latin typeface="Cambria Math" panose="02040503050406030204" pitchFamily="18" charset="0"/>
                          </a:rPr>
                          <m:t>2</m:t>
                        </m:r>
                      </m:sub>
                    </m:sSub>
                  </m:oMath>
                </a14:m>
                <a:r>
                  <a:rPr lang="en-US" sz="3800" dirty="0"/>
                  <a:t> without knowing that </a:t>
                </a:r>
                <a14:m>
                  <m:oMath xmlns:m="http://schemas.openxmlformats.org/officeDocument/2006/math">
                    <m:sSub>
                      <m:sSubPr>
                        <m:ctrlPr>
                          <a:rPr lang="en-US" sz="3800" i="1" smtClean="0">
                            <a:latin typeface="Cambria Math" panose="02040503050406030204" pitchFamily="18" charset="0"/>
                          </a:rPr>
                        </m:ctrlPr>
                      </m:sSubPr>
                      <m:e>
                        <m:r>
                          <a:rPr lang="en-US" sz="3800" b="0" i="1" smtClean="0">
                            <a:latin typeface="Cambria Math" panose="02040503050406030204" pitchFamily="18" charset="0"/>
                          </a:rPr>
                          <m:t>𝑥</m:t>
                        </m:r>
                      </m:e>
                      <m:sub>
                        <m:r>
                          <a:rPr lang="en-US" sz="3800" b="0" i="1" smtClean="0">
                            <a:latin typeface="Cambria Math" panose="02040503050406030204" pitchFamily="18" charset="0"/>
                          </a:rPr>
                          <m:t>2</m:t>
                        </m:r>
                      </m:sub>
                    </m:sSub>
                    <m:r>
                      <a:rPr lang="en-US" sz="3800" b="0" i="1" smtClean="0">
                        <a:latin typeface="Cambria Math" panose="02040503050406030204" pitchFamily="18" charset="0"/>
                      </a:rPr>
                      <m:t>=5</m:t>
                    </m:r>
                    <m:sSub>
                      <m:sSubPr>
                        <m:ctrlPr>
                          <a:rPr lang="en-US" sz="3800" b="0" i="1" smtClean="0">
                            <a:latin typeface="Cambria Math" panose="02040503050406030204" pitchFamily="18" charset="0"/>
                          </a:rPr>
                        </m:ctrlPr>
                      </m:sSubPr>
                      <m:e>
                        <m:r>
                          <a:rPr lang="en-US" sz="3800" b="0" i="1" smtClean="0">
                            <a:latin typeface="Cambria Math" panose="02040503050406030204" pitchFamily="18" charset="0"/>
                          </a:rPr>
                          <m:t>𝑥</m:t>
                        </m:r>
                      </m:e>
                      <m:sub>
                        <m:r>
                          <a:rPr lang="en-US" sz="3800" b="0" i="1" smtClean="0">
                            <a:latin typeface="Cambria Math" panose="02040503050406030204" pitchFamily="18" charset="0"/>
                          </a:rPr>
                          <m:t>1</m:t>
                        </m:r>
                      </m:sub>
                    </m:sSub>
                  </m:oMath>
                </a14:m>
                <a:r>
                  <a:rPr lang="en-US" sz="3800" dirty="0"/>
                  <a:t>.  If </a:t>
                </a:r>
                <a14:m>
                  <m:oMath xmlns:m="http://schemas.openxmlformats.org/officeDocument/2006/math">
                    <m:sSub>
                      <m:sSubPr>
                        <m:ctrlPr>
                          <a:rPr lang="en-US" sz="3800" i="1">
                            <a:latin typeface="Cambria Math" panose="02040503050406030204" pitchFamily="18" charset="0"/>
                          </a:rPr>
                        </m:ctrlPr>
                      </m:sSubPr>
                      <m:e>
                        <m:r>
                          <a:rPr lang="en-US" sz="3800" i="1">
                            <a:latin typeface="Cambria Math" panose="02040503050406030204" pitchFamily="18" charset="0"/>
                          </a:rPr>
                          <m:t>𝑥</m:t>
                        </m:r>
                      </m:e>
                      <m:sub>
                        <m:r>
                          <a:rPr lang="en-US" sz="3800" i="1">
                            <a:latin typeface="Cambria Math" panose="02040503050406030204" pitchFamily="18" charset="0"/>
                          </a:rPr>
                          <m:t>1</m:t>
                        </m:r>
                      </m:sub>
                    </m:sSub>
                  </m:oMath>
                </a14:m>
                <a:r>
                  <a:rPr lang="en-US" sz="3800" dirty="0"/>
                  <a:t> comes before </a:t>
                </a:r>
                <a14:m>
                  <m:oMath xmlns:m="http://schemas.openxmlformats.org/officeDocument/2006/math">
                    <m:sSub>
                      <m:sSubPr>
                        <m:ctrlPr>
                          <a:rPr lang="en-US" sz="3800" i="1">
                            <a:latin typeface="Cambria Math" panose="02040503050406030204" pitchFamily="18" charset="0"/>
                          </a:rPr>
                        </m:ctrlPr>
                      </m:sSubPr>
                      <m:e>
                        <m:r>
                          <a:rPr lang="en-US" sz="3800" i="1">
                            <a:latin typeface="Cambria Math" panose="02040503050406030204" pitchFamily="18" charset="0"/>
                          </a:rPr>
                          <m:t>𝑥</m:t>
                        </m:r>
                      </m:e>
                      <m:sub>
                        <m:r>
                          <a:rPr lang="en-US" sz="3800" i="1">
                            <a:latin typeface="Cambria Math" panose="02040503050406030204" pitchFamily="18" charset="0"/>
                          </a:rPr>
                          <m:t>2</m:t>
                        </m:r>
                      </m:sub>
                    </m:sSub>
                  </m:oMath>
                </a14:m>
                <a:r>
                  <a:rPr lang="en-US" sz="3800" dirty="0"/>
                  <a:t> in the model matrix, then the SWEEP Operator will call </a:t>
                </a:r>
                <a14:m>
                  <m:oMath xmlns:m="http://schemas.openxmlformats.org/officeDocument/2006/math">
                    <m:sSub>
                      <m:sSubPr>
                        <m:ctrlPr>
                          <a:rPr lang="en-US" sz="3800" i="1">
                            <a:latin typeface="Cambria Math" panose="02040503050406030204" pitchFamily="18" charset="0"/>
                          </a:rPr>
                        </m:ctrlPr>
                      </m:sSubPr>
                      <m:e>
                        <m:r>
                          <a:rPr lang="en-US" sz="3800" i="1">
                            <a:latin typeface="Cambria Math" panose="02040503050406030204" pitchFamily="18" charset="0"/>
                          </a:rPr>
                          <m:t>𝑥</m:t>
                        </m:r>
                      </m:e>
                      <m:sub>
                        <m:r>
                          <a:rPr lang="en-US" sz="3800" i="1">
                            <a:latin typeface="Cambria Math" panose="02040503050406030204" pitchFamily="18" charset="0"/>
                          </a:rPr>
                          <m:t>2</m:t>
                        </m:r>
                      </m:sub>
                    </m:sSub>
                  </m:oMath>
                </a14:m>
                <a:r>
                  <a:rPr lang="en-US" sz="3800" dirty="0"/>
                  <a:t> aliased.  On the contrary, </a:t>
                </a:r>
                <a14:m>
                  <m:oMath xmlns:m="http://schemas.openxmlformats.org/officeDocument/2006/math">
                    <m:sSub>
                      <m:sSubPr>
                        <m:ctrlPr>
                          <a:rPr lang="en-US" sz="3800" i="1">
                            <a:latin typeface="Cambria Math" panose="02040503050406030204" pitchFamily="18" charset="0"/>
                          </a:rPr>
                        </m:ctrlPr>
                      </m:sSubPr>
                      <m:e>
                        <m:r>
                          <a:rPr lang="en-US" sz="3800" i="1">
                            <a:latin typeface="Cambria Math" panose="02040503050406030204" pitchFamily="18" charset="0"/>
                          </a:rPr>
                          <m:t>𝑥</m:t>
                        </m:r>
                      </m:e>
                      <m:sub>
                        <m:r>
                          <a:rPr lang="en-US" sz="3800" b="0" i="1" smtClean="0">
                            <a:latin typeface="Cambria Math" panose="02040503050406030204" pitchFamily="18" charset="0"/>
                          </a:rPr>
                          <m:t>1</m:t>
                        </m:r>
                      </m:sub>
                    </m:sSub>
                  </m:oMath>
                </a14:m>
                <a:r>
                  <a:rPr lang="en-US" sz="3800" dirty="0"/>
                  <a:t> will be called aliased if </a:t>
                </a:r>
                <a14:m>
                  <m:oMath xmlns:m="http://schemas.openxmlformats.org/officeDocument/2006/math">
                    <m:sSub>
                      <m:sSubPr>
                        <m:ctrlPr>
                          <a:rPr lang="en-US" sz="3800" i="1">
                            <a:latin typeface="Cambria Math" panose="02040503050406030204" pitchFamily="18" charset="0"/>
                          </a:rPr>
                        </m:ctrlPr>
                      </m:sSubPr>
                      <m:e>
                        <m:r>
                          <a:rPr lang="en-US" sz="3800" i="1">
                            <a:latin typeface="Cambria Math" panose="02040503050406030204" pitchFamily="18" charset="0"/>
                          </a:rPr>
                          <m:t>𝑥</m:t>
                        </m:r>
                      </m:e>
                      <m:sub>
                        <m:r>
                          <a:rPr lang="en-US" sz="3800" b="0" i="1" smtClean="0">
                            <a:latin typeface="Cambria Math" panose="02040503050406030204" pitchFamily="18" charset="0"/>
                          </a:rPr>
                          <m:t>2</m:t>
                        </m:r>
                      </m:sub>
                    </m:sSub>
                  </m:oMath>
                </a14:m>
                <a:r>
                  <a:rPr lang="en-US" sz="3800" dirty="0"/>
                  <a:t> comes before </a:t>
                </a:r>
                <a14:m>
                  <m:oMath xmlns:m="http://schemas.openxmlformats.org/officeDocument/2006/math">
                    <m:sSub>
                      <m:sSubPr>
                        <m:ctrlPr>
                          <a:rPr lang="en-US" sz="3800" i="1">
                            <a:latin typeface="Cambria Math" panose="02040503050406030204" pitchFamily="18" charset="0"/>
                          </a:rPr>
                        </m:ctrlPr>
                      </m:sSubPr>
                      <m:e>
                        <m:r>
                          <a:rPr lang="en-US" sz="3800" i="1">
                            <a:latin typeface="Cambria Math" panose="02040503050406030204" pitchFamily="18" charset="0"/>
                          </a:rPr>
                          <m:t>𝑥</m:t>
                        </m:r>
                      </m:e>
                      <m:sub>
                        <m:r>
                          <a:rPr lang="en-US" sz="3800" b="0" i="1" smtClean="0">
                            <a:latin typeface="Cambria Math" panose="02040503050406030204" pitchFamily="18" charset="0"/>
                          </a:rPr>
                          <m:t>1</m:t>
                        </m:r>
                      </m:sub>
                    </m:sSub>
                  </m:oMath>
                </a14:m>
                <a:r>
                  <a:rPr lang="en-US" sz="3800" dirty="0"/>
                  <a:t> in the model matrix. </a:t>
                </a:r>
              </a:p>
              <a:p>
                <a:pPr>
                  <a:lnSpc>
                    <a:spcPct val="125000"/>
                  </a:lnSpc>
                  <a:spcBef>
                    <a:spcPts val="900"/>
                  </a:spcBef>
                </a:pPr>
                <a:r>
                  <a:rPr lang="en-US" sz="3800" dirty="0"/>
                  <a:t>Although the model will include either </a:t>
                </a:r>
                <a14:m>
                  <m:oMath xmlns:m="http://schemas.openxmlformats.org/officeDocument/2006/math">
                    <m:sSub>
                      <m:sSubPr>
                        <m:ctrlPr>
                          <a:rPr lang="en-US" sz="3800" i="1" smtClean="0">
                            <a:latin typeface="Cambria Math" panose="02040503050406030204" pitchFamily="18" charset="0"/>
                          </a:rPr>
                        </m:ctrlPr>
                      </m:sSubPr>
                      <m:e>
                        <m:r>
                          <a:rPr lang="en-US" sz="3800" b="0" i="1" smtClean="0">
                            <a:latin typeface="Cambria Math" panose="02040503050406030204" pitchFamily="18" charset="0"/>
                          </a:rPr>
                          <m:t>𝑥</m:t>
                        </m:r>
                      </m:e>
                      <m:sub>
                        <m:r>
                          <a:rPr lang="en-US" sz="3800" b="0" i="1" smtClean="0">
                            <a:latin typeface="Cambria Math" panose="02040503050406030204" pitchFamily="18" charset="0"/>
                          </a:rPr>
                          <m:t>1</m:t>
                        </m:r>
                      </m:sub>
                    </m:sSub>
                  </m:oMath>
                </a14:m>
                <a:r>
                  <a:rPr lang="en-US" sz="3800" dirty="0"/>
                  <a:t> or </a:t>
                </a:r>
                <a14:m>
                  <m:oMath xmlns:m="http://schemas.openxmlformats.org/officeDocument/2006/math">
                    <m:sSub>
                      <m:sSubPr>
                        <m:ctrlPr>
                          <a:rPr lang="en-US" sz="3800" i="1" smtClean="0">
                            <a:latin typeface="Cambria Math" panose="02040503050406030204" pitchFamily="18" charset="0"/>
                          </a:rPr>
                        </m:ctrlPr>
                      </m:sSubPr>
                      <m:e>
                        <m:r>
                          <a:rPr lang="en-US" sz="3800" b="0" i="1" smtClean="0">
                            <a:latin typeface="Cambria Math" panose="02040503050406030204" pitchFamily="18" charset="0"/>
                          </a:rPr>
                          <m:t>𝑥</m:t>
                        </m:r>
                      </m:e>
                      <m:sub>
                        <m:r>
                          <a:rPr lang="en-US" sz="3800" b="0" i="1" smtClean="0">
                            <a:latin typeface="Cambria Math" panose="02040503050406030204" pitchFamily="18" charset="0"/>
                          </a:rPr>
                          <m:t>2</m:t>
                        </m:r>
                      </m:sub>
                    </m:sSub>
                  </m:oMath>
                </a14:m>
                <a:r>
                  <a:rPr lang="en-US" sz="3800" dirty="0"/>
                  <a:t>, are both equally effective in predicting </a:t>
                </a:r>
                <a14:m>
                  <m:oMath xmlns:m="http://schemas.openxmlformats.org/officeDocument/2006/math">
                    <m:r>
                      <a:rPr lang="en-US" sz="3800" i="1" dirty="0" smtClean="0">
                        <a:latin typeface="Cambria Math" panose="02040503050406030204" pitchFamily="18" charset="0"/>
                      </a:rPr>
                      <m:t>𝑦</m:t>
                    </m:r>
                  </m:oMath>
                </a14:m>
                <a:r>
                  <a:rPr lang="en-US" sz="3800" dirty="0"/>
                  <a:t>?  Are both features equally important in the model?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23" r="-114"/>
                </a:stretch>
              </a:blipFill>
            </p:spPr>
            <p:txBody>
              <a:bodyPr/>
              <a:lstStyle/>
              <a:p>
                <a:r>
                  <a:rPr lang="en-US">
                    <a:noFill/>
                  </a:rPr>
                  <a:t> </a:t>
                </a:r>
              </a:p>
            </p:txBody>
          </p:sp>
        </mc:Fallback>
      </mc:AlternateContent>
    </p:spTree>
    <p:extLst>
      <p:ext uri="{BB962C8B-B14F-4D97-AF65-F5344CB8AC3E}">
        <p14:creationId xmlns:p14="http://schemas.microsoft.com/office/powerpoint/2010/main" val="25539716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bg1"/>
                </a:solidFill>
              </a:rPr>
              <a:t>An Overview of Shapley Value</a:t>
            </a:r>
          </a:p>
        </p:txBody>
      </p:sp>
      <p:sp>
        <p:nvSpPr>
          <p:cNvPr id="3" name="Content Placeholder 2"/>
          <p:cNvSpPr>
            <a:spLocks noGrp="1"/>
          </p:cNvSpPr>
          <p:nvPr>
            <p:ph idx="1"/>
          </p:nvPr>
        </p:nvSpPr>
        <p:spPr/>
        <p:txBody>
          <a:bodyPr anchor="ctr">
            <a:normAutofit/>
          </a:bodyPr>
          <a:lstStyle/>
          <a:p>
            <a:pPr>
              <a:lnSpc>
                <a:spcPct val="125000"/>
              </a:lnSpc>
              <a:spcBef>
                <a:spcPts val="900"/>
              </a:spcBef>
            </a:pPr>
            <a:r>
              <a:rPr lang="en-US" sz="3800" dirty="0"/>
              <a:t>Shapley values provide us with an absolute measure of importance for all predictors that can be considered for a model.</a:t>
            </a:r>
          </a:p>
          <a:p>
            <a:pPr>
              <a:lnSpc>
                <a:spcPct val="125000"/>
              </a:lnSpc>
              <a:spcBef>
                <a:spcPts val="900"/>
              </a:spcBef>
            </a:pPr>
            <a:r>
              <a:rPr lang="en-US" sz="3800" dirty="0"/>
              <a:t>Shapley values consider all the possible sequences the predictors can enter the model.  Each sequence generates one realization of importance, and Shapley values are the average of all realizations.</a:t>
            </a:r>
          </a:p>
          <a:p>
            <a:pPr>
              <a:lnSpc>
                <a:spcPct val="125000"/>
              </a:lnSpc>
              <a:spcBef>
                <a:spcPts val="900"/>
              </a:spcBef>
            </a:pPr>
            <a:r>
              <a:rPr lang="en-US" sz="3800" dirty="0"/>
              <a:t>Even when a candidate does not make it into the model (because of linear dependence), its Shapley value can tell us its importance </a:t>
            </a:r>
            <a:r>
              <a:rPr lang="en-US" sz="3800" i="1" dirty="0"/>
              <a:t>if</a:t>
            </a:r>
            <a:r>
              <a:rPr lang="en-US" sz="3800" dirty="0"/>
              <a:t> the model includes it.</a:t>
            </a:r>
          </a:p>
        </p:txBody>
      </p:sp>
    </p:spTree>
    <p:extLst>
      <p:ext uri="{BB962C8B-B14F-4D97-AF65-F5344CB8AC3E}">
        <p14:creationId xmlns:p14="http://schemas.microsoft.com/office/powerpoint/2010/main" val="15598120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bg1"/>
                </a:solidFill>
              </a:rPr>
              <a:t>Shapley Value</a:t>
            </a:r>
          </a:p>
        </p:txBody>
      </p:sp>
      <p:sp>
        <p:nvSpPr>
          <p:cNvPr id="3" name="Content Placeholder 2"/>
          <p:cNvSpPr>
            <a:spLocks noGrp="1"/>
          </p:cNvSpPr>
          <p:nvPr>
            <p:ph idx="1"/>
          </p:nvPr>
        </p:nvSpPr>
        <p:spPr/>
        <p:txBody>
          <a:bodyPr anchor="ctr">
            <a:noAutofit/>
          </a:bodyPr>
          <a:lstStyle/>
          <a:p>
            <a:pPr>
              <a:lnSpc>
                <a:spcPct val="125000"/>
              </a:lnSpc>
              <a:spcBef>
                <a:spcPts val="900"/>
              </a:spcBef>
            </a:pPr>
            <a:r>
              <a:rPr lang="en-US" sz="3800" dirty="0"/>
              <a:t>Dr. Lloyd Stowell Shapley (1923 – 2016)</a:t>
            </a:r>
          </a:p>
          <a:p>
            <a:pPr lvl="1">
              <a:lnSpc>
                <a:spcPct val="125000"/>
              </a:lnSpc>
              <a:spcBef>
                <a:spcPts val="900"/>
              </a:spcBef>
              <a:buFont typeface="Wingdings" panose="05000000000000000000" pitchFamily="2" charset="2"/>
              <a:buChar char="§"/>
            </a:pPr>
            <a:r>
              <a:rPr lang="en-US" sz="3200" dirty="0"/>
              <a:t>American, born in Cambridge, Massachusetts</a:t>
            </a:r>
          </a:p>
          <a:p>
            <a:pPr lvl="1">
              <a:lnSpc>
                <a:spcPct val="125000"/>
              </a:lnSpc>
              <a:spcBef>
                <a:spcPts val="900"/>
              </a:spcBef>
              <a:buFont typeface="Wingdings" panose="05000000000000000000" pitchFamily="2" charset="2"/>
              <a:buChar char="§"/>
            </a:pPr>
            <a:r>
              <a:rPr lang="en-US" sz="3200" dirty="0"/>
              <a:t>Ph.D. in mathematics from Princeton University in 1953</a:t>
            </a:r>
          </a:p>
          <a:p>
            <a:pPr lvl="1">
              <a:lnSpc>
                <a:spcPct val="125000"/>
              </a:lnSpc>
              <a:spcBef>
                <a:spcPts val="900"/>
              </a:spcBef>
              <a:buFont typeface="Wingdings" panose="05000000000000000000" pitchFamily="2" charset="2"/>
              <a:buChar char="§"/>
            </a:pPr>
            <a:r>
              <a:rPr lang="en-US" sz="3200" dirty="0"/>
              <a:t>Awarded jointly with Alvin E. Roth the 2012 Nobel Prize in Economic Sciences for the theory of stable allocations and the practice of market design.</a:t>
            </a:r>
          </a:p>
          <a:p>
            <a:pPr>
              <a:lnSpc>
                <a:spcPct val="125000"/>
              </a:lnSpc>
              <a:spcBef>
                <a:spcPts val="900"/>
              </a:spcBef>
            </a:pPr>
            <a:r>
              <a:rPr lang="en-US" sz="3800" dirty="0"/>
              <a:t>Shapley, Lloyd S. (1953).  A Value for N-Person Games. </a:t>
            </a:r>
            <a:r>
              <a:rPr lang="en-US" sz="3800" i="1" dirty="0"/>
              <a:t>Contributions to the Theory of Games (AM-28), Volume II</a:t>
            </a:r>
            <a:r>
              <a:rPr lang="en-US" sz="3800" dirty="0"/>
              <a:t>. Pages 307-317. Princeton University Press.</a:t>
            </a:r>
          </a:p>
        </p:txBody>
      </p:sp>
      <p:pic>
        <p:nvPicPr>
          <p:cNvPr id="5" name="Picture 4">
            <a:extLst>
              <a:ext uri="{FF2B5EF4-FFF2-40B4-BE49-F238E27FC236}">
                <a16:creationId xmlns:a16="http://schemas.microsoft.com/office/drawing/2014/main" id="{4FD7ABBB-F564-4821-A696-9DA504453FB1}"/>
              </a:ext>
            </a:extLst>
          </p:cNvPr>
          <p:cNvPicPr>
            <a:picLocks noChangeAspect="1"/>
          </p:cNvPicPr>
          <p:nvPr/>
        </p:nvPicPr>
        <p:blipFill>
          <a:blip r:embed="rId3"/>
          <a:stretch>
            <a:fillRect/>
          </a:stretch>
        </p:blipFill>
        <p:spPr>
          <a:xfrm>
            <a:off x="13368173" y="796612"/>
            <a:ext cx="3000375" cy="3429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0171409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bg1"/>
                </a:solidFill>
              </a:rPr>
              <a:t>Calculate Shapley Value</a:t>
            </a:r>
          </a:p>
        </p:txBody>
      </p:sp>
      <p:sp>
        <p:nvSpPr>
          <p:cNvPr id="3" name="Content Placeholder 2"/>
          <p:cNvSpPr>
            <a:spLocks noGrp="1"/>
          </p:cNvSpPr>
          <p:nvPr>
            <p:ph idx="1"/>
          </p:nvPr>
        </p:nvSpPr>
        <p:spPr/>
        <p:txBody>
          <a:bodyPr anchor="ctr">
            <a:noAutofit/>
          </a:bodyPr>
          <a:lstStyle/>
          <a:p>
            <a:pPr marL="685800" indent="-685800">
              <a:lnSpc>
                <a:spcPct val="145000"/>
              </a:lnSpc>
              <a:spcBef>
                <a:spcPts val="900"/>
              </a:spcBef>
              <a:buFont typeface="+mj-lt"/>
              <a:buAutoNum type="arabicPeriod"/>
            </a:pPr>
            <a:r>
              <a:rPr lang="en-US" sz="3800" dirty="0"/>
              <a:t>Each player will be equally likely to initiate a coalition</a:t>
            </a:r>
          </a:p>
          <a:p>
            <a:pPr marL="685800" indent="-685800">
              <a:lnSpc>
                <a:spcPct val="145000"/>
              </a:lnSpc>
              <a:spcBef>
                <a:spcPts val="900"/>
              </a:spcBef>
              <a:buFont typeface="+mj-lt"/>
              <a:buAutoNum type="arabicPeriod"/>
            </a:pPr>
            <a:r>
              <a:rPr lang="en-US" sz="3800" dirty="0"/>
              <a:t>Consider all the possible orders of players can join the coalition</a:t>
            </a:r>
          </a:p>
          <a:p>
            <a:pPr marL="685800" indent="-685800">
              <a:lnSpc>
                <a:spcPct val="145000"/>
              </a:lnSpc>
              <a:spcBef>
                <a:spcPts val="900"/>
              </a:spcBef>
              <a:buFont typeface="+mj-lt"/>
              <a:buAutoNum type="arabicPeriod"/>
            </a:pPr>
            <a:r>
              <a:rPr lang="en-US" sz="3800" dirty="0"/>
              <a:t>Calculate the marginal value each player contributes to the coalition</a:t>
            </a:r>
          </a:p>
          <a:p>
            <a:pPr marL="685800" indent="-685800">
              <a:lnSpc>
                <a:spcPct val="145000"/>
              </a:lnSpc>
              <a:spcBef>
                <a:spcPts val="900"/>
              </a:spcBef>
              <a:buFont typeface="+mj-lt"/>
              <a:buAutoNum type="arabicPeriod"/>
            </a:pPr>
            <a:r>
              <a:rPr lang="en-US" sz="3800" dirty="0"/>
              <a:t>Average a player’s marginal contributions over all the possible order</a:t>
            </a:r>
          </a:p>
          <a:p>
            <a:pPr marL="685800" indent="-685800">
              <a:lnSpc>
                <a:spcPct val="145000"/>
              </a:lnSpc>
              <a:spcBef>
                <a:spcPts val="900"/>
              </a:spcBef>
              <a:buFont typeface="+mj-lt"/>
              <a:buAutoNum type="arabicPeriod"/>
            </a:pPr>
            <a:r>
              <a:rPr lang="en-US" sz="3800" dirty="0"/>
              <a:t>The average value is the Shapley value of that player</a:t>
            </a:r>
          </a:p>
        </p:txBody>
      </p:sp>
    </p:spTree>
    <p:extLst>
      <p:ext uri="{BB962C8B-B14F-4D97-AF65-F5344CB8AC3E}">
        <p14:creationId xmlns:p14="http://schemas.microsoft.com/office/powerpoint/2010/main" val="42642610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solidFill>
              </a:rPr>
              <a:t>Sharing a </a:t>
            </a:r>
            <a:r>
              <a:rPr lang="en-US" b="1" dirty="0">
                <a:solidFill>
                  <a:schemeClr val="bg1"/>
                </a:solidFill>
              </a:rPr>
              <a:t>Taxi Ride</a:t>
            </a:r>
          </a:p>
        </p:txBody>
      </p:sp>
      <p:sp>
        <p:nvSpPr>
          <p:cNvPr id="3" name="Content Placeholder 2"/>
          <p:cNvSpPr>
            <a:spLocks noGrp="1"/>
          </p:cNvSpPr>
          <p:nvPr>
            <p:ph idx="1"/>
          </p:nvPr>
        </p:nvSpPr>
        <p:spPr/>
        <p:txBody>
          <a:bodyPr anchor="ctr">
            <a:normAutofit fontScale="92500" lnSpcReduction="10000"/>
          </a:bodyPr>
          <a:lstStyle/>
          <a:p>
            <a:pPr marL="771525" indent="-771525">
              <a:lnSpc>
                <a:spcPct val="135000"/>
              </a:lnSpc>
              <a:spcBef>
                <a:spcPts val="900"/>
              </a:spcBef>
              <a:buFont typeface="+mj-lt"/>
              <a:buAutoNum type="arabicPeriod"/>
            </a:pPr>
            <a:r>
              <a:rPr lang="en-US" sz="3800" dirty="0"/>
              <a:t>Three students Amy (A), Betty (B), and Cathy (C) share a taxi from Millennium Park in downtown Chicago.  They agree to pay their fair share of the taxi fare.</a:t>
            </a:r>
          </a:p>
          <a:p>
            <a:pPr marL="771525" indent="-771525">
              <a:lnSpc>
                <a:spcPct val="135000"/>
              </a:lnSpc>
              <a:spcBef>
                <a:spcPts val="900"/>
              </a:spcBef>
              <a:buFont typeface="+mj-lt"/>
              <a:buAutoNum type="arabicPeriod"/>
            </a:pPr>
            <a:r>
              <a:rPr lang="en-US" sz="3800" dirty="0"/>
              <a:t>Amy gets off at Water Tower Place, Betty at Lincoln Park Zoo, and Cathy at Wrigley Fields.  The final taxi fare is $30, and Cathy pays in full to the taxi driver. </a:t>
            </a:r>
          </a:p>
          <a:p>
            <a:pPr marL="771525" indent="-771525">
              <a:lnSpc>
                <a:spcPct val="135000"/>
              </a:lnSpc>
              <a:spcBef>
                <a:spcPts val="900"/>
              </a:spcBef>
              <a:buFont typeface="+mj-lt"/>
              <a:buAutoNum type="arabicPeriod"/>
            </a:pPr>
            <a:r>
              <a:rPr lang="en-US" sz="3800" dirty="0"/>
              <a:t>How much Cathy should receive from Amy and Betty?</a:t>
            </a:r>
          </a:p>
          <a:p>
            <a:pPr lvl="1">
              <a:lnSpc>
                <a:spcPct val="125000"/>
              </a:lnSpc>
              <a:spcBef>
                <a:spcPts val="900"/>
              </a:spcBef>
            </a:pPr>
            <a:r>
              <a:rPr lang="en-US" sz="3800" dirty="0"/>
              <a:t>If Amy rides alone, her taxi fare is $9.</a:t>
            </a:r>
          </a:p>
          <a:p>
            <a:pPr lvl="1">
              <a:lnSpc>
                <a:spcPct val="125000"/>
              </a:lnSpc>
              <a:spcBef>
                <a:spcPts val="900"/>
              </a:spcBef>
            </a:pPr>
            <a:r>
              <a:rPr lang="en-US" sz="3800" dirty="0"/>
              <a:t>If Betty rides alone, her taxi fare is $18.</a:t>
            </a:r>
          </a:p>
          <a:p>
            <a:pPr lvl="1">
              <a:lnSpc>
                <a:spcPct val="125000"/>
              </a:lnSpc>
              <a:spcBef>
                <a:spcPts val="900"/>
              </a:spcBef>
            </a:pPr>
            <a:r>
              <a:rPr lang="en-US" sz="3800" dirty="0"/>
              <a:t>If Cathy rides alone, her taxi fare is $30.</a:t>
            </a:r>
          </a:p>
        </p:txBody>
      </p:sp>
    </p:spTree>
    <p:extLst>
      <p:ext uri="{BB962C8B-B14F-4D97-AF65-F5344CB8AC3E}">
        <p14:creationId xmlns:p14="http://schemas.microsoft.com/office/powerpoint/2010/main" val="9043144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bg1"/>
                </a:solidFill>
              </a:rPr>
              <a:t>Taxi Ride Example</a:t>
            </a:r>
          </a:p>
        </p:txBody>
      </p:sp>
      <p:sp>
        <p:nvSpPr>
          <p:cNvPr id="3" name="Content Placeholder 2"/>
          <p:cNvSpPr>
            <a:spLocks noGrp="1"/>
          </p:cNvSpPr>
          <p:nvPr>
            <p:ph idx="1"/>
          </p:nvPr>
        </p:nvSpPr>
        <p:spPr/>
        <p:txBody>
          <a:bodyPr anchor="ctr">
            <a:normAutofit/>
          </a:bodyPr>
          <a:lstStyle/>
          <a:p>
            <a:pPr>
              <a:lnSpc>
                <a:spcPct val="125000"/>
              </a:lnSpc>
              <a:spcBef>
                <a:spcPts val="900"/>
              </a:spcBef>
            </a:pPr>
            <a:r>
              <a:rPr lang="en-US" sz="3800" dirty="0"/>
              <a:t>The Grand Coalition consists of three players A, B, and C</a:t>
            </a:r>
          </a:p>
          <a:p>
            <a:pPr>
              <a:lnSpc>
                <a:spcPct val="125000"/>
              </a:lnSpc>
              <a:spcBef>
                <a:spcPts val="900"/>
              </a:spcBef>
            </a:pPr>
            <a:r>
              <a:rPr lang="en-US" sz="3800" dirty="0"/>
              <a:t>The Utility values are:</a:t>
            </a:r>
          </a:p>
          <a:p>
            <a:pPr lvl="1" indent="-685800">
              <a:lnSpc>
                <a:spcPct val="125000"/>
              </a:lnSpc>
              <a:spcBef>
                <a:spcPts val="900"/>
              </a:spcBef>
              <a:buFont typeface="+mj-lt"/>
              <a:buAutoNum type="arabicPeriod"/>
            </a:pPr>
            <a:r>
              <a:rPr lang="en-US" sz="3800" dirty="0"/>
              <a:t>Singleton: v({A}) = 9, v({B}) = 18, and v({C}) = 30</a:t>
            </a:r>
          </a:p>
          <a:p>
            <a:pPr lvl="1" indent="-685800">
              <a:lnSpc>
                <a:spcPct val="125000"/>
              </a:lnSpc>
              <a:spcBef>
                <a:spcPts val="900"/>
              </a:spcBef>
              <a:buFont typeface="+mj-lt"/>
              <a:buAutoNum type="arabicPeriod"/>
            </a:pPr>
            <a:r>
              <a:rPr lang="en-US" sz="3800" dirty="0"/>
              <a:t>Two-Players: v({A,B}) = 18, v({A,C}) = 30, v({B,C}) = 30</a:t>
            </a:r>
          </a:p>
          <a:p>
            <a:pPr lvl="1" indent="-685800">
              <a:lnSpc>
                <a:spcPct val="125000"/>
              </a:lnSpc>
              <a:spcBef>
                <a:spcPts val="900"/>
              </a:spcBef>
              <a:buFont typeface="+mj-lt"/>
              <a:buAutoNum type="arabicPeriod"/>
            </a:pPr>
            <a:r>
              <a:rPr lang="en-US" sz="3800" dirty="0"/>
              <a:t>Three-Players: v({A,B,C}) = 30 </a:t>
            </a:r>
          </a:p>
          <a:p>
            <a:pPr>
              <a:lnSpc>
                <a:spcPct val="125000"/>
              </a:lnSpc>
              <a:spcBef>
                <a:spcPts val="900"/>
              </a:spcBef>
            </a:pPr>
            <a:r>
              <a:rPr lang="en-US" sz="3800" dirty="0"/>
              <a:t>There are 3! = 6 sequences to form the Grand Coalition</a:t>
            </a:r>
          </a:p>
          <a:p>
            <a:pPr lvl="1">
              <a:lnSpc>
                <a:spcPct val="125000"/>
              </a:lnSpc>
              <a:spcBef>
                <a:spcPts val="900"/>
              </a:spcBef>
              <a:buFont typeface="Wingdings" panose="05000000000000000000" pitchFamily="2" charset="2"/>
              <a:buChar char="§"/>
            </a:pPr>
            <a:r>
              <a:rPr lang="en-US" sz="3800" dirty="0"/>
              <a:t>{A, B, C}, {A, C, B}, {B, A, C}, {B, C, A}, {C, A, B}, and {C, B, A}</a:t>
            </a:r>
          </a:p>
        </p:txBody>
      </p:sp>
    </p:spTree>
    <p:extLst>
      <p:ext uri="{BB962C8B-B14F-4D97-AF65-F5344CB8AC3E}">
        <p14:creationId xmlns:p14="http://schemas.microsoft.com/office/powerpoint/2010/main" val="5935683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bg1"/>
                </a:solidFill>
              </a:rPr>
              <a:t>Taxi Ride Example</a:t>
            </a:r>
          </a:p>
        </p:txBody>
      </p:sp>
      <p:graphicFrame>
        <p:nvGraphicFramePr>
          <p:cNvPr id="4" name="Table 4">
            <a:extLst>
              <a:ext uri="{FF2B5EF4-FFF2-40B4-BE49-F238E27FC236}">
                <a16:creationId xmlns:a16="http://schemas.microsoft.com/office/drawing/2014/main" id="{FA60952F-B76A-45B0-8F65-32F394DF3695}"/>
              </a:ext>
            </a:extLst>
          </p:cNvPr>
          <p:cNvGraphicFramePr>
            <a:graphicFrameLocks noGrp="1"/>
          </p:cNvGraphicFramePr>
          <p:nvPr>
            <p:ph idx="1"/>
            <p:extLst>
              <p:ext uri="{D42A27DB-BD31-4B8C-83A1-F6EECF244321}">
                <p14:modId xmlns:p14="http://schemas.microsoft.com/office/powerpoint/2010/main" val="492355931"/>
              </p:ext>
            </p:extLst>
          </p:nvPr>
        </p:nvGraphicFramePr>
        <p:xfrm>
          <a:off x="2499360" y="1996440"/>
          <a:ext cx="13898880" cy="6294120"/>
        </p:xfrm>
        <a:graphic>
          <a:graphicData uri="http://schemas.openxmlformats.org/drawingml/2006/table">
            <a:tbl>
              <a:tblPr firstRow="1">
                <a:tableStyleId>{5DA37D80-6434-44D0-A028-1B22A696006F}</a:tableStyleId>
              </a:tblPr>
              <a:tblGrid>
                <a:gridCol w="4572000">
                  <a:extLst>
                    <a:ext uri="{9D8B030D-6E8A-4147-A177-3AD203B41FA5}">
                      <a16:colId xmlns:a16="http://schemas.microsoft.com/office/drawing/2014/main" val="1079367218"/>
                    </a:ext>
                  </a:extLst>
                </a:gridCol>
                <a:gridCol w="3108960">
                  <a:extLst>
                    <a:ext uri="{9D8B030D-6E8A-4147-A177-3AD203B41FA5}">
                      <a16:colId xmlns:a16="http://schemas.microsoft.com/office/drawing/2014/main" val="204309719"/>
                    </a:ext>
                  </a:extLst>
                </a:gridCol>
                <a:gridCol w="3108960">
                  <a:extLst>
                    <a:ext uri="{9D8B030D-6E8A-4147-A177-3AD203B41FA5}">
                      <a16:colId xmlns:a16="http://schemas.microsoft.com/office/drawing/2014/main" val="2018778885"/>
                    </a:ext>
                  </a:extLst>
                </a:gridCol>
                <a:gridCol w="3108960">
                  <a:extLst>
                    <a:ext uri="{9D8B030D-6E8A-4147-A177-3AD203B41FA5}">
                      <a16:colId xmlns:a16="http://schemas.microsoft.com/office/drawing/2014/main" val="1931911613"/>
                    </a:ext>
                  </a:extLst>
                </a:gridCol>
              </a:tblGrid>
              <a:tr h="731520">
                <a:tc rowSpan="2">
                  <a:txBody>
                    <a:bodyPr/>
                    <a:lstStyle/>
                    <a:p>
                      <a:pPr algn="ctr"/>
                      <a:r>
                        <a:rPr lang="en-US" sz="3400" dirty="0">
                          <a:latin typeface="Calibri" panose="020F0502020204030204" pitchFamily="34" charset="0"/>
                          <a:ea typeface="Calibri" panose="020F0502020204030204" pitchFamily="34" charset="0"/>
                          <a:cs typeface="Calibri" panose="020F0502020204030204" pitchFamily="34" charset="0"/>
                        </a:rPr>
                        <a:t>Coalition Formation Sequence</a:t>
                      </a:r>
                    </a:p>
                  </a:txBody>
                  <a:tcPr marL="137160" marR="137160" marT="68580" marB="68580" anchor="ctr"/>
                </a:tc>
                <a:tc gridSpan="3">
                  <a:txBody>
                    <a:bodyPr/>
                    <a:lstStyle/>
                    <a:p>
                      <a:pPr algn="ctr"/>
                      <a:r>
                        <a:rPr lang="en-US" sz="3400" dirty="0">
                          <a:latin typeface="Calibri" panose="020F0502020204030204" pitchFamily="34" charset="0"/>
                          <a:ea typeface="Calibri" panose="020F0502020204030204" pitchFamily="34" charset="0"/>
                          <a:cs typeface="Calibri" panose="020F0502020204030204" pitchFamily="34" charset="0"/>
                        </a:rPr>
                        <a:t>Coalition Utility Value</a:t>
                      </a:r>
                    </a:p>
                  </a:txBody>
                  <a:tcPr marL="137160" marR="137160" marT="68580" marB="68580" anchor="ctr"/>
                </a:tc>
                <a:tc hMerge="1">
                  <a:txBody>
                    <a:bodyPr/>
                    <a:lstStyle/>
                    <a:p>
                      <a:pPr algn="ctr"/>
                      <a:endParaRPr lang="en-US" dirty="0"/>
                    </a:p>
                  </a:txBody>
                  <a:tcPr anchor="ctr"/>
                </a:tc>
                <a:tc hMerge="1">
                  <a:txBody>
                    <a:bodyPr/>
                    <a:lstStyle/>
                    <a:p>
                      <a:pPr algn="ctr"/>
                      <a:endParaRPr lang="en-US" dirty="0"/>
                    </a:p>
                  </a:txBody>
                  <a:tcPr anchor="ctr"/>
                </a:tc>
                <a:extLst>
                  <a:ext uri="{0D108BD9-81ED-4DB2-BD59-A6C34878D82A}">
                    <a16:rowId xmlns:a16="http://schemas.microsoft.com/office/drawing/2014/main" val="4227719415"/>
                  </a:ext>
                </a:extLst>
              </a:tr>
              <a:tr h="0">
                <a:tc vMerge="1">
                  <a:txBody>
                    <a:bodyPr/>
                    <a:lstStyle/>
                    <a:p>
                      <a:r>
                        <a:rPr lang="en-US" dirty="0"/>
                        <a:t>Coalition Formation Sequence</a:t>
                      </a:r>
                    </a:p>
                  </a:txBody>
                  <a:tcPr anchor="ctr"/>
                </a:tc>
                <a:tc>
                  <a:txBody>
                    <a:bodyPr/>
                    <a:lstStyle/>
                    <a:p>
                      <a:pPr algn="ctr"/>
                      <a:r>
                        <a:rPr lang="en-US" sz="3400" dirty="0">
                          <a:latin typeface="Calibri" panose="020F0502020204030204" pitchFamily="34" charset="0"/>
                          <a:ea typeface="Calibri" panose="020F0502020204030204" pitchFamily="34" charset="0"/>
                          <a:cs typeface="Calibri" panose="020F0502020204030204" pitchFamily="34" charset="0"/>
                        </a:rPr>
                        <a:t>First Player Joins</a:t>
                      </a:r>
                    </a:p>
                  </a:txBody>
                  <a:tcPr marL="137160" marR="137160" marT="68580" marB="68580" anchor="ctr"/>
                </a:tc>
                <a:tc>
                  <a:txBody>
                    <a:bodyPr/>
                    <a:lstStyle/>
                    <a:p>
                      <a:pPr algn="ctr"/>
                      <a:r>
                        <a:rPr lang="en-US" sz="3400" dirty="0">
                          <a:latin typeface="Calibri" panose="020F0502020204030204" pitchFamily="34" charset="0"/>
                          <a:ea typeface="Calibri" panose="020F0502020204030204" pitchFamily="34" charset="0"/>
                          <a:cs typeface="Calibri" panose="020F0502020204030204" pitchFamily="34" charset="0"/>
                        </a:rPr>
                        <a:t>Second Player Joins</a:t>
                      </a:r>
                    </a:p>
                  </a:txBody>
                  <a:tcPr marL="137160" marR="137160" marT="68580" marB="68580" anchor="ctr"/>
                </a:tc>
                <a:tc>
                  <a:txBody>
                    <a:bodyPr/>
                    <a:lstStyle/>
                    <a:p>
                      <a:pPr algn="ctr"/>
                      <a:r>
                        <a:rPr lang="en-US" sz="3400" dirty="0">
                          <a:latin typeface="Calibri" panose="020F0502020204030204" pitchFamily="34" charset="0"/>
                          <a:ea typeface="Calibri" panose="020F0502020204030204" pitchFamily="34" charset="0"/>
                          <a:cs typeface="Calibri" panose="020F0502020204030204" pitchFamily="34" charset="0"/>
                        </a:rPr>
                        <a:t>Third Player Joins</a:t>
                      </a:r>
                    </a:p>
                  </a:txBody>
                  <a:tcPr marL="137160" marR="137160" marT="68580" marB="68580" anchor="ctr"/>
                </a:tc>
                <a:extLst>
                  <a:ext uri="{0D108BD9-81ED-4DB2-BD59-A6C34878D82A}">
                    <a16:rowId xmlns:a16="http://schemas.microsoft.com/office/drawing/2014/main" val="4109841468"/>
                  </a:ext>
                </a:extLst>
              </a:tr>
              <a:tr h="731520">
                <a:tc>
                  <a:txBody>
                    <a:bodyPr/>
                    <a:lstStyle/>
                    <a:p>
                      <a:pPr algn="ctr"/>
                      <a:r>
                        <a:rPr lang="en-US" sz="3400" dirty="0">
                          <a:latin typeface="Calibri" panose="020F0502020204030204" pitchFamily="34" charset="0"/>
                          <a:ea typeface="Calibri" panose="020F0502020204030204" pitchFamily="34" charset="0"/>
                          <a:cs typeface="Calibri" panose="020F0502020204030204" pitchFamily="34" charset="0"/>
                        </a:rPr>
                        <a:t>A,</a:t>
                      </a:r>
                      <a:r>
                        <a:rPr lang="en-US" sz="3400"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B, C</a:t>
                      </a:r>
                      <a:endParaRPr lang="en-US" sz="3400" dirty="0">
                        <a:latin typeface="Calibri" panose="020F0502020204030204" pitchFamily="34" charset="0"/>
                        <a:ea typeface="Calibri" panose="020F0502020204030204" pitchFamily="34" charset="0"/>
                        <a:cs typeface="Calibri" panose="020F0502020204030204" pitchFamily="34" charset="0"/>
                      </a:endParaRPr>
                    </a:p>
                  </a:txBody>
                  <a:tcPr marL="137160" marR="137160" marT="68580" marB="68580" anchor="ctr"/>
                </a:tc>
                <a:tc>
                  <a:txBody>
                    <a:bodyPr/>
                    <a:lstStyle/>
                    <a:p>
                      <a:pPr algn="ctr"/>
                      <a:r>
                        <a:rPr lang="en-US" sz="3400" dirty="0">
                          <a:latin typeface="Calibri" panose="020F0502020204030204" pitchFamily="34" charset="0"/>
                          <a:ea typeface="Calibri" panose="020F0502020204030204" pitchFamily="34" charset="0"/>
                          <a:cs typeface="Calibri" panose="020F0502020204030204" pitchFamily="34" charset="0"/>
                        </a:rPr>
                        <a:t>9</a:t>
                      </a:r>
                    </a:p>
                  </a:txBody>
                  <a:tcPr marL="137160" marR="137160" marT="68580" marB="68580" anchor="ctr"/>
                </a:tc>
                <a:tc>
                  <a:txBody>
                    <a:bodyPr/>
                    <a:lstStyle/>
                    <a:p>
                      <a:pPr algn="ctr"/>
                      <a:r>
                        <a:rPr lang="en-US" sz="3400" dirty="0">
                          <a:latin typeface="Calibri" panose="020F0502020204030204" pitchFamily="34" charset="0"/>
                          <a:ea typeface="Calibri" panose="020F0502020204030204" pitchFamily="34" charset="0"/>
                          <a:cs typeface="Calibri" panose="020F0502020204030204" pitchFamily="34" charset="0"/>
                        </a:rPr>
                        <a:t>18</a:t>
                      </a:r>
                    </a:p>
                  </a:txBody>
                  <a:tcPr marL="137160" marR="137160" marT="68580" marB="68580" anchor="ctr"/>
                </a:tc>
                <a:tc>
                  <a:txBody>
                    <a:bodyPr/>
                    <a:lstStyle/>
                    <a:p>
                      <a:pPr algn="ctr"/>
                      <a:r>
                        <a:rPr lang="en-US" sz="3400" dirty="0">
                          <a:latin typeface="Calibri" panose="020F0502020204030204" pitchFamily="34" charset="0"/>
                          <a:ea typeface="Calibri" panose="020F0502020204030204" pitchFamily="34" charset="0"/>
                          <a:cs typeface="Calibri" panose="020F0502020204030204" pitchFamily="34" charset="0"/>
                        </a:rPr>
                        <a:t>30</a:t>
                      </a:r>
                    </a:p>
                  </a:txBody>
                  <a:tcPr marL="137160" marR="137160" marT="68580" marB="68580" anchor="ctr"/>
                </a:tc>
                <a:extLst>
                  <a:ext uri="{0D108BD9-81ED-4DB2-BD59-A6C34878D82A}">
                    <a16:rowId xmlns:a16="http://schemas.microsoft.com/office/drawing/2014/main" val="3753954614"/>
                  </a:ext>
                </a:extLst>
              </a:tr>
              <a:tr h="731520">
                <a:tc>
                  <a:txBody>
                    <a:bodyPr/>
                    <a:lstStyle/>
                    <a:p>
                      <a:pPr algn="ctr"/>
                      <a:r>
                        <a:rPr lang="en-US" sz="3400" dirty="0">
                          <a:latin typeface="Calibri" panose="020F0502020204030204" pitchFamily="34" charset="0"/>
                          <a:ea typeface="Calibri" panose="020F0502020204030204" pitchFamily="34" charset="0"/>
                          <a:cs typeface="Calibri" panose="020F0502020204030204" pitchFamily="34" charset="0"/>
                        </a:rPr>
                        <a:t>A, </a:t>
                      </a:r>
                      <a:r>
                        <a:rPr lang="en-US" sz="3400"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C, B</a:t>
                      </a:r>
                      <a:endParaRPr lang="en-US" sz="3400" dirty="0">
                        <a:latin typeface="Calibri" panose="020F0502020204030204" pitchFamily="34" charset="0"/>
                        <a:ea typeface="Calibri" panose="020F0502020204030204" pitchFamily="34" charset="0"/>
                        <a:cs typeface="Calibri" panose="020F0502020204030204" pitchFamily="34" charset="0"/>
                      </a:endParaRPr>
                    </a:p>
                  </a:txBody>
                  <a:tcPr marL="137160" marR="137160" marT="68580" marB="68580" anchor="ctr"/>
                </a:tc>
                <a:tc>
                  <a:txBody>
                    <a:bodyPr/>
                    <a:lstStyle/>
                    <a:p>
                      <a:pPr algn="ctr"/>
                      <a:r>
                        <a:rPr lang="en-US" sz="3400" dirty="0">
                          <a:latin typeface="Calibri" panose="020F0502020204030204" pitchFamily="34" charset="0"/>
                          <a:ea typeface="Calibri" panose="020F0502020204030204" pitchFamily="34" charset="0"/>
                          <a:cs typeface="Calibri" panose="020F0502020204030204" pitchFamily="34" charset="0"/>
                        </a:rPr>
                        <a:t>9</a:t>
                      </a:r>
                    </a:p>
                  </a:txBody>
                  <a:tcPr marL="137160" marR="137160" marT="68580" marB="68580" anchor="ctr"/>
                </a:tc>
                <a:tc>
                  <a:txBody>
                    <a:bodyPr/>
                    <a:lstStyle/>
                    <a:p>
                      <a:pPr algn="ctr"/>
                      <a:r>
                        <a:rPr lang="en-US" sz="3400" dirty="0">
                          <a:latin typeface="Calibri" panose="020F0502020204030204" pitchFamily="34" charset="0"/>
                          <a:ea typeface="Calibri" panose="020F0502020204030204" pitchFamily="34" charset="0"/>
                          <a:cs typeface="Calibri" panose="020F0502020204030204" pitchFamily="34" charset="0"/>
                        </a:rPr>
                        <a:t>30</a:t>
                      </a:r>
                    </a:p>
                  </a:txBody>
                  <a:tcPr marL="137160" marR="137160" marT="68580" marB="68580" anchor="ctr"/>
                </a:tc>
                <a:tc>
                  <a:txBody>
                    <a:bodyPr/>
                    <a:lstStyle/>
                    <a:p>
                      <a:pPr algn="ctr"/>
                      <a:r>
                        <a:rPr lang="en-US" sz="3400" dirty="0">
                          <a:latin typeface="Calibri" panose="020F0502020204030204" pitchFamily="34" charset="0"/>
                          <a:ea typeface="Calibri" panose="020F0502020204030204" pitchFamily="34" charset="0"/>
                          <a:cs typeface="Calibri" panose="020F0502020204030204" pitchFamily="34" charset="0"/>
                        </a:rPr>
                        <a:t>30</a:t>
                      </a:r>
                    </a:p>
                  </a:txBody>
                  <a:tcPr marL="137160" marR="137160" marT="68580" marB="68580" anchor="ctr"/>
                </a:tc>
                <a:extLst>
                  <a:ext uri="{0D108BD9-81ED-4DB2-BD59-A6C34878D82A}">
                    <a16:rowId xmlns:a16="http://schemas.microsoft.com/office/drawing/2014/main" val="279541448"/>
                  </a:ext>
                </a:extLst>
              </a:tr>
              <a:tr h="731520">
                <a:tc>
                  <a:txBody>
                    <a:bodyPr/>
                    <a:lstStyle/>
                    <a:p>
                      <a:pPr algn="ctr"/>
                      <a:r>
                        <a:rPr lang="en-US" sz="3400" dirty="0">
                          <a:latin typeface="Calibri" panose="020F0502020204030204" pitchFamily="34" charset="0"/>
                          <a:ea typeface="Calibri" panose="020F0502020204030204" pitchFamily="34" charset="0"/>
                          <a:cs typeface="Calibri" panose="020F0502020204030204" pitchFamily="34" charset="0"/>
                        </a:rPr>
                        <a:t>B, A, C</a:t>
                      </a:r>
                    </a:p>
                  </a:txBody>
                  <a:tcPr marL="137160" marR="137160" marT="68580" marB="68580" anchor="ctr"/>
                </a:tc>
                <a:tc>
                  <a:txBody>
                    <a:bodyPr/>
                    <a:lstStyle/>
                    <a:p>
                      <a:pPr algn="ctr"/>
                      <a:r>
                        <a:rPr lang="en-US" sz="3400" dirty="0">
                          <a:latin typeface="Calibri" panose="020F0502020204030204" pitchFamily="34" charset="0"/>
                          <a:ea typeface="Calibri" panose="020F0502020204030204" pitchFamily="34" charset="0"/>
                          <a:cs typeface="Calibri" panose="020F0502020204030204" pitchFamily="34" charset="0"/>
                        </a:rPr>
                        <a:t>18</a:t>
                      </a:r>
                    </a:p>
                  </a:txBody>
                  <a:tcPr marL="137160" marR="137160" marT="68580" marB="68580" anchor="ctr"/>
                </a:tc>
                <a:tc>
                  <a:txBody>
                    <a:bodyPr/>
                    <a:lstStyle/>
                    <a:p>
                      <a:pPr algn="ctr"/>
                      <a:r>
                        <a:rPr lang="en-US" sz="3400" dirty="0">
                          <a:latin typeface="Calibri" panose="020F0502020204030204" pitchFamily="34" charset="0"/>
                          <a:ea typeface="Calibri" panose="020F0502020204030204" pitchFamily="34" charset="0"/>
                          <a:cs typeface="Calibri" panose="020F0502020204030204" pitchFamily="34" charset="0"/>
                        </a:rPr>
                        <a:t>18</a:t>
                      </a:r>
                    </a:p>
                  </a:txBody>
                  <a:tcPr marL="137160" marR="137160" marT="68580" marB="68580" anchor="ctr"/>
                </a:tc>
                <a:tc>
                  <a:txBody>
                    <a:bodyPr/>
                    <a:lstStyle/>
                    <a:p>
                      <a:pPr algn="ctr"/>
                      <a:r>
                        <a:rPr lang="en-US" sz="3400" dirty="0">
                          <a:latin typeface="Calibri" panose="020F0502020204030204" pitchFamily="34" charset="0"/>
                          <a:ea typeface="Calibri" panose="020F0502020204030204" pitchFamily="34" charset="0"/>
                          <a:cs typeface="Calibri" panose="020F0502020204030204" pitchFamily="34" charset="0"/>
                        </a:rPr>
                        <a:t>30</a:t>
                      </a:r>
                    </a:p>
                  </a:txBody>
                  <a:tcPr marL="137160" marR="137160" marT="68580" marB="68580" anchor="ctr"/>
                </a:tc>
                <a:extLst>
                  <a:ext uri="{0D108BD9-81ED-4DB2-BD59-A6C34878D82A}">
                    <a16:rowId xmlns:a16="http://schemas.microsoft.com/office/drawing/2014/main" val="3350417943"/>
                  </a:ext>
                </a:extLst>
              </a:tr>
              <a:tr h="731520">
                <a:tc>
                  <a:txBody>
                    <a:bodyPr/>
                    <a:lstStyle/>
                    <a:p>
                      <a:pPr algn="ctr"/>
                      <a:r>
                        <a:rPr lang="en-US" sz="3400" dirty="0">
                          <a:latin typeface="Calibri" panose="020F0502020204030204" pitchFamily="34" charset="0"/>
                          <a:ea typeface="Calibri" panose="020F0502020204030204" pitchFamily="34" charset="0"/>
                          <a:cs typeface="Calibri" panose="020F0502020204030204" pitchFamily="34" charset="0"/>
                        </a:rPr>
                        <a:t>B, C, A</a:t>
                      </a:r>
                    </a:p>
                  </a:txBody>
                  <a:tcPr marL="137160" marR="137160" marT="68580" marB="68580" anchor="ctr"/>
                </a:tc>
                <a:tc>
                  <a:txBody>
                    <a:bodyPr/>
                    <a:lstStyle/>
                    <a:p>
                      <a:pPr algn="ctr"/>
                      <a:r>
                        <a:rPr lang="en-US" sz="3400" dirty="0">
                          <a:latin typeface="Calibri" panose="020F0502020204030204" pitchFamily="34" charset="0"/>
                          <a:ea typeface="Calibri" panose="020F0502020204030204" pitchFamily="34" charset="0"/>
                          <a:cs typeface="Calibri" panose="020F0502020204030204" pitchFamily="34" charset="0"/>
                        </a:rPr>
                        <a:t>18</a:t>
                      </a:r>
                    </a:p>
                  </a:txBody>
                  <a:tcPr marL="137160" marR="137160" marT="68580" marB="68580" anchor="ctr"/>
                </a:tc>
                <a:tc>
                  <a:txBody>
                    <a:bodyPr/>
                    <a:lstStyle/>
                    <a:p>
                      <a:pPr algn="ctr"/>
                      <a:r>
                        <a:rPr lang="en-US" sz="3400" dirty="0">
                          <a:latin typeface="Calibri" panose="020F0502020204030204" pitchFamily="34" charset="0"/>
                          <a:ea typeface="Calibri" panose="020F0502020204030204" pitchFamily="34" charset="0"/>
                          <a:cs typeface="Calibri" panose="020F0502020204030204" pitchFamily="34" charset="0"/>
                        </a:rPr>
                        <a:t>30</a:t>
                      </a:r>
                    </a:p>
                  </a:txBody>
                  <a:tcPr marL="137160" marR="137160" marT="68580" marB="68580" anchor="ctr"/>
                </a:tc>
                <a:tc>
                  <a:txBody>
                    <a:bodyPr/>
                    <a:lstStyle/>
                    <a:p>
                      <a:pPr algn="ctr"/>
                      <a:r>
                        <a:rPr lang="en-US" sz="3400" dirty="0">
                          <a:latin typeface="Calibri" panose="020F0502020204030204" pitchFamily="34" charset="0"/>
                          <a:ea typeface="Calibri" panose="020F0502020204030204" pitchFamily="34" charset="0"/>
                          <a:cs typeface="Calibri" panose="020F0502020204030204" pitchFamily="34" charset="0"/>
                        </a:rPr>
                        <a:t>30</a:t>
                      </a:r>
                    </a:p>
                  </a:txBody>
                  <a:tcPr marL="137160" marR="137160" marT="68580" marB="68580" anchor="ctr"/>
                </a:tc>
                <a:extLst>
                  <a:ext uri="{0D108BD9-81ED-4DB2-BD59-A6C34878D82A}">
                    <a16:rowId xmlns:a16="http://schemas.microsoft.com/office/drawing/2014/main" val="3602467445"/>
                  </a:ext>
                </a:extLst>
              </a:tr>
              <a:tr h="731520">
                <a:tc>
                  <a:txBody>
                    <a:bodyPr/>
                    <a:lstStyle/>
                    <a:p>
                      <a:pPr algn="ctr"/>
                      <a:r>
                        <a:rPr lang="en-US" sz="3400" dirty="0">
                          <a:latin typeface="Calibri" panose="020F0502020204030204" pitchFamily="34" charset="0"/>
                          <a:ea typeface="Calibri" panose="020F0502020204030204" pitchFamily="34" charset="0"/>
                          <a:cs typeface="Calibri" panose="020F0502020204030204" pitchFamily="34" charset="0"/>
                        </a:rPr>
                        <a:t>C, A, B</a:t>
                      </a:r>
                    </a:p>
                  </a:txBody>
                  <a:tcPr marL="137160" marR="137160" marT="68580" marB="68580" anchor="ctr"/>
                </a:tc>
                <a:tc>
                  <a:txBody>
                    <a:bodyPr/>
                    <a:lstStyle/>
                    <a:p>
                      <a:pPr algn="ctr"/>
                      <a:r>
                        <a:rPr lang="en-US" sz="3400" dirty="0">
                          <a:latin typeface="Calibri" panose="020F0502020204030204" pitchFamily="34" charset="0"/>
                          <a:ea typeface="Calibri" panose="020F0502020204030204" pitchFamily="34" charset="0"/>
                          <a:cs typeface="Calibri" panose="020F0502020204030204" pitchFamily="34" charset="0"/>
                        </a:rPr>
                        <a:t>30</a:t>
                      </a:r>
                    </a:p>
                  </a:txBody>
                  <a:tcPr marL="137160" marR="137160" marT="68580" marB="68580" anchor="ctr"/>
                </a:tc>
                <a:tc>
                  <a:txBody>
                    <a:bodyPr/>
                    <a:lstStyle/>
                    <a:p>
                      <a:pPr algn="ctr"/>
                      <a:r>
                        <a:rPr lang="en-US" sz="3400" dirty="0">
                          <a:latin typeface="Calibri" panose="020F0502020204030204" pitchFamily="34" charset="0"/>
                          <a:ea typeface="Calibri" panose="020F0502020204030204" pitchFamily="34" charset="0"/>
                          <a:cs typeface="Calibri" panose="020F0502020204030204" pitchFamily="34" charset="0"/>
                        </a:rPr>
                        <a:t>30</a:t>
                      </a:r>
                    </a:p>
                  </a:txBody>
                  <a:tcPr marL="137160" marR="137160" marT="68580" marB="68580" anchor="ctr"/>
                </a:tc>
                <a:tc>
                  <a:txBody>
                    <a:bodyPr/>
                    <a:lstStyle/>
                    <a:p>
                      <a:pPr algn="ctr"/>
                      <a:r>
                        <a:rPr lang="en-US" sz="3400" dirty="0">
                          <a:latin typeface="Calibri" panose="020F0502020204030204" pitchFamily="34" charset="0"/>
                          <a:ea typeface="Calibri" panose="020F0502020204030204" pitchFamily="34" charset="0"/>
                          <a:cs typeface="Calibri" panose="020F0502020204030204" pitchFamily="34" charset="0"/>
                        </a:rPr>
                        <a:t>30</a:t>
                      </a:r>
                    </a:p>
                  </a:txBody>
                  <a:tcPr marL="137160" marR="137160" marT="68580" marB="68580" anchor="ctr"/>
                </a:tc>
                <a:extLst>
                  <a:ext uri="{0D108BD9-81ED-4DB2-BD59-A6C34878D82A}">
                    <a16:rowId xmlns:a16="http://schemas.microsoft.com/office/drawing/2014/main" val="423322850"/>
                  </a:ext>
                </a:extLst>
              </a:tr>
              <a:tr h="731520">
                <a:tc>
                  <a:txBody>
                    <a:bodyPr/>
                    <a:lstStyle/>
                    <a:p>
                      <a:pPr algn="ctr"/>
                      <a:r>
                        <a:rPr lang="en-US" sz="3400" dirty="0">
                          <a:latin typeface="Calibri" panose="020F0502020204030204" pitchFamily="34" charset="0"/>
                          <a:ea typeface="Calibri" panose="020F0502020204030204" pitchFamily="34" charset="0"/>
                          <a:cs typeface="Calibri" panose="020F0502020204030204" pitchFamily="34" charset="0"/>
                        </a:rPr>
                        <a:t>C, B, A</a:t>
                      </a:r>
                    </a:p>
                  </a:txBody>
                  <a:tcPr marL="137160" marR="137160" marT="68580" marB="68580" anchor="ctr"/>
                </a:tc>
                <a:tc>
                  <a:txBody>
                    <a:bodyPr/>
                    <a:lstStyle/>
                    <a:p>
                      <a:pPr algn="ctr"/>
                      <a:r>
                        <a:rPr lang="en-US" sz="3400" dirty="0">
                          <a:latin typeface="Calibri" panose="020F0502020204030204" pitchFamily="34" charset="0"/>
                          <a:ea typeface="Calibri" panose="020F0502020204030204" pitchFamily="34" charset="0"/>
                          <a:cs typeface="Calibri" panose="020F0502020204030204" pitchFamily="34" charset="0"/>
                        </a:rPr>
                        <a:t>30</a:t>
                      </a:r>
                    </a:p>
                  </a:txBody>
                  <a:tcPr marL="137160" marR="137160" marT="68580" marB="68580" anchor="ctr"/>
                </a:tc>
                <a:tc>
                  <a:txBody>
                    <a:bodyPr/>
                    <a:lstStyle/>
                    <a:p>
                      <a:pPr algn="ctr"/>
                      <a:r>
                        <a:rPr lang="en-US" sz="3400" dirty="0">
                          <a:latin typeface="Calibri" panose="020F0502020204030204" pitchFamily="34" charset="0"/>
                          <a:ea typeface="Calibri" panose="020F0502020204030204" pitchFamily="34" charset="0"/>
                          <a:cs typeface="Calibri" panose="020F0502020204030204" pitchFamily="34" charset="0"/>
                        </a:rPr>
                        <a:t>30</a:t>
                      </a:r>
                    </a:p>
                  </a:txBody>
                  <a:tcPr marL="137160" marR="137160" marT="68580" marB="68580" anchor="ctr"/>
                </a:tc>
                <a:tc>
                  <a:txBody>
                    <a:bodyPr/>
                    <a:lstStyle/>
                    <a:p>
                      <a:pPr algn="ctr"/>
                      <a:r>
                        <a:rPr lang="en-US" sz="3400" dirty="0">
                          <a:latin typeface="Calibri" panose="020F0502020204030204" pitchFamily="34" charset="0"/>
                          <a:ea typeface="Calibri" panose="020F0502020204030204" pitchFamily="34" charset="0"/>
                          <a:cs typeface="Calibri" panose="020F0502020204030204" pitchFamily="34" charset="0"/>
                        </a:rPr>
                        <a:t>30</a:t>
                      </a:r>
                    </a:p>
                  </a:txBody>
                  <a:tcPr marL="137160" marR="137160" marT="68580" marB="68580" anchor="ctr"/>
                </a:tc>
                <a:extLst>
                  <a:ext uri="{0D108BD9-81ED-4DB2-BD59-A6C34878D82A}">
                    <a16:rowId xmlns:a16="http://schemas.microsoft.com/office/drawing/2014/main" val="1952379114"/>
                  </a:ext>
                </a:extLst>
              </a:tr>
            </a:tbl>
          </a:graphicData>
        </a:graphic>
      </p:graphicFrame>
    </p:spTree>
    <p:extLst>
      <p:ext uri="{BB962C8B-B14F-4D97-AF65-F5344CB8AC3E}">
        <p14:creationId xmlns:p14="http://schemas.microsoft.com/office/powerpoint/2010/main" val="30290147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bg1"/>
                </a:solidFill>
              </a:rPr>
              <a:t>Taxi Ride Example</a:t>
            </a:r>
          </a:p>
        </p:txBody>
      </p:sp>
      <p:graphicFrame>
        <p:nvGraphicFramePr>
          <p:cNvPr id="4" name="Table 4">
            <a:extLst>
              <a:ext uri="{FF2B5EF4-FFF2-40B4-BE49-F238E27FC236}">
                <a16:creationId xmlns:a16="http://schemas.microsoft.com/office/drawing/2014/main" id="{FA60952F-B76A-45B0-8F65-32F394DF3695}"/>
              </a:ext>
            </a:extLst>
          </p:cNvPr>
          <p:cNvGraphicFramePr>
            <a:graphicFrameLocks noGrp="1"/>
          </p:cNvGraphicFramePr>
          <p:nvPr>
            <p:ph idx="1"/>
            <p:extLst>
              <p:ext uri="{D42A27DB-BD31-4B8C-83A1-F6EECF244321}">
                <p14:modId xmlns:p14="http://schemas.microsoft.com/office/powerpoint/2010/main" val="607766342"/>
              </p:ext>
            </p:extLst>
          </p:nvPr>
        </p:nvGraphicFramePr>
        <p:xfrm>
          <a:off x="1098550" y="1712799"/>
          <a:ext cx="15766404" cy="6943521"/>
        </p:xfrm>
        <a:graphic>
          <a:graphicData uri="http://schemas.openxmlformats.org/drawingml/2006/table">
            <a:tbl>
              <a:tblPr firstRow="1">
                <a:tableStyleId>{5DA37D80-6434-44D0-A028-1B22A696006F}</a:tableStyleId>
              </a:tblPr>
              <a:tblGrid>
                <a:gridCol w="1828800">
                  <a:extLst>
                    <a:ext uri="{9D8B030D-6E8A-4147-A177-3AD203B41FA5}">
                      <a16:colId xmlns:a16="http://schemas.microsoft.com/office/drawing/2014/main" val="1079367218"/>
                    </a:ext>
                  </a:extLst>
                </a:gridCol>
                <a:gridCol w="1987421">
                  <a:extLst>
                    <a:ext uri="{9D8B030D-6E8A-4147-A177-3AD203B41FA5}">
                      <a16:colId xmlns:a16="http://schemas.microsoft.com/office/drawing/2014/main" val="204309719"/>
                    </a:ext>
                  </a:extLst>
                </a:gridCol>
                <a:gridCol w="1987421">
                  <a:extLst>
                    <a:ext uri="{9D8B030D-6E8A-4147-A177-3AD203B41FA5}">
                      <a16:colId xmlns:a16="http://schemas.microsoft.com/office/drawing/2014/main" val="2018778885"/>
                    </a:ext>
                  </a:extLst>
                </a:gridCol>
                <a:gridCol w="1987421">
                  <a:extLst>
                    <a:ext uri="{9D8B030D-6E8A-4147-A177-3AD203B41FA5}">
                      <a16:colId xmlns:a16="http://schemas.microsoft.com/office/drawing/2014/main" val="1931911613"/>
                    </a:ext>
                  </a:extLst>
                </a:gridCol>
                <a:gridCol w="2658447">
                  <a:extLst>
                    <a:ext uri="{9D8B030D-6E8A-4147-A177-3AD203B41FA5}">
                      <a16:colId xmlns:a16="http://schemas.microsoft.com/office/drawing/2014/main" val="1942183682"/>
                    </a:ext>
                  </a:extLst>
                </a:gridCol>
                <a:gridCol w="2658447">
                  <a:extLst>
                    <a:ext uri="{9D8B030D-6E8A-4147-A177-3AD203B41FA5}">
                      <a16:colId xmlns:a16="http://schemas.microsoft.com/office/drawing/2014/main" val="1567284356"/>
                    </a:ext>
                  </a:extLst>
                </a:gridCol>
                <a:gridCol w="2658447">
                  <a:extLst>
                    <a:ext uri="{9D8B030D-6E8A-4147-A177-3AD203B41FA5}">
                      <a16:colId xmlns:a16="http://schemas.microsoft.com/office/drawing/2014/main" val="864092666"/>
                    </a:ext>
                  </a:extLst>
                </a:gridCol>
              </a:tblGrid>
              <a:tr h="731520">
                <a:tc rowSpan="2">
                  <a:txBody>
                    <a:bodyPr/>
                    <a:lstStyle/>
                    <a:p>
                      <a:r>
                        <a:rPr lang="en-US" sz="2800" dirty="0">
                          <a:latin typeface="Calibri" panose="020F0502020204030204" pitchFamily="34" charset="0"/>
                          <a:ea typeface="Calibri" panose="020F0502020204030204" pitchFamily="34" charset="0"/>
                          <a:cs typeface="Calibri" panose="020F0502020204030204" pitchFamily="34" charset="0"/>
                        </a:rPr>
                        <a:t>Coalition Formation Sequence</a:t>
                      </a:r>
                    </a:p>
                  </a:txBody>
                  <a:tcPr marL="137160" marR="137160" marT="68580" marB="68580" anchor="ctr"/>
                </a:tc>
                <a:tc gridSpan="3">
                  <a:txBody>
                    <a:bodyPr/>
                    <a:lstStyle/>
                    <a:p>
                      <a:pPr algn="ctr"/>
                      <a:r>
                        <a:rPr lang="en-US" sz="2800" dirty="0">
                          <a:latin typeface="Calibri" panose="020F0502020204030204" pitchFamily="34" charset="0"/>
                          <a:ea typeface="Calibri" panose="020F0502020204030204" pitchFamily="34" charset="0"/>
                          <a:cs typeface="Calibri" panose="020F0502020204030204" pitchFamily="34" charset="0"/>
                        </a:rPr>
                        <a:t>Coalition Utility Value</a:t>
                      </a:r>
                    </a:p>
                  </a:txBody>
                  <a:tcPr marL="137160" marR="137160" marT="68580" marB="68580" anchor="ctr"/>
                </a:tc>
                <a:tc hMerge="1">
                  <a:txBody>
                    <a:bodyPr/>
                    <a:lstStyle/>
                    <a:p>
                      <a:pPr algn="ctr"/>
                      <a:endParaRPr lang="en-US" dirty="0"/>
                    </a:p>
                  </a:txBody>
                  <a:tcPr anchor="ctr"/>
                </a:tc>
                <a:tc hMerge="1">
                  <a:txBody>
                    <a:bodyPr/>
                    <a:lstStyle/>
                    <a:p>
                      <a:pPr algn="ctr"/>
                      <a:endParaRPr lang="en-US" dirty="0"/>
                    </a:p>
                  </a:txBody>
                  <a:tcPr anchor="ctr"/>
                </a:tc>
                <a:tc gridSpan="3">
                  <a:txBody>
                    <a:bodyPr/>
                    <a:lstStyle/>
                    <a:p>
                      <a:pPr algn="ctr"/>
                      <a:r>
                        <a:rPr lang="en-US" sz="2800" dirty="0">
                          <a:latin typeface="Calibri" panose="020F0502020204030204" pitchFamily="34" charset="0"/>
                          <a:ea typeface="Calibri" panose="020F0502020204030204" pitchFamily="34" charset="0"/>
                          <a:cs typeface="Calibri" panose="020F0502020204030204" pitchFamily="34" charset="0"/>
                        </a:rPr>
                        <a:t>Player Contributes</a:t>
                      </a:r>
                    </a:p>
                  </a:txBody>
                  <a:tcPr marL="137160" marR="137160" marT="68580" marB="68580" anchor="ctr"/>
                </a:tc>
                <a:tc hMerge="1">
                  <a:txBody>
                    <a:bodyPr/>
                    <a:lstStyle/>
                    <a:p>
                      <a:pPr algn="ctr"/>
                      <a:endParaRPr lang="en-US" dirty="0"/>
                    </a:p>
                  </a:txBody>
                  <a:tcPr anchor="ctr"/>
                </a:tc>
                <a:tc hMerge="1">
                  <a:txBody>
                    <a:bodyPr/>
                    <a:lstStyle/>
                    <a:p>
                      <a:pPr algn="ctr"/>
                      <a:endParaRPr lang="en-US" dirty="0"/>
                    </a:p>
                  </a:txBody>
                  <a:tcPr anchor="ctr"/>
                </a:tc>
                <a:extLst>
                  <a:ext uri="{0D108BD9-81ED-4DB2-BD59-A6C34878D82A}">
                    <a16:rowId xmlns:a16="http://schemas.microsoft.com/office/drawing/2014/main" val="4227719415"/>
                  </a:ext>
                </a:extLst>
              </a:tr>
              <a:tr h="731520">
                <a:tc vMerge="1">
                  <a:txBody>
                    <a:bodyPr/>
                    <a:lstStyle/>
                    <a:p>
                      <a:r>
                        <a:rPr lang="en-US" dirty="0"/>
                        <a:t>Coalition Formation Sequence</a:t>
                      </a:r>
                    </a:p>
                  </a:txBody>
                  <a:tcPr anchor="ctr"/>
                </a:tc>
                <a:tc>
                  <a:txBody>
                    <a:bodyPr/>
                    <a:lstStyle/>
                    <a:p>
                      <a:pPr algn="ctr"/>
                      <a:r>
                        <a:rPr lang="en-US" sz="2800" dirty="0">
                          <a:latin typeface="Calibri" panose="020F0502020204030204" pitchFamily="34" charset="0"/>
                          <a:ea typeface="Calibri" panose="020F0502020204030204" pitchFamily="34" charset="0"/>
                          <a:cs typeface="Calibri" panose="020F0502020204030204" pitchFamily="34" charset="0"/>
                        </a:rPr>
                        <a:t>First Player Joins</a:t>
                      </a:r>
                    </a:p>
                  </a:txBody>
                  <a:tcPr marL="137160" marR="137160" marT="68580" marB="68580" anchor="ctr"/>
                </a:tc>
                <a:tc>
                  <a:txBody>
                    <a:bodyPr/>
                    <a:lstStyle/>
                    <a:p>
                      <a:pPr algn="ctr"/>
                      <a:r>
                        <a:rPr lang="en-US" sz="2800" dirty="0">
                          <a:latin typeface="Calibri" panose="020F0502020204030204" pitchFamily="34" charset="0"/>
                          <a:ea typeface="Calibri" panose="020F0502020204030204" pitchFamily="34" charset="0"/>
                          <a:cs typeface="Calibri" panose="020F0502020204030204" pitchFamily="34" charset="0"/>
                        </a:rPr>
                        <a:t>Second Player Joins</a:t>
                      </a:r>
                    </a:p>
                  </a:txBody>
                  <a:tcPr marL="137160" marR="137160" marT="68580" marB="68580" anchor="ctr"/>
                </a:tc>
                <a:tc>
                  <a:txBody>
                    <a:bodyPr/>
                    <a:lstStyle/>
                    <a:p>
                      <a:pPr algn="ctr"/>
                      <a:r>
                        <a:rPr lang="en-US" sz="2800" dirty="0">
                          <a:latin typeface="Calibri" panose="020F0502020204030204" pitchFamily="34" charset="0"/>
                          <a:ea typeface="Calibri" panose="020F0502020204030204" pitchFamily="34" charset="0"/>
                          <a:cs typeface="Calibri" panose="020F0502020204030204" pitchFamily="34" charset="0"/>
                        </a:rPr>
                        <a:t>Third Player Joins</a:t>
                      </a:r>
                    </a:p>
                  </a:txBody>
                  <a:tcPr marL="137160" marR="137160" marT="68580" marB="68580" anchor="ctr"/>
                </a:tc>
                <a:tc>
                  <a:txBody>
                    <a:bodyPr/>
                    <a:lstStyle/>
                    <a:p>
                      <a:pPr algn="ctr"/>
                      <a:r>
                        <a:rPr lang="en-US" sz="2800" dirty="0">
                          <a:latin typeface="Calibri" panose="020F0502020204030204" pitchFamily="34" charset="0"/>
                          <a:ea typeface="Calibri" panose="020F0502020204030204" pitchFamily="34" charset="0"/>
                          <a:cs typeface="Calibri" panose="020F0502020204030204" pitchFamily="34" charset="0"/>
                        </a:rPr>
                        <a:t>A</a:t>
                      </a:r>
                    </a:p>
                  </a:txBody>
                  <a:tcPr marL="137160" marR="137160" marT="68580" marB="68580" anchor="ctr"/>
                </a:tc>
                <a:tc>
                  <a:txBody>
                    <a:bodyPr/>
                    <a:lstStyle/>
                    <a:p>
                      <a:pPr algn="ctr"/>
                      <a:r>
                        <a:rPr lang="en-US" sz="2800" dirty="0">
                          <a:latin typeface="Calibri" panose="020F0502020204030204" pitchFamily="34" charset="0"/>
                          <a:ea typeface="Calibri" panose="020F0502020204030204" pitchFamily="34" charset="0"/>
                          <a:cs typeface="Calibri" panose="020F0502020204030204" pitchFamily="34" charset="0"/>
                        </a:rPr>
                        <a:t>B</a:t>
                      </a:r>
                    </a:p>
                  </a:txBody>
                  <a:tcPr marL="137160" marR="137160" marT="68580" marB="68580" anchor="ctr"/>
                </a:tc>
                <a:tc>
                  <a:txBody>
                    <a:bodyPr/>
                    <a:lstStyle/>
                    <a:p>
                      <a:pPr algn="ctr"/>
                      <a:r>
                        <a:rPr lang="en-US" sz="2800" dirty="0">
                          <a:latin typeface="Calibri" panose="020F0502020204030204" pitchFamily="34" charset="0"/>
                          <a:ea typeface="Calibri" panose="020F0502020204030204" pitchFamily="34" charset="0"/>
                          <a:cs typeface="Calibri" panose="020F0502020204030204" pitchFamily="34" charset="0"/>
                        </a:rPr>
                        <a:t>C</a:t>
                      </a:r>
                    </a:p>
                  </a:txBody>
                  <a:tcPr marL="137160" marR="137160" marT="68580" marB="68580" anchor="ctr"/>
                </a:tc>
                <a:extLst>
                  <a:ext uri="{0D108BD9-81ED-4DB2-BD59-A6C34878D82A}">
                    <a16:rowId xmlns:a16="http://schemas.microsoft.com/office/drawing/2014/main" val="4109841468"/>
                  </a:ext>
                </a:extLst>
              </a:tr>
              <a:tr h="832281">
                <a:tc>
                  <a:txBody>
                    <a:bodyPr/>
                    <a:lstStyle/>
                    <a:p>
                      <a:pPr algn="ctr"/>
                      <a:r>
                        <a:rPr lang="en-US" sz="2800" dirty="0">
                          <a:latin typeface="Calibri" panose="020F0502020204030204" pitchFamily="34" charset="0"/>
                          <a:ea typeface="Calibri" panose="020F0502020204030204" pitchFamily="34" charset="0"/>
                          <a:cs typeface="Calibri" panose="020F0502020204030204" pitchFamily="34" charset="0"/>
                        </a:rPr>
                        <a:t>A,</a:t>
                      </a:r>
                      <a:r>
                        <a:rPr lang="en-US" sz="2800"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B, C</a:t>
                      </a:r>
                      <a:endParaRPr lang="en-US" sz="2800" dirty="0">
                        <a:latin typeface="Calibri" panose="020F0502020204030204" pitchFamily="34" charset="0"/>
                        <a:ea typeface="Calibri" panose="020F0502020204030204" pitchFamily="34" charset="0"/>
                        <a:cs typeface="Calibri" panose="020F0502020204030204" pitchFamily="34" charset="0"/>
                      </a:endParaRPr>
                    </a:p>
                  </a:txBody>
                  <a:tcPr marL="137160" marR="137160" marT="68580" marB="68580" anchor="ctr"/>
                </a:tc>
                <a:tc>
                  <a:txBody>
                    <a:bodyPr/>
                    <a:lstStyle/>
                    <a:p>
                      <a:pPr algn="ctr"/>
                      <a:r>
                        <a:rPr lang="en-US" sz="2800" dirty="0">
                          <a:latin typeface="Calibri" panose="020F0502020204030204" pitchFamily="34" charset="0"/>
                          <a:ea typeface="Calibri" panose="020F0502020204030204" pitchFamily="34" charset="0"/>
                          <a:cs typeface="Calibri" panose="020F0502020204030204" pitchFamily="34" charset="0"/>
                        </a:rPr>
                        <a:t>9</a:t>
                      </a:r>
                    </a:p>
                  </a:txBody>
                  <a:tcPr marL="137160" marR="137160" marT="68580" marB="68580" anchor="ctr"/>
                </a:tc>
                <a:tc>
                  <a:txBody>
                    <a:bodyPr/>
                    <a:lstStyle/>
                    <a:p>
                      <a:pPr algn="ctr"/>
                      <a:r>
                        <a:rPr lang="en-US" sz="2800" dirty="0">
                          <a:latin typeface="Calibri" panose="020F0502020204030204" pitchFamily="34" charset="0"/>
                          <a:ea typeface="Calibri" panose="020F0502020204030204" pitchFamily="34" charset="0"/>
                          <a:cs typeface="Calibri" panose="020F0502020204030204" pitchFamily="34" charset="0"/>
                        </a:rPr>
                        <a:t>18</a:t>
                      </a:r>
                    </a:p>
                  </a:txBody>
                  <a:tcPr marL="137160" marR="137160" marT="68580" marB="68580" anchor="ctr"/>
                </a:tc>
                <a:tc>
                  <a:txBody>
                    <a:bodyPr/>
                    <a:lstStyle/>
                    <a:p>
                      <a:pPr algn="ctr"/>
                      <a:r>
                        <a:rPr lang="en-US" sz="2800" dirty="0">
                          <a:latin typeface="Calibri" panose="020F0502020204030204" pitchFamily="34" charset="0"/>
                          <a:ea typeface="Calibri" panose="020F0502020204030204" pitchFamily="34" charset="0"/>
                          <a:cs typeface="Calibri" panose="020F0502020204030204" pitchFamily="34" charset="0"/>
                        </a:rPr>
                        <a:t>30</a:t>
                      </a:r>
                    </a:p>
                  </a:txBody>
                  <a:tcPr marL="137160" marR="137160" marT="68580" marB="68580" anchor="ctr"/>
                </a:tc>
                <a:tc>
                  <a:txBody>
                    <a:bodyPr/>
                    <a:lstStyle/>
                    <a:p>
                      <a:pPr algn="ctr"/>
                      <a:r>
                        <a:rPr lang="en-US" sz="2800" b="1" dirty="0">
                          <a:latin typeface="Calibri" panose="020F0502020204030204" pitchFamily="34" charset="0"/>
                          <a:ea typeface="Calibri" panose="020F0502020204030204" pitchFamily="34" charset="0"/>
                          <a:cs typeface="Calibri" panose="020F0502020204030204" pitchFamily="34" charset="0"/>
                        </a:rPr>
                        <a:t>9</a:t>
                      </a:r>
                    </a:p>
                  </a:txBody>
                  <a:tcPr marL="137160" marR="137160" marT="68580" marB="68580" anchor="ctr"/>
                </a:tc>
                <a:tc>
                  <a:txBody>
                    <a:bodyPr/>
                    <a:lstStyle/>
                    <a:p>
                      <a:pPr algn="ctr"/>
                      <a:r>
                        <a:rPr lang="en-US" sz="2800" dirty="0">
                          <a:latin typeface="Calibri" panose="020F0502020204030204" pitchFamily="34" charset="0"/>
                          <a:ea typeface="Calibri" panose="020F0502020204030204" pitchFamily="34" charset="0"/>
                          <a:cs typeface="Calibri" panose="020F0502020204030204" pitchFamily="34" charset="0"/>
                        </a:rPr>
                        <a:t>18 – 9 = </a:t>
                      </a:r>
                      <a:r>
                        <a:rPr lang="en-US" sz="2800" b="1" dirty="0">
                          <a:latin typeface="Calibri" panose="020F0502020204030204" pitchFamily="34" charset="0"/>
                          <a:ea typeface="Calibri" panose="020F0502020204030204" pitchFamily="34" charset="0"/>
                          <a:cs typeface="Calibri" panose="020F0502020204030204" pitchFamily="34" charset="0"/>
                        </a:rPr>
                        <a:t>9</a:t>
                      </a:r>
                    </a:p>
                  </a:txBody>
                  <a:tcPr marL="137160" marR="137160" marT="68580" marB="68580" anchor="ctr"/>
                </a:tc>
                <a:tc>
                  <a:txBody>
                    <a:bodyPr/>
                    <a:lstStyle/>
                    <a:p>
                      <a:pPr algn="ctr"/>
                      <a:r>
                        <a:rPr lang="en-US" sz="2800" dirty="0">
                          <a:latin typeface="Calibri" panose="020F0502020204030204" pitchFamily="34" charset="0"/>
                          <a:ea typeface="Calibri" panose="020F0502020204030204" pitchFamily="34" charset="0"/>
                          <a:cs typeface="Calibri" panose="020F0502020204030204" pitchFamily="34" charset="0"/>
                        </a:rPr>
                        <a:t>30 – 18 = </a:t>
                      </a:r>
                      <a:r>
                        <a:rPr lang="en-US" sz="2800" b="1" dirty="0">
                          <a:latin typeface="Calibri" panose="020F0502020204030204" pitchFamily="34" charset="0"/>
                          <a:ea typeface="Calibri" panose="020F0502020204030204" pitchFamily="34" charset="0"/>
                          <a:cs typeface="Calibri" panose="020F0502020204030204" pitchFamily="34" charset="0"/>
                        </a:rPr>
                        <a:t>12</a:t>
                      </a:r>
                    </a:p>
                  </a:txBody>
                  <a:tcPr marL="137160" marR="137160" marT="68580" marB="68580" anchor="ctr"/>
                </a:tc>
                <a:extLst>
                  <a:ext uri="{0D108BD9-81ED-4DB2-BD59-A6C34878D82A}">
                    <a16:rowId xmlns:a16="http://schemas.microsoft.com/office/drawing/2014/main" val="3753954614"/>
                  </a:ext>
                </a:extLst>
              </a:tr>
              <a:tr h="731520">
                <a:tc>
                  <a:txBody>
                    <a:bodyPr/>
                    <a:lstStyle/>
                    <a:p>
                      <a:pPr algn="ctr"/>
                      <a:r>
                        <a:rPr lang="en-US" sz="2800" dirty="0">
                          <a:latin typeface="Calibri" panose="020F0502020204030204" pitchFamily="34" charset="0"/>
                          <a:ea typeface="Calibri" panose="020F0502020204030204" pitchFamily="34" charset="0"/>
                          <a:cs typeface="Calibri" panose="020F0502020204030204" pitchFamily="34" charset="0"/>
                        </a:rPr>
                        <a:t>A, </a:t>
                      </a:r>
                      <a:r>
                        <a:rPr lang="en-US" sz="2800"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C, B</a:t>
                      </a:r>
                      <a:endParaRPr lang="en-US" sz="2800" dirty="0">
                        <a:latin typeface="Calibri" panose="020F0502020204030204" pitchFamily="34" charset="0"/>
                        <a:ea typeface="Calibri" panose="020F0502020204030204" pitchFamily="34" charset="0"/>
                        <a:cs typeface="Calibri" panose="020F0502020204030204" pitchFamily="34" charset="0"/>
                      </a:endParaRPr>
                    </a:p>
                  </a:txBody>
                  <a:tcPr marL="137160" marR="137160" marT="68580" marB="68580" anchor="ctr"/>
                </a:tc>
                <a:tc>
                  <a:txBody>
                    <a:bodyPr/>
                    <a:lstStyle/>
                    <a:p>
                      <a:pPr algn="ctr"/>
                      <a:r>
                        <a:rPr lang="en-US" sz="2800" dirty="0">
                          <a:latin typeface="Calibri" panose="020F0502020204030204" pitchFamily="34" charset="0"/>
                          <a:ea typeface="Calibri" panose="020F0502020204030204" pitchFamily="34" charset="0"/>
                          <a:cs typeface="Calibri" panose="020F0502020204030204" pitchFamily="34" charset="0"/>
                        </a:rPr>
                        <a:t>9</a:t>
                      </a:r>
                    </a:p>
                  </a:txBody>
                  <a:tcPr marL="137160" marR="137160" marT="68580" marB="68580" anchor="ctr"/>
                </a:tc>
                <a:tc>
                  <a:txBody>
                    <a:bodyPr/>
                    <a:lstStyle/>
                    <a:p>
                      <a:pPr algn="ctr"/>
                      <a:r>
                        <a:rPr lang="en-US" sz="2800" dirty="0">
                          <a:latin typeface="Calibri" panose="020F0502020204030204" pitchFamily="34" charset="0"/>
                          <a:ea typeface="Calibri" panose="020F0502020204030204" pitchFamily="34" charset="0"/>
                          <a:cs typeface="Calibri" panose="020F0502020204030204" pitchFamily="34" charset="0"/>
                        </a:rPr>
                        <a:t>30</a:t>
                      </a:r>
                    </a:p>
                  </a:txBody>
                  <a:tcPr marL="137160" marR="137160" marT="68580" marB="68580" anchor="ctr"/>
                </a:tc>
                <a:tc>
                  <a:txBody>
                    <a:bodyPr/>
                    <a:lstStyle/>
                    <a:p>
                      <a:pPr algn="ctr"/>
                      <a:r>
                        <a:rPr lang="en-US" sz="2800" dirty="0">
                          <a:latin typeface="Calibri" panose="020F0502020204030204" pitchFamily="34" charset="0"/>
                          <a:ea typeface="Calibri" panose="020F0502020204030204" pitchFamily="34" charset="0"/>
                          <a:cs typeface="Calibri" panose="020F0502020204030204" pitchFamily="34" charset="0"/>
                        </a:rPr>
                        <a:t>30</a:t>
                      </a:r>
                    </a:p>
                  </a:txBody>
                  <a:tcPr marL="137160" marR="137160" marT="68580" marB="68580" anchor="ctr"/>
                </a:tc>
                <a:tc>
                  <a:txBody>
                    <a:bodyPr/>
                    <a:lstStyle/>
                    <a:p>
                      <a:pPr algn="ctr"/>
                      <a:r>
                        <a:rPr lang="en-US" sz="2800" b="1" dirty="0">
                          <a:latin typeface="Calibri" panose="020F0502020204030204" pitchFamily="34" charset="0"/>
                          <a:ea typeface="Calibri" panose="020F0502020204030204" pitchFamily="34" charset="0"/>
                          <a:cs typeface="Calibri" panose="020F0502020204030204" pitchFamily="34" charset="0"/>
                        </a:rPr>
                        <a:t>9</a:t>
                      </a:r>
                    </a:p>
                  </a:txBody>
                  <a:tcPr marL="137160" marR="137160" marT="68580" marB="68580" anchor="ctr"/>
                </a:tc>
                <a:tc>
                  <a:txBody>
                    <a:bodyPr/>
                    <a:lstStyle/>
                    <a:p>
                      <a:pPr algn="ctr"/>
                      <a:r>
                        <a:rPr lang="en-US" sz="2800" dirty="0">
                          <a:latin typeface="Calibri" panose="020F0502020204030204" pitchFamily="34" charset="0"/>
                          <a:ea typeface="Calibri" panose="020F0502020204030204" pitchFamily="34" charset="0"/>
                          <a:cs typeface="Calibri" panose="020F0502020204030204" pitchFamily="34" charset="0"/>
                        </a:rPr>
                        <a:t>30 – 30 = </a:t>
                      </a:r>
                      <a:r>
                        <a:rPr lang="en-US" sz="2800" b="1" dirty="0">
                          <a:latin typeface="Calibri" panose="020F0502020204030204" pitchFamily="34" charset="0"/>
                          <a:ea typeface="Calibri" panose="020F0502020204030204" pitchFamily="34" charset="0"/>
                          <a:cs typeface="Calibri" panose="020F0502020204030204" pitchFamily="34" charset="0"/>
                        </a:rPr>
                        <a:t>0</a:t>
                      </a:r>
                    </a:p>
                  </a:txBody>
                  <a:tcPr marL="137160" marR="137160" marT="68580" marB="68580" anchor="ctr"/>
                </a:tc>
                <a:tc>
                  <a:txBody>
                    <a:bodyPr/>
                    <a:lstStyle/>
                    <a:p>
                      <a:pPr algn="ctr"/>
                      <a:r>
                        <a:rPr lang="en-US" sz="2800" dirty="0">
                          <a:latin typeface="Calibri" panose="020F0502020204030204" pitchFamily="34" charset="0"/>
                          <a:ea typeface="Calibri" panose="020F0502020204030204" pitchFamily="34" charset="0"/>
                          <a:cs typeface="Calibri" panose="020F0502020204030204" pitchFamily="34" charset="0"/>
                        </a:rPr>
                        <a:t>30 – 9 = </a:t>
                      </a:r>
                      <a:r>
                        <a:rPr lang="en-US" sz="2800" b="1" dirty="0">
                          <a:latin typeface="Calibri" panose="020F0502020204030204" pitchFamily="34" charset="0"/>
                          <a:ea typeface="Calibri" panose="020F0502020204030204" pitchFamily="34" charset="0"/>
                          <a:cs typeface="Calibri" panose="020F0502020204030204" pitchFamily="34" charset="0"/>
                        </a:rPr>
                        <a:t>21</a:t>
                      </a:r>
                    </a:p>
                  </a:txBody>
                  <a:tcPr marL="137160" marR="137160" marT="68580" marB="68580" anchor="ctr"/>
                </a:tc>
                <a:extLst>
                  <a:ext uri="{0D108BD9-81ED-4DB2-BD59-A6C34878D82A}">
                    <a16:rowId xmlns:a16="http://schemas.microsoft.com/office/drawing/2014/main" val="279541448"/>
                  </a:ext>
                </a:extLst>
              </a:tr>
              <a:tr h="731520">
                <a:tc>
                  <a:txBody>
                    <a:bodyPr/>
                    <a:lstStyle/>
                    <a:p>
                      <a:pPr algn="ctr"/>
                      <a:r>
                        <a:rPr lang="en-US" sz="2800" dirty="0">
                          <a:latin typeface="Calibri" panose="020F0502020204030204" pitchFamily="34" charset="0"/>
                          <a:ea typeface="Calibri" panose="020F0502020204030204" pitchFamily="34" charset="0"/>
                          <a:cs typeface="Calibri" panose="020F0502020204030204" pitchFamily="34" charset="0"/>
                        </a:rPr>
                        <a:t>B, A, C</a:t>
                      </a:r>
                    </a:p>
                  </a:txBody>
                  <a:tcPr marL="137160" marR="137160" marT="68580" marB="68580" anchor="ctr"/>
                </a:tc>
                <a:tc>
                  <a:txBody>
                    <a:bodyPr/>
                    <a:lstStyle/>
                    <a:p>
                      <a:pPr algn="ctr"/>
                      <a:r>
                        <a:rPr lang="en-US" sz="2800" dirty="0">
                          <a:latin typeface="Calibri" panose="020F0502020204030204" pitchFamily="34" charset="0"/>
                          <a:ea typeface="Calibri" panose="020F0502020204030204" pitchFamily="34" charset="0"/>
                          <a:cs typeface="Calibri" panose="020F0502020204030204" pitchFamily="34" charset="0"/>
                        </a:rPr>
                        <a:t>18</a:t>
                      </a:r>
                    </a:p>
                  </a:txBody>
                  <a:tcPr marL="137160" marR="137160" marT="68580" marB="68580" anchor="ctr"/>
                </a:tc>
                <a:tc>
                  <a:txBody>
                    <a:bodyPr/>
                    <a:lstStyle/>
                    <a:p>
                      <a:pPr algn="ctr"/>
                      <a:r>
                        <a:rPr lang="en-US" sz="2800" dirty="0">
                          <a:latin typeface="Calibri" panose="020F0502020204030204" pitchFamily="34" charset="0"/>
                          <a:ea typeface="Calibri" panose="020F0502020204030204" pitchFamily="34" charset="0"/>
                          <a:cs typeface="Calibri" panose="020F0502020204030204" pitchFamily="34" charset="0"/>
                        </a:rPr>
                        <a:t>18</a:t>
                      </a:r>
                    </a:p>
                  </a:txBody>
                  <a:tcPr marL="137160" marR="137160" marT="68580" marB="68580" anchor="ctr"/>
                </a:tc>
                <a:tc>
                  <a:txBody>
                    <a:bodyPr/>
                    <a:lstStyle/>
                    <a:p>
                      <a:pPr algn="ctr"/>
                      <a:r>
                        <a:rPr lang="en-US" sz="2800" dirty="0">
                          <a:latin typeface="Calibri" panose="020F0502020204030204" pitchFamily="34" charset="0"/>
                          <a:ea typeface="Calibri" panose="020F0502020204030204" pitchFamily="34" charset="0"/>
                          <a:cs typeface="Calibri" panose="020F0502020204030204" pitchFamily="34" charset="0"/>
                        </a:rPr>
                        <a:t>30</a:t>
                      </a:r>
                    </a:p>
                  </a:txBody>
                  <a:tcPr marL="137160" marR="137160" marT="68580" marB="68580" anchor="ctr"/>
                </a:tc>
                <a:tc>
                  <a:txBody>
                    <a:bodyPr/>
                    <a:lstStyle/>
                    <a:p>
                      <a:pPr algn="ctr"/>
                      <a:r>
                        <a:rPr lang="en-US" sz="2800" dirty="0">
                          <a:latin typeface="Calibri" panose="020F0502020204030204" pitchFamily="34" charset="0"/>
                          <a:ea typeface="Calibri" panose="020F0502020204030204" pitchFamily="34" charset="0"/>
                          <a:cs typeface="Calibri" panose="020F0502020204030204" pitchFamily="34" charset="0"/>
                        </a:rPr>
                        <a:t>18 - 18 = </a:t>
                      </a:r>
                      <a:r>
                        <a:rPr lang="en-US" sz="2800" b="1" dirty="0">
                          <a:latin typeface="Calibri" panose="020F0502020204030204" pitchFamily="34" charset="0"/>
                          <a:ea typeface="Calibri" panose="020F0502020204030204" pitchFamily="34" charset="0"/>
                          <a:cs typeface="Calibri" panose="020F0502020204030204" pitchFamily="34" charset="0"/>
                        </a:rPr>
                        <a:t>0</a:t>
                      </a:r>
                    </a:p>
                  </a:txBody>
                  <a:tcPr marL="137160" marR="137160" marT="68580" marB="68580" anchor="ctr"/>
                </a:tc>
                <a:tc>
                  <a:txBody>
                    <a:bodyPr/>
                    <a:lstStyle/>
                    <a:p>
                      <a:pPr algn="ctr"/>
                      <a:r>
                        <a:rPr lang="en-US" sz="2800" b="1" dirty="0">
                          <a:latin typeface="Calibri" panose="020F0502020204030204" pitchFamily="34" charset="0"/>
                          <a:ea typeface="Calibri" panose="020F0502020204030204" pitchFamily="34" charset="0"/>
                          <a:cs typeface="Calibri" panose="020F0502020204030204" pitchFamily="34" charset="0"/>
                        </a:rPr>
                        <a:t>18</a:t>
                      </a:r>
                    </a:p>
                  </a:txBody>
                  <a:tcPr marL="137160" marR="137160" marT="68580" marB="68580" anchor="ctr"/>
                </a:tc>
                <a:tc>
                  <a:txBody>
                    <a:bodyPr/>
                    <a:lstStyle/>
                    <a:p>
                      <a:pPr algn="ctr"/>
                      <a:r>
                        <a:rPr lang="en-US" sz="2800" dirty="0">
                          <a:latin typeface="Calibri" panose="020F0502020204030204" pitchFamily="34" charset="0"/>
                          <a:ea typeface="Calibri" panose="020F0502020204030204" pitchFamily="34" charset="0"/>
                          <a:cs typeface="Calibri" panose="020F0502020204030204" pitchFamily="34" charset="0"/>
                        </a:rPr>
                        <a:t>30 – 18 = </a:t>
                      </a:r>
                      <a:r>
                        <a:rPr lang="en-US" sz="2800" b="1" dirty="0">
                          <a:latin typeface="Calibri" panose="020F0502020204030204" pitchFamily="34" charset="0"/>
                          <a:ea typeface="Calibri" panose="020F0502020204030204" pitchFamily="34" charset="0"/>
                          <a:cs typeface="Calibri" panose="020F0502020204030204" pitchFamily="34" charset="0"/>
                        </a:rPr>
                        <a:t>12</a:t>
                      </a:r>
                    </a:p>
                  </a:txBody>
                  <a:tcPr marL="137160" marR="137160" marT="68580" marB="68580" anchor="ctr"/>
                </a:tc>
                <a:extLst>
                  <a:ext uri="{0D108BD9-81ED-4DB2-BD59-A6C34878D82A}">
                    <a16:rowId xmlns:a16="http://schemas.microsoft.com/office/drawing/2014/main" val="3350417943"/>
                  </a:ext>
                </a:extLst>
              </a:tr>
              <a:tr h="731520">
                <a:tc>
                  <a:txBody>
                    <a:bodyPr/>
                    <a:lstStyle/>
                    <a:p>
                      <a:pPr algn="ctr"/>
                      <a:r>
                        <a:rPr lang="en-US" sz="2800" dirty="0">
                          <a:latin typeface="Calibri" panose="020F0502020204030204" pitchFamily="34" charset="0"/>
                          <a:ea typeface="Calibri" panose="020F0502020204030204" pitchFamily="34" charset="0"/>
                          <a:cs typeface="Calibri" panose="020F0502020204030204" pitchFamily="34" charset="0"/>
                        </a:rPr>
                        <a:t>B, C, A</a:t>
                      </a:r>
                    </a:p>
                  </a:txBody>
                  <a:tcPr marL="137160" marR="137160" marT="68580" marB="68580" anchor="ctr"/>
                </a:tc>
                <a:tc>
                  <a:txBody>
                    <a:bodyPr/>
                    <a:lstStyle/>
                    <a:p>
                      <a:pPr algn="ctr"/>
                      <a:r>
                        <a:rPr lang="en-US" sz="2800" dirty="0">
                          <a:latin typeface="Calibri" panose="020F0502020204030204" pitchFamily="34" charset="0"/>
                          <a:ea typeface="Calibri" panose="020F0502020204030204" pitchFamily="34" charset="0"/>
                          <a:cs typeface="Calibri" panose="020F0502020204030204" pitchFamily="34" charset="0"/>
                        </a:rPr>
                        <a:t>18</a:t>
                      </a:r>
                    </a:p>
                  </a:txBody>
                  <a:tcPr marL="137160" marR="137160" marT="68580" marB="68580" anchor="ctr"/>
                </a:tc>
                <a:tc>
                  <a:txBody>
                    <a:bodyPr/>
                    <a:lstStyle/>
                    <a:p>
                      <a:pPr algn="ctr"/>
                      <a:r>
                        <a:rPr lang="en-US" sz="2800" dirty="0">
                          <a:latin typeface="Calibri" panose="020F0502020204030204" pitchFamily="34" charset="0"/>
                          <a:ea typeface="Calibri" panose="020F0502020204030204" pitchFamily="34" charset="0"/>
                          <a:cs typeface="Calibri" panose="020F0502020204030204" pitchFamily="34" charset="0"/>
                        </a:rPr>
                        <a:t>30</a:t>
                      </a:r>
                    </a:p>
                  </a:txBody>
                  <a:tcPr marL="137160" marR="137160" marT="68580" marB="68580" anchor="ctr"/>
                </a:tc>
                <a:tc>
                  <a:txBody>
                    <a:bodyPr/>
                    <a:lstStyle/>
                    <a:p>
                      <a:pPr algn="ctr"/>
                      <a:r>
                        <a:rPr lang="en-US" sz="2800" dirty="0">
                          <a:latin typeface="Calibri" panose="020F0502020204030204" pitchFamily="34" charset="0"/>
                          <a:ea typeface="Calibri" panose="020F0502020204030204" pitchFamily="34" charset="0"/>
                          <a:cs typeface="Calibri" panose="020F0502020204030204" pitchFamily="34" charset="0"/>
                        </a:rPr>
                        <a:t>30</a:t>
                      </a:r>
                    </a:p>
                  </a:txBody>
                  <a:tcPr marL="137160" marR="137160" marT="68580" marB="68580" anchor="ctr"/>
                </a:tc>
                <a:tc>
                  <a:txBody>
                    <a:bodyPr/>
                    <a:lstStyle/>
                    <a:p>
                      <a:pPr algn="ctr"/>
                      <a:r>
                        <a:rPr lang="en-US" sz="2800" dirty="0">
                          <a:latin typeface="Calibri" panose="020F0502020204030204" pitchFamily="34" charset="0"/>
                          <a:ea typeface="Calibri" panose="020F0502020204030204" pitchFamily="34" charset="0"/>
                          <a:cs typeface="Calibri" panose="020F0502020204030204" pitchFamily="34" charset="0"/>
                        </a:rPr>
                        <a:t>30 – 30 = </a:t>
                      </a:r>
                      <a:r>
                        <a:rPr lang="en-US" sz="2800" b="1" dirty="0">
                          <a:latin typeface="Calibri" panose="020F0502020204030204" pitchFamily="34" charset="0"/>
                          <a:ea typeface="Calibri" panose="020F0502020204030204" pitchFamily="34" charset="0"/>
                          <a:cs typeface="Calibri" panose="020F0502020204030204" pitchFamily="34" charset="0"/>
                        </a:rPr>
                        <a:t>0</a:t>
                      </a:r>
                    </a:p>
                  </a:txBody>
                  <a:tcPr marL="137160" marR="137160" marT="68580" marB="68580" anchor="ctr"/>
                </a:tc>
                <a:tc>
                  <a:txBody>
                    <a:bodyPr/>
                    <a:lstStyle/>
                    <a:p>
                      <a:pPr algn="ctr"/>
                      <a:r>
                        <a:rPr lang="en-US" sz="2800" b="1" dirty="0">
                          <a:latin typeface="Calibri" panose="020F0502020204030204" pitchFamily="34" charset="0"/>
                          <a:ea typeface="Calibri" panose="020F0502020204030204" pitchFamily="34" charset="0"/>
                          <a:cs typeface="Calibri" panose="020F0502020204030204" pitchFamily="34" charset="0"/>
                        </a:rPr>
                        <a:t>18</a:t>
                      </a:r>
                    </a:p>
                  </a:txBody>
                  <a:tcPr marL="137160" marR="137160" marT="68580" marB="68580" anchor="ctr"/>
                </a:tc>
                <a:tc>
                  <a:txBody>
                    <a:bodyPr/>
                    <a:lstStyle/>
                    <a:p>
                      <a:pPr algn="ctr"/>
                      <a:r>
                        <a:rPr lang="en-US" sz="2800" dirty="0">
                          <a:latin typeface="Calibri" panose="020F0502020204030204" pitchFamily="34" charset="0"/>
                          <a:ea typeface="Calibri" panose="020F0502020204030204" pitchFamily="34" charset="0"/>
                          <a:cs typeface="Calibri" panose="020F0502020204030204" pitchFamily="34" charset="0"/>
                        </a:rPr>
                        <a:t>30 – 18 = </a:t>
                      </a:r>
                      <a:r>
                        <a:rPr lang="en-US" sz="2800" b="1" dirty="0">
                          <a:latin typeface="Calibri" panose="020F0502020204030204" pitchFamily="34" charset="0"/>
                          <a:ea typeface="Calibri" panose="020F0502020204030204" pitchFamily="34" charset="0"/>
                          <a:cs typeface="Calibri" panose="020F0502020204030204" pitchFamily="34" charset="0"/>
                        </a:rPr>
                        <a:t>12</a:t>
                      </a:r>
                    </a:p>
                  </a:txBody>
                  <a:tcPr marL="137160" marR="137160" marT="68580" marB="68580" anchor="ctr"/>
                </a:tc>
                <a:extLst>
                  <a:ext uri="{0D108BD9-81ED-4DB2-BD59-A6C34878D82A}">
                    <a16:rowId xmlns:a16="http://schemas.microsoft.com/office/drawing/2014/main" val="3602467445"/>
                  </a:ext>
                </a:extLst>
              </a:tr>
              <a:tr h="731520">
                <a:tc>
                  <a:txBody>
                    <a:bodyPr/>
                    <a:lstStyle/>
                    <a:p>
                      <a:pPr algn="ctr"/>
                      <a:r>
                        <a:rPr lang="en-US" sz="2800" dirty="0">
                          <a:latin typeface="Calibri" panose="020F0502020204030204" pitchFamily="34" charset="0"/>
                          <a:ea typeface="Calibri" panose="020F0502020204030204" pitchFamily="34" charset="0"/>
                          <a:cs typeface="Calibri" panose="020F0502020204030204" pitchFamily="34" charset="0"/>
                        </a:rPr>
                        <a:t>C, A, B</a:t>
                      </a:r>
                    </a:p>
                  </a:txBody>
                  <a:tcPr marL="137160" marR="137160" marT="68580" marB="68580" anchor="ctr"/>
                </a:tc>
                <a:tc>
                  <a:txBody>
                    <a:bodyPr/>
                    <a:lstStyle/>
                    <a:p>
                      <a:pPr algn="ctr"/>
                      <a:r>
                        <a:rPr lang="en-US" sz="2800" dirty="0">
                          <a:latin typeface="Calibri" panose="020F0502020204030204" pitchFamily="34" charset="0"/>
                          <a:ea typeface="Calibri" panose="020F0502020204030204" pitchFamily="34" charset="0"/>
                          <a:cs typeface="Calibri" panose="020F0502020204030204" pitchFamily="34" charset="0"/>
                        </a:rPr>
                        <a:t>30</a:t>
                      </a:r>
                    </a:p>
                  </a:txBody>
                  <a:tcPr marL="137160" marR="137160" marT="68580" marB="68580" anchor="ctr"/>
                </a:tc>
                <a:tc>
                  <a:txBody>
                    <a:bodyPr/>
                    <a:lstStyle/>
                    <a:p>
                      <a:pPr algn="ctr"/>
                      <a:r>
                        <a:rPr lang="en-US" sz="2800" dirty="0">
                          <a:latin typeface="Calibri" panose="020F0502020204030204" pitchFamily="34" charset="0"/>
                          <a:ea typeface="Calibri" panose="020F0502020204030204" pitchFamily="34" charset="0"/>
                          <a:cs typeface="Calibri" panose="020F0502020204030204" pitchFamily="34" charset="0"/>
                        </a:rPr>
                        <a:t>30</a:t>
                      </a:r>
                    </a:p>
                  </a:txBody>
                  <a:tcPr marL="137160" marR="137160" marT="68580" marB="68580" anchor="ctr"/>
                </a:tc>
                <a:tc>
                  <a:txBody>
                    <a:bodyPr/>
                    <a:lstStyle/>
                    <a:p>
                      <a:pPr algn="ctr"/>
                      <a:r>
                        <a:rPr lang="en-US" sz="2800" dirty="0">
                          <a:latin typeface="Calibri" panose="020F0502020204030204" pitchFamily="34" charset="0"/>
                          <a:ea typeface="Calibri" panose="020F0502020204030204" pitchFamily="34" charset="0"/>
                          <a:cs typeface="Calibri" panose="020F0502020204030204" pitchFamily="34" charset="0"/>
                        </a:rPr>
                        <a:t>30</a:t>
                      </a:r>
                    </a:p>
                  </a:txBody>
                  <a:tcPr marL="137160" marR="137160" marT="68580" marB="68580" anchor="ctr"/>
                </a:tc>
                <a:tc>
                  <a:txBody>
                    <a:bodyPr/>
                    <a:lstStyle/>
                    <a:p>
                      <a:pPr algn="ctr"/>
                      <a:r>
                        <a:rPr lang="en-US" sz="2800" dirty="0">
                          <a:latin typeface="Calibri" panose="020F0502020204030204" pitchFamily="34" charset="0"/>
                          <a:ea typeface="Calibri" panose="020F0502020204030204" pitchFamily="34" charset="0"/>
                          <a:cs typeface="Calibri" panose="020F0502020204030204" pitchFamily="34" charset="0"/>
                        </a:rPr>
                        <a:t>30 – 30 = </a:t>
                      </a:r>
                      <a:r>
                        <a:rPr lang="en-US" sz="2800" b="1" dirty="0">
                          <a:latin typeface="Calibri" panose="020F0502020204030204" pitchFamily="34" charset="0"/>
                          <a:ea typeface="Calibri" panose="020F0502020204030204" pitchFamily="34" charset="0"/>
                          <a:cs typeface="Calibri" panose="020F0502020204030204" pitchFamily="34" charset="0"/>
                        </a:rPr>
                        <a:t>0</a:t>
                      </a:r>
                    </a:p>
                  </a:txBody>
                  <a:tcPr marL="137160" marR="137160" marT="68580" marB="68580" anchor="ctr"/>
                </a:tc>
                <a:tc>
                  <a:txBody>
                    <a:bodyPr/>
                    <a:lstStyle/>
                    <a:p>
                      <a:pPr algn="ctr"/>
                      <a:r>
                        <a:rPr lang="en-US" sz="2800" dirty="0">
                          <a:latin typeface="Calibri" panose="020F0502020204030204" pitchFamily="34" charset="0"/>
                          <a:ea typeface="Calibri" panose="020F0502020204030204" pitchFamily="34" charset="0"/>
                          <a:cs typeface="Calibri" panose="020F0502020204030204" pitchFamily="34" charset="0"/>
                        </a:rPr>
                        <a:t>30 – 30 = </a:t>
                      </a:r>
                      <a:r>
                        <a:rPr lang="en-US" sz="2800" b="1" dirty="0">
                          <a:latin typeface="Calibri" panose="020F0502020204030204" pitchFamily="34" charset="0"/>
                          <a:ea typeface="Calibri" panose="020F0502020204030204" pitchFamily="34" charset="0"/>
                          <a:cs typeface="Calibri" panose="020F0502020204030204" pitchFamily="34" charset="0"/>
                        </a:rPr>
                        <a:t>0</a:t>
                      </a:r>
                    </a:p>
                  </a:txBody>
                  <a:tcPr marL="137160" marR="137160" marT="68580" marB="68580" anchor="ctr"/>
                </a:tc>
                <a:tc>
                  <a:txBody>
                    <a:bodyPr/>
                    <a:lstStyle/>
                    <a:p>
                      <a:pPr algn="ctr"/>
                      <a:r>
                        <a:rPr lang="en-US" sz="2800" b="1" dirty="0">
                          <a:latin typeface="Calibri" panose="020F0502020204030204" pitchFamily="34" charset="0"/>
                          <a:ea typeface="Calibri" panose="020F0502020204030204" pitchFamily="34" charset="0"/>
                          <a:cs typeface="Calibri" panose="020F0502020204030204" pitchFamily="34" charset="0"/>
                        </a:rPr>
                        <a:t>30</a:t>
                      </a:r>
                    </a:p>
                  </a:txBody>
                  <a:tcPr marL="137160" marR="137160" marT="68580" marB="68580" anchor="ctr"/>
                </a:tc>
                <a:extLst>
                  <a:ext uri="{0D108BD9-81ED-4DB2-BD59-A6C34878D82A}">
                    <a16:rowId xmlns:a16="http://schemas.microsoft.com/office/drawing/2014/main" val="423322850"/>
                  </a:ext>
                </a:extLst>
              </a:tr>
              <a:tr h="731520">
                <a:tc>
                  <a:txBody>
                    <a:bodyPr/>
                    <a:lstStyle/>
                    <a:p>
                      <a:pPr algn="ctr"/>
                      <a:r>
                        <a:rPr lang="en-US" sz="2800" dirty="0">
                          <a:latin typeface="Calibri" panose="020F0502020204030204" pitchFamily="34" charset="0"/>
                          <a:ea typeface="Calibri" panose="020F0502020204030204" pitchFamily="34" charset="0"/>
                          <a:cs typeface="Calibri" panose="020F0502020204030204" pitchFamily="34" charset="0"/>
                        </a:rPr>
                        <a:t>C, B, A</a:t>
                      </a:r>
                    </a:p>
                  </a:txBody>
                  <a:tcPr marL="137160" marR="137160" marT="68580" marB="68580" anchor="ctr"/>
                </a:tc>
                <a:tc>
                  <a:txBody>
                    <a:bodyPr/>
                    <a:lstStyle/>
                    <a:p>
                      <a:pPr algn="ctr"/>
                      <a:r>
                        <a:rPr lang="en-US" sz="2800" dirty="0">
                          <a:latin typeface="Calibri" panose="020F0502020204030204" pitchFamily="34" charset="0"/>
                          <a:ea typeface="Calibri" panose="020F0502020204030204" pitchFamily="34" charset="0"/>
                          <a:cs typeface="Calibri" panose="020F0502020204030204" pitchFamily="34" charset="0"/>
                        </a:rPr>
                        <a:t>30</a:t>
                      </a:r>
                    </a:p>
                  </a:txBody>
                  <a:tcPr marL="137160" marR="137160" marT="68580" marB="68580" anchor="ctr"/>
                </a:tc>
                <a:tc>
                  <a:txBody>
                    <a:bodyPr/>
                    <a:lstStyle/>
                    <a:p>
                      <a:pPr algn="ctr"/>
                      <a:r>
                        <a:rPr lang="en-US" sz="2800" dirty="0">
                          <a:latin typeface="Calibri" panose="020F0502020204030204" pitchFamily="34" charset="0"/>
                          <a:ea typeface="Calibri" panose="020F0502020204030204" pitchFamily="34" charset="0"/>
                          <a:cs typeface="Calibri" panose="020F0502020204030204" pitchFamily="34" charset="0"/>
                        </a:rPr>
                        <a:t>30</a:t>
                      </a:r>
                    </a:p>
                  </a:txBody>
                  <a:tcPr marL="137160" marR="137160" marT="68580" marB="68580" anchor="ctr"/>
                </a:tc>
                <a:tc>
                  <a:txBody>
                    <a:bodyPr/>
                    <a:lstStyle/>
                    <a:p>
                      <a:pPr algn="ctr"/>
                      <a:r>
                        <a:rPr lang="en-US" sz="2800" dirty="0">
                          <a:latin typeface="Calibri" panose="020F0502020204030204" pitchFamily="34" charset="0"/>
                          <a:ea typeface="Calibri" panose="020F0502020204030204" pitchFamily="34" charset="0"/>
                          <a:cs typeface="Calibri" panose="020F0502020204030204" pitchFamily="34" charset="0"/>
                        </a:rPr>
                        <a:t>30</a:t>
                      </a:r>
                    </a:p>
                  </a:txBody>
                  <a:tcPr marL="137160" marR="137160" marT="68580" marB="68580" anchor="ctr"/>
                </a:tc>
                <a:tc>
                  <a:txBody>
                    <a:bodyPr/>
                    <a:lstStyle/>
                    <a:p>
                      <a:pPr algn="ctr"/>
                      <a:r>
                        <a:rPr lang="en-US" sz="2800" dirty="0">
                          <a:latin typeface="Calibri" panose="020F0502020204030204" pitchFamily="34" charset="0"/>
                          <a:ea typeface="Calibri" panose="020F0502020204030204" pitchFamily="34" charset="0"/>
                          <a:cs typeface="Calibri" panose="020F0502020204030204" pitchFamily="34" charset="0"/>
                        </a:rPr>
                        <a:t>30 – 30 = </a:t>
                      </a:r>
                      <a:r>
                        <a:rPr lang="en-US" sz="2800" b="1" dirty="0">
                          <a:latin typeface="Calibri" panose="020F0502020204030204" pitchFamily="34" charset="0"/>
                          <a:ea typeface="Calibri" panose="020F0502020204030204" pitchFamily="34" charset="0"/>
                          <a:cs typeface="Calibri" panose="020F0502020204030204" pitchFamily="34" charset="0"/>
                        </a:rPr>
                        <a:t>0</a:t>
                      </a:r>
                    </a:p>
                  </a:txBody>
                  <a:tcPr marL="137160" marR="137160" marT="68580" marB="68580" anchor="ctr"/>
                </a:tc>
                <a:tc>
                  <a:txBody>
                    <a:bodyPr/>
                    <a:lstStyle/>
                    <a:p>
                      <a:pPr algn="ctr"/>
                      <a:r>
                        <a:rPr lang="en-US" sz="2800" dirty="0">
                          <a:latin typeface="Calibri" panose="020F0502020204030204" pitchFamily="34" charset="0"/>
                          <a:ea typeface="Calibri" panose="020F0502020204030204" pitchFamily="34" charset="0"/>
                          <a:cs typeface="Calibri" panose="020F0502020204030204" pitchFamily="34" charset="0"/>
                        </a:rPr>
                        <a:t>30 – 30 = </a:t>
                      </a:r>
                      <a:r>
                        <a:rPr lang="en-US" sz="2800" b="1" dirty="0">
                          <a:latin typeface="Calibri" panose="020F0502020204030204" pitchFamily="34" charset="0"/>
                          <a:ea typeface="Calibri" panose="020F0502020204030204" pitchFamily="34" charset="0"/>
                          <a:cs typeface="Calibri" panose="020F0502020204030204" pitchFamily="34" charset="0"/>
                        </a:rPr>
                        <a:t>0</a:t>
                      </a:r>
                    </a:p>
                  </a:txBody>
                  <a:tcPr marL="137160" marR="137160" marT="68580" marB="68580" anchor="ctr"/>
                </a:tc>
                <a:tc>
                  <a:txBody>
                    <a:bodyPr/>
                    <a:lstStyle/>
                    <a:p>
                      <a:pPr algn="ctr"/>
                      <a:r>
                        <a:rPr lang="en-US" sz="2800" b="1" dirty="0">
                          <a:latin typeface="Calibri" panose="020F0502020204030204" pitchFamily="34" charset="0"/>
                          <a:ea typeface="Calibri" panose="020F0502020204030204" pitchFamily="34" charset="0"/>
                          <a:cs typeface="Calibri" panose="020F0502020204030204" pitchFamily="34" charset="0"/>
                        </a:rPr>
                        <a:t>30</a:t>
                      </a:r>
                    </a:p>
                  </a:txBody>
                  <a:tcPr marL="137160" marR="137160" marT="68580" marB="68580" anchor="ctr"/>
                </a:tc>
                <a:extLst>
                  <a:ext uri="{0D108BD9-81ED-4DB2-BD59-A6C34878D82A}">
                    <a16:rowId xmlns:a16="http://schemas.microsoft.com/office/drawing/2014/main" val="1952379114"/>
                  </a:ext>
                </a:extLst>
              </a:tr>
              <a:tr h="731520">
                <a:tc gridSpan="4">
                  <a:txBody>
                    <a:bodyPr/>
                    <a:lstStyle/>
                    <a:p>
                      <a:pPr algn="r"/>
                      <a:r>
                        <a:rPr lang="en-US" sz="2800" dirty="0">
                          <a:latin typeface="Calibri" panose="020F0502020204030204" pitchFamily="34" charset="0"/>
                          <a:ea typeface="Calibri" panose="020F0502020204030204" pitchFamily="34" charset="0"/>
                          <a:cs typeface="Calibri" panose="020F0502020204030204" pitchFamily="34" charset="0"/>
                        </a:rPr>
                        <a:t>Average Contribution</a:t>
                      </a:r>
                    </a:p>
                  </a:txBody>
                  <a:tcPr marL="137160" marR="137160" marT="68580" marB="68580"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a:txBody>
                    <a:bodyPr/>
                    <a:lstStyle/>
                    <a:p>
                      <a:pPr algn="ctr"/>
                      <a:r>
                        <a:rPr lang="en-US" sz="2800" b="1" dirty="0">
                          <a:latin typeface="Calibri" panose="020F0502020204030204" pitchFamily="34" charset="0"/>
                          <a:ea typeface="Calibri" panose="020F0502020204030204" pitchFamily="34" charset="0"/>
                          <a:cs typeface="Calibri" panose="020F0502020204030204" pitchFamily="34" charset="0"/>
                        </a:rPr>
                        <a:t>18/6 = 3</a:t>
                      </a:r>
                    </a:p>
                  </a:txBody>
                  <a:tcPr marL="137160" marR="137160" marT="68580" marB="68580" anchor="ctr"/>
                </a:tc>
                <a:tc>
                  <a:txBody>
                    <a:bodyPr/>
                    <a:lstStyle/>
                    <a:p>
                      <a:pPr algn="ctr"/>
                      <a:r>
                        <a:rPr lang="en-US" sz="2800" b="1" dirty="0">
                          <a:latin typeface="Calibri" panose="020F0502020204030204" pitchFamily="34" charset="0"/>
                          <a:ea typeface="Calibri" panose="020F0502020204030204" pitchFamily="34" charset="0"/>
                          <a:cs typeface="Calibri" panose="020F0502020204030204" pitchFamily="34" charset="0"/>
                        </a:rPr>
                        <a:t>45/6 = 7.5</a:t>
                      </a:r>
                    </a:p>
                  </a:txBody>
                  <a:tcPr marL="137160" marR="137160" marT="68580" marB="68580" anchor="ctr"/>
                </a:tc>
                <a:tc>
                  <a:txBody>
                    <a:bodyPr/>
                    <a:lstStyle/>
                    <a:p>
                      <a:pPr algn="ctr"/>
                      <a:r>
                        <a:rPr lang="en-US" sz="2800" b="1" dirty="0">
                          <a:latin typeface="Calibri" panose="020F0502020204030204" pitchFamily="34" charset="0"/>
                          <a:ea typeface="Calibri" panose="020F0502020204030204" pitchFamily="34" charset="0"/>
                          <a:cs typeface="Calibri" panose="020F0502020204030204" pitchFamily="34" charset="0"/>
                        </a:rPr>
                        <a:t>117/6 = 19.5</a:t>
                      </a:r>
                    </a:p>
                  </a:txBody>
                  <a:tcPr marL="137160" marR="137160" marT="68580" marB="68580" anchor="ctr"/>
                </a:tc>
                <a:extLst>
                  <a:ext uri="{0D108BD9-81ED-4DB2-BD59-A6C34878D82A}">
                    <a16:rowId xmlns:a16="http://schemas.microsoft.com/office/drawing/2014/main" val="1963987362"/>
                  </a:ext>
                </a:extLst>
              </a:tr>
            </a:tbl>
          </a:graphicData>
        </a:graphic>
      </p:graphicFrame>
      <p:sp>
        <p:nvSpPr>
          <p:cNvPr id="8" name="Content Placeholder 2">
            <a:extLst>
              <a:ext uri="{FF2B5EF4-FFF2-40B4-BE49-F238E27FC236}">
                <a16:creationId xmlns:a16="http://schemas.microsoft.com/office/drawing/2014/main" id="{D660C120-37E7-46C2-9F0F-52114F04A179}"/>
              </a:ext>
            </a:extLst>
          </p:cNvPr>
          <p:cNvSpPr txBox="1">
            <a:spLocks/>
          </p:cNvSpPr>
          <p:nvPr/>
        </p:nvSpPr>
        <p:spPr>
          <a:xfrm>
            <a:off x="5583553" y="8899865"/>
            <a:ext cx="7730493" cy="731520"/>
          </a:xfrm>
          <a:prstGeom prst="rect">
            <a:avLst/>
          </a:prstGeom>
        </p:spPr>
        <p:txBody>
          <a:bodyPr vert="horz" lIns="137160" tIns="68580" rIns="137160" bIns="6858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900"/>
              </a:spcBef>
              <a:buNone/>
            </a:pPr>
            <a:r>
              <a:rPr lang="en-US" dirty="0">
                <a:latin typeface="Calibri" panose="020F0502020204030204" pitchFamily="34" charset="0"/>
                <a:ea typeface="Calibri" panose="020F0502020204030204" pitchFamily="34" charset="0"/>
                <a:cs typeface="Calibri" panose="020F0502020204030204" pitchFamily="34" charset="0"/>
              </a:rPr>
              <a:t>Sum of Average Contributions is 3 + 7.5 + 19.5 = 30</a:t>
            </a:r>
          </a:p>
        </p:txBody>
      </p:sp>
    </p:spTree>
    <p:extLst>
      <p:ext uri="{BB962C8B-B14F-4D97-AF65-F5344CB8AC3E}">
        <p14:creationId xmlns:p14="http://schemas.microsoft.com/office/powerpoint/2010/main" val="1453600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itle 1">
            <a:extLst>
              <a:ext uri="{FF2B5EF4-FFF2-40B4-BE49-F238E27FC236}">
                <a16:creationId xmlns:a16="http://schemas.microsoft.com/office/drawing/2014/main" id="{4201BE09-6437-8CAC-DA00-D42CB41E2B94}"/>
              </a:ext>
            </a:extLst>
          </p:cNvPr>
          <p:cNvSpPr>
            <a:spLocks noGrp="1"/>
          </p:cNvSpPr>
          <p:nvPr>
            <p:ph type="title"/>
          </p:nvPr>
        </p:nvSpPr>
        <p:spPr>
          <a:xfrm>
            <a:off x="1098551" y="161926"/>
            <a:ext cx="16084550" cy="1549400"/>
          </a:xfrm>
        </p:spPr>
        <p:txBody>
          <a:bodyPr anchor="ctr"/>
          <a:lstStyle/>
          <a:p>
            <a:r>
              <a:rPr lang="en-US" altLang="en-US" dirty="0"/>
              <a:t>=== In-Video Questions For Slide 78 ===</a:t>
            </a:r>
          </a:p>
        </p:txBody>
      </p:sp>
      <p:sp>
        <p:nvSpPr>
          <p:cNvPr id="2" name="Content Placeholder 1">
            <a:extLst>
              <a:ext uri="{FF2B5EF4-FFF2-40B4-BE49-F238E27FC236}">
                <a16:creationId xmlns:a16="http://schemas.microsoft.com/office/drawing/2014/main" id="{B13BD67C-224F-3925-73F1-3F67ABD61F50}"/>
              </a:ext>
            </a:extLst>
          </p:cNvPr>
          <p:cNvSpPr>
            <a:spLocks noGrp="1"/>
          </p:cNvSpPr>
          <p:nvPr>
            <p:ph idx="1"/>
          </p:nvPr>
        </p:nvSpPr>
        <p:spPr/>
        <p:txBody>
          <a:bodyPr anchor="ctr"/>
          <a:lstStyle/>
          <a:p>
            <a:pPr marL="742950" indent="-742950">
              <a:lnSpc>
                <a:spcPct val="125000"/>
              </a:lnSpc>
              <a:spcBef>
                <a:spcPts val="600"/>
              </a:spcBef>
              <a:buFont typeface="+mj-lt"/>
              <a:buAutoNum type="arabicPeriod"/>
            </a:pPr>
            <a:r>
              <a:rPr lang="en-US" sz="3800" dirty="0"/>
              <a:t>Since Amy, Betty, and Cathy ride together between Millennium Park and Water Tower Place, they equally share the fare for the first leg of the trip.  The fare for this leg is $9, so each is liable for $3.</a:t>
            </a:r>
          </a:p>
          <a:p>
            <a:pPr marL="742950" indent="-742950">
              <a:lnSpc>
                <a:spcPct val="125000"/>
              </a:lnSpc>
              <a:spcBef>
                <a:spcPts val="600"/>
              </a:spcBef>
              <a:buFont typeface="+mj-lt"/>
              <a:buAutoNum type="arabicPeriod"/>
            </a:pPr>
            <a:r>
              <a:rPr lang="en-US" sz="3800" dirty="0"/>
              <a:t>After Amy got off at Water Tower Place, Betty and Cathy rode together until Lincoln Park Zoo. How much should Betty and Cathy pay for the second leg of the trip?  Finally, how much Cathy should pay for the final leg of the trip?</a:t>
            </a:r>
          </a:p>
          <a:p>
            <a:pPr marL="0" indent="0">
              <a:lnSpc>
                <a:spcPct val="125000"/>
              </a:lnSpc>
              <a:spcBef>
                <a:spcPts val="600"/>
              </a:spcBef>
              <a:buNone/>
            </a:pPr>
            <a:r>
              <a:rPr lang="en-US" sz="3800" b="1" dirty="0"/>
              <a:t>Feedback</a:t>
            </a:r>
            <a:r>
              <a:rPr lang="en-US" sz="3800" dirty="0"/>
              <a:t>. The second leg of the trip cost $18 - $9 = $9.  Equally divided between Betty and Cathy, each pays $4.5.  This means Betty has paid $3 + $4.5 = $7.5.</a:t>
            </a:r>
          </a:p>
        </p:txBody>
      </p:sp>
    </p:spTree>
    <p:extLst>
      <p:ext uri="{BB962C8B-B14F-4D97-AF65-F5344CB8AC3E}">
        <p14:creationId xmlns:p14="http://schemas.microsoft.com/office/powerpoint/2010/main" val="1657763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0951A-6027-4532-BB51-F5CFCE1E81DE}"/>
              </a:ext>
            </a:extLst>
          </p:cNvPr>
          <p:cNvSpPr>
            <a:spLocks noGrp="1"/>
          </p:cNvSpPr>
          <p:nvPr>
            <p:ph type="title"/>
          </p:nvPr>
        </p:nvSpPr>
        <p:spPr/>
        <p:txBody>
          <a:bodyPr/>
          <a:lstStyle/>
          <a:p>
            <a:r>
              <a:rPr lang="en-US" b="1" dirty="0">
                <a:solidFill>
                  <a:schemeClr val="bg1"/>
                </a:solidFill>
              </a:rPr>
              <a:t>Ordinary Least Squares Estimation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D213F66-8319-42DA-A78A-2974BA52AE59}"/>
                  </a:ext>
                </a:extLst>
              </p:cNvPr>
              <p:cNvSpPr>
                <a:spLocks noGrp="1"/>
              </p:cNvSpPr>
              <p:nvPr>
                <p:ph idx="1"/>
              </p:nvPr>
            </p:nvSpPr>
            <p:spPr>
              <a:xfrm>
                <a:off x="1399189" y="2155114"/>
                <a:ext cx="10485278" cy="6527007"/>
              </a:xfrm>
              <a:noFill/>
              <a:ln w="19050">
                <a:solidFill>
                  <a:schemeClr val="tx1"/>
                </a:solidFill>
              </a:ln>
            </p:spPr>
            <p:txBody>
              <a:bodyPr anchor="ctr">
                <a:normAutofit fontScale="77500" lnSpcReduction="20000"/>
              </a:bodyPr>
              <a:lstStyle/>
              <a:p>
                <a:pPr>
                  <a:lnSpc>
                    <a:spcPct val="170000"/>
                  </a:lnSpc>
                  <a:spcBef>
                    <a:spcPts val="0"/>
                  </a:spcBef>
                </a:pPr>
                <a:r>
                  <a:rPr lang="en-US" sz="4650" dirty="0"/>
                  <a:t>Minimize </a:t>
                </a:r>
                <a14:m>
                  <m:oMath xmlns:m="http://schemas.openxmlformats.org/officeDocument/2006/math">
                    <m:r>
                      <a:rPr lang="en-US" sz="4650" i="1">
                        <a:latin typeface="Cambria Math" panose="02040503050406030204" pitchFamily="18" charset="0"/>
                        <a:ea typeface="Cambria Math" panose="02040503050406030204" pitchFamily="18" charset="0"/>
                      </a:rPr>
                      <m:t>𝑆</m:t>
                    </m:r>
                    <m:r>
                      <a:rPr lang="en-US" sz="4650" i="1">
                        <a:latin typeface="Cambria Math" panose="02040503050406030204" pitchFamily="18" charset="0"/>
                        <a:ea typeface="Cambria Math" panose="02040503050406030204" pitchFamily="18" charset="0"/>
                      </a:rPr>
                      <m:t>=</m:t>
                    </m:r>
                    <m:nary>
                      <m:naryPr>
                        <m:chr m:val="∑"/>
                        <m:ctrlPr>
                          <a:rPr lang="en-US" sz="4650" i="1">
                            <a:latin typeface="Cambria Math" panose="02040503050406030204" pitchFamily="18" charset="0"/>
                            <a:ea typeface="Cambria Math" panose="02040503050406030204" pitchFamily="18" charset="0"/>
                          </a:rPr>
                        </m:ctrlPr>
                      </m:naryPr>
                      <m:sub>
                        <m:r>
                          <m:rPr>
                            <m:brk m:alnAt="23"/>
                          </m:rPr>
                          <a:rPr lang="en-US" sz="4650" i="1">
                            <a:latin typeface="Cambria Math" panose="02040503050406030204" pitchFamily="18" charset="0"/>
                            <a:ea typeface="Cambria Math" panose="02040503050406030204" pitchFamily="18" charset="0"/>
                          </a:rPr>
                          <m:t>𝑖</m:t>
                        </m:r>
                        <m:r>
                          <a:rPr lang="en-US" sz="4650" i="1">
                            <a:latin typeface="Cambria Math" panose="02040503050406030204" pitchFamily="18" charset="0"/>
                            <a:ea typeface="Cambria Math" panose="02040503050406030204" pitchFamily="18" charset="0"/>
                          </a:rPr>
                          <m:t>=1</m:t>
                        </m:r>
                      </m:sub>
                      <m:sup>
                        <m:r>
                          <a:rPr lang="en-US" sz="4650" i="1">
                            <a:latin typeface="Cambria Math" panose="02040503050406030204" pitchFamily="18" charset="0"/>
                            <a:ea typeface="Cambria Math" panose="02040503050406030204" pitchFamily="18" charset="0"/>
                          </a:rPr>
                          <m:t>𝑛</m:t>
                        </m:r>
                      </m:sup>
                      <m:e>
                        <m:sSup>
                          <m:sSupPr>
                            <m:ctrlPr>
                              <a:rPr lang="en-US" sz="4650" i="1">
                                <a:latin typeface="Cambria Math" panose="02040503050406030204" pitchFamily="18" charset="0"/>
                                <a:ea typeface="Cambria Math" panose="02040503050406030204" pitchFamily="18" charset="0"/>
                              </a:rPr>
                            </m:ctrlPr>
                          </m:sSupPr>
                          <m:e>
                            <m:d>
                              <m:dPr>
                                <m:ctrlPr>
                                  <a:rPr lang="en-US" sz="4650" i="1">
                                    <a:latin typeface="Cambria Math" panose="02040503050406030204" pitchFamily="18" charset="0"/>
                                    <a:ea typeface="Cambria Math" panose="02040503050406030204" pitchFamily="18" charset="0"/>
                                  </a:rPr>
                                </m:ctrlPr>
                              </m:dPr>
                              <m:e>
                                <m:sSub>
                                  <m:sSubPr>
                                    <m:ctrlPr>
                                      <a:rPr lang="en-US" sz="4650" i="1">
                                        <a:latin typeface="Cambria Math" panose="02040503050406030204" pitchFamily="18" charset="0"/>
                                      </a:rPr>
                                    </m:ctrlPr>
                                  </m:sSubPr>
                                  <m:e>
                                    <m:r>
                                      <a:rPr lang="en-US" sz="4650" i="1">
                                        <a:latin typeface="Cambria Math" panose="02040503050406030204" pitchFamily="18" charset="0"/>
                                      </a:rPr>
                                      <m:t>𝑦</m:t>
                                    </m:r>
                                  </m:e>
                                  <m:sub>
                                    <m:r>
                                      <a:rPr lang="en-US" sz="4650" i="1">
                                        <a:latin typeface="Cambria Math" panose="02040503050406030204" pitchFamily="18" charset="0"/>
                                      </a:rPr>
                                      <m:t>𝑖</m:t>
                                    </m:r>
                                  </m:sub>
                                </m:sSub>
                                <m:r>
                                  <a:rPr lang="en-US" sz="4650" i="1">
                                    <a:latin typeface="Cambria Math" panose="02040503050406030204" pitchFamily="18" charset="0"/>
                                  </a:rPr>
                                  <m:t>−</m:t>
                                </m:r>
                                <m:nary>
                                  <m:naryPr>
                                    <m:chr m:val="∑"/>
                                    <m:ctrlPr>
                                      <a:rPr lang="en-US" sz="4650" i="1">
                                        <a:latin typeface="Cambria Math" panose="02040503050406030204" pitchFamily="18" charset="0"/>
                                      </a:rPr>
                                    </m:ctrlPr>
                                  </m:naryPr>
                                  <m:sub>
                                    <m:r>
                                      <m:rPr>
                                        <m:brk m:alnAt="23"/>
                                      </m:rPr>
                                      <a:rPr lang="en-US" sz="4650" i="1">
                                        <a:latin typeface="Cambria Math" panose="02040503050406030204" pitchFamily="18" charset="0"/>
                                      </a:rPr>
                                      <m:t>𝑗</m:t>
                                    </m:r>
                                    <m:r>
                                      <a:rPr lang="en-US" sz="4650" i="1">
                                        <a:latin typeface="Cambria Math" panose="02040503050406030204" pitchFamily="18" charset="0"/>
                                      </a:rPr>
                                      <m:t>=</m:t>
                                    </m:r>
                                    <m:r>
                                      <a:rPr lang="en-US" sz="4650" b="0" i="1" smtClean="0">
                                        <a:latin typeface="Cambria Math" panose="02040503050406030204" pitchFamily="18" charset="0"/>
                                      </a:rPr>
                                      <m:t>0</m:t>
                                    </m:r>
                                  </m:sub>
                                  <m:sup>
                                    <m:r>
                                      <a:rPr lang="en-US" sz="4650" i="1">
                                        <a:latin typeface="Cambria Math" panose="02040503050406030204" pitchFamily="18" charset="0"/>
                                      </a:rPr>
                                      <m:t>𝑝</m:t>
                                    </m:r>
                                  </m:sup>
                                  <m:e>
                                    <m:sSub>
                                      <m:sSubPr>
                                        <m:ctrlPr>
                                          <a:rPr lang="en-US" sz="4650" i="1">
                                            <a:latin typeface="Cambria Math" panose="02040503050406030204" pitchFamily="18" charset="0"/>
                                          </a:rPr>
                                        </m:ctrlPr>
                                      </m:sSubPr>
                                      <m:e>
                                        <m:r>
                                          <a:rPr lang="en-US" sz="4650" i="1">
                                            <a:latin typeface="Cambria Math" panose="02040503050406030204" pitchFamily="18" charset="0"/>
                                          </a:rPr>
                                          <m:t>𝑥</m:t>
                                        </m:r>
                                      </m:e>
                                      <m:sub>
                                        <m:r>
                                          <a:rPr lang="en-US" sz="4650" i="1">
                                            <a:latin typeface="Cambria Math" panose="02040503050406030204" pitchFamily="18" charset="0"/>
                                          </a:rPr>
                                          <m:t>𝑖𝑗</m:t>
                                        </m:r>
                                      </m:sub>
                                    </m:sSub>
                                    <m:sSub>
                                      <m:sSubPr>
                                        <m:ctrlPr>
                                          <a:rPr lang="en-US" sz="4650" i="1">
                                            <a:latin typeface="Cambria Math" panose="02040503050406030204" pitchFamily="18" charset="0"/>
                                          </a:rPr>
                                        </m:ctrlPr>
                                      </m:sSubPr>
                                      <m:e>
                                        <m:r>
                                          <a:rPr lang="en-US" sz="4650" i="1">
                                            <a:latin typeface="Cambria Math" panose="02040503050406030204" pitchFamily="18" charset="0"/>
                                          </a:rPr>
                                          <m:t>𝑏</m:t>
                                        </m:r>
                                      </m:e>
                                      <m:sub>
                                        <m:r>
                                          <a:rPr lang="en-US" sz="4650" i="1">
                                            <a:latin typeface="Cambria Math" panose="02040503050406030204" pitchFamily="18" charset="0"/>
                                          </a:rPr>
                                          <m:t>𝑗</m:t>
                                        </m:r>
                                      </m:sub>
                                    </m:sSub>
                                  </m:e>
                                </m:nary>
                              </m:e>
                            </m:d>
                          </m:e>
                          <m:sup>
                            <m:r>
                              <a:rPr lang="en-US" sz="4650" i="1">
                                <a:latin typeface="Cambria Math" panose="02040503050406030204" pitchFamily="18" charset="0"/>
                                <a:ea typeface="Cambria Math" panose="02040503050406030204" pitchFamily="18" charset="0"/>
                              </a:rPr>
                              <m:t>2</m:t>
                            </m:r>
                          </m:sup>
                        </m:sSup>
                      </m:e>
                    </m:nary>
                  </m:oMath>
                </a14:m>
                <a:endParaRPr lang="en-US" sz="4650" dirty="0"/>
              </a:p>
              <a:p>
                <a:pPr>
                  <a:lnSpc>
                    <a:spcPct val="170000"/>
                  </a:lnSpc>
                  <a:spcBef>
                    <a:spcPts val="0"/>
                  </a:spcBef>
                </a:pPr>
                <a14:m>
                  <m:oMath xmlns:m="http://schemas.openxmlformats.org/officeDocument/2006/math">
                    <m:f>
                      <m:fPr>
                        <m:ctrlPr>
                          <a:rPr lang="en-US" sz="4650" i="1">
                            <a:latin typeface="Cambria Math" panose="02040503050406030204" pitchFamily="18" charset="0"/>
                          </a:rPr>
                        </m:ctrlPr>
                      </m:fPr>
                      <m:num>
                        <m:r>
                          <a:rPr lang="en-US" sz="4650" i="1">
                            <a:latin typeface="Cambria Math" panose="02040503050406030204" pitchFamily="18" charset="0"/>
                          </a:rPr>
                          <m:t>𝜕</m:t>
                        </m:r>
                        <m:r>
                          <a:rPr lang="en-US" sz="4650" i="1">
                            <a:latin typeface="Cambria Math" panose="02040503050406030204" pitchFamily="18" charset="0"/>
                          </a:rPr>
                          <m:t>𝑆</m:t>
                        </m:r>
                      </m:num>
                      <m:den>
                        <m:r>
                          <a:rPr lang="en-US" sz="4650" i="1">
                            <a:latin typeface="Cambria Math" panose="02040503050406030204" pitchFamily="18" charset="0"/>
                          </a:rPr>
                          <m:t>𝜕</m:t>
                        </m:r>
                        <m:sSub>
                          <m:sSubPr>
                            <m:ctrlPr>
                              <a:rPr lang="en-US" sz="4650" i="1">
                                <a:latin typeface="Cambria Math" panose="02040503050406030204" pitchFamily="18" charset="0"/>
                              </a:rPr>
                            </m:ctrlPr>
                          </m:sSubPr>
                          <m:e>
                            <m:r>
                              <a:rPr lang="en-US" sz="4650" i="1">
                                <a:latin typeface="Cambria Math" panose="02040503050406030204" pitchFamily="18" charset="0"/>
                              </a:rPr>
                              <m:t>𝑏</m:t>
                            </m:r>
                          </m:e>
                          <m:sub>
                            <m:r>
                              <a:rPr lang="en-US" sz="4650" i="1">
                                <a:latin typeface="Cambria Math" panose="02040503050406030204" pitchFamily="18" charset="0"/>
                              </a:rPr>
                              <m:t>𝑙</m:t>
                            </m:r>
                          </m:sub>
                        </m:sSub>
                      </m:den>
                    </m:f>
                    <m:r>
                      <a:rPr lang="en-US" sz="4650" i="1">
                        <a:latin typeface="Cambria Math" panose="02040503050406030204" pitchFamily="18" charset="0"/>
                      </a:rPr>
                      <m:t>=</m:t>
                    </m:r>
                    <m:nary>
                      <m:naryPr>
                        <m:chr m:val="∑"/>
                        <m:ctrlPr>
                          <a:rPr lang="en-US" sz="4650" i="1">
                            <a:latin typeface="Cambria Math" panose="02040503050406030204" pitchFamily="18" charset="0"/>
                          </a:rPr>
                        </m:ctrlPr>
                      </m:naryPr>
                      <m:sub>
                        <m:r>
                          <m:rPr>
                            <m:brk m:alnAt="23"/>
                          </m:rPr>
                          <a:rPr lang="en-US" sz="4650" i="1">
                            <a:latin typeface="Cambria Math" panose="02040503050406030204" pitchFamily="18" charset="0"/>
                          </a:rPr>
                          <m:t>𝑖</m:t>
                        </m:r>
                        <m:r>
                          <a:rPr lang="en-US" sz="4650" i="1">
                            <a:latin typeface="Cambria Math" panose="02040503050406030204" pitchFamily="18" charset="0"/>
                          </a:rPr>
                          <m:t>=1</m:t>
                        </m:r>
                      </m:sub>
                      <m:sup>
                        <m:r>
                          <a:rPr lang="en-US" sz="4650" i="1">
                            <a:latin typeface="Cambria Math" panose="02040503050406030204" pitchFamily="18" charset="0"/>
                          </a:rPr>
                          <m:t>𝑛</m:t>
                        </m:r>
                      </m:sup>
                      <m:e>
                        <m:r>
                          <a:rPr lang="en-US" sz="4650" i="1">
                            <a:latin typeface="Cambria Math" panose="02040503050406030204" pitchFamily="18" charset="0"/>
                          </a:rPr>
                          <m:t>2</m:t>
                        </m:r>
                        <m:d>
                          <m:dPr>
                            <m:ctrlPr>
                              <a:rPr lang="en-US" sz="4650" i="1">
                                <a:latin typeface="Cambria Math" panose="02040503050406030204" pitchFamily="18" charset="0"/>
                              </a:rPr>
                            </m:ctrlPr>
                          </m:dPr>
                          <m:e>
                            <m:sSub>
                              <m:sSubPr>
                                <m:ctrlPr>
                                  <a:rPr lang="en-US" sz="4650" i="1">
                                    <a:latin typeface="Cambria Math" panose="02040503050406030204" pitchFamily="18" charset="0"/>
                                  </a:rPr>
                                </m:ctrlPr>
                              </m:sSubPr>
                              <m:e>
                                <m:r>
                                  <a:rPr lang="en-US" sz="4650" i="1">
                                    <a:latin typeface="Cambria Math" panose="02040503050406030204" pitchFamily="18" charset="0"/>
                                  </a:rPr>
                                  <m:t>𝑦</m:t>
                                </m:r>
                              </m:e>
                              <m:sub>
                                <m:r>
                                  <a:rPr lang="en-US" sz="4650" i="1">
                                    <a:latin typeface="Cambria Math" panose="02040503050406030204" pitchFamily="18" charset="0"/>
                                  </a:rPr>
                                  <m:t>𝑖</m:t>
                                </m:r>
                              </m:sub>
                            </m:sSub>
                            <m:r>
                              <a:rPr lang="en-US" sz="4650" i="1">
                                <a:latin typeface="Cambria Math" panose="02040503050406030204" pitchFamily="18" charset="0"/>
                              </a:rPr>
                              <m:t>−</m:t>
                            </m:r>
                            <m:nary>
                              <m:naryPr>
                                <m:chr m:val="∑"/>
                                <m:ctrlPr>
                                  <a:rPr lang="en-US" sz="4650" i="1">
                                    <a:latin typeface="Cambria Math" panose="02040503050406030204" pitchFamily="18" charset="0"/>
                                  </a:rPr>
                                </m:ctrlPr>
                              </m:naryPr>
                              <m:sub>
                                <m:r>
                                  <m:rPr>
                                    <m:brk m:alnAt="23"/>
                                  </m:rPr>
                                  <a:rPr lang="en-US" sz="4650" i="1">
                                    <a:latin typeface="Cambria Math" panose="02040503050406030204" pitchFamily="18" charset="0"/>
                                  </a:rPr>
                                  <m:t>𝑗</m:t>
                                </m:r>
                                <m:r>
                                  <a:rPr lang="en-US" sz="4650" i="1">
                                    <a:latin typeface="Cambria Math" panose="02040503050406030204" pitchFamily="18" charset="0"/>
                                  </a:rPr>
                                  <m:t>=</m:t>
                                </m:r>
                                <m:r>
                                  <a:rPr lang="en-US" sz="4650" b="0" i="1" smtClean="0">
                                    <a:latin typeface="Cambria Math" panose="02040503050406030204" pitchFamily="18" charset="0"/>
                                  </a:rPr>
                                  <m:t>0</m:t>
                                </m:r>
                              </m:sub>
                              <m:sup>
                                <m:r>
                                  <a:rPr lang="en-US" sz="4650" i="1">
                                    <a:latin typeface="Cambria Math" panose="02040503050406030204" pitchFamily="18" charset="0"/>
                                  </a:rPr>
                                  <m:t>𝑝</m:t>
                                </m:r>
                              </m:sup>
                              <m:e>
                                <m:sSub>
                                  <m:sSubPr>
                                    <m:ctrlPr>
                                      <a:rPr lang="en-US" sz="4650" i="1">
                                        <a:latin typeface="Cambria Math" panose="02040503050406030204" pitchFamily="18" charset="0"/>
                                      </a:rPr>
                                    </m:ctrlPr>
                                  </m:sSubPr>
                                  <m:e>
                                    <m:r>
                                      <a:rPr lang="en-US" sz="4650" i="1">
                                        <a:latin typeface="Cambria Math" panose="02040503050406030204" pitchFamily="18" charset="0"/>
                                      </a:rPr>
                                      <m:t>𝑥</m:t>
                                    </m:r>
                                  </m:e>
                                  <m:sub>
                                    <m:r>
                                      <a:rPr lang="en-US" sz="4650" i="1">
                                        <a:latin typeface="Cambria Math" panose="02040503050406030204" pitchFamily="18" charset="0"/>
                                      </a:rPr>
                                      <m:t>𝑖𝑗</m:t>
                                    </m:r>
                                  </m:sub>
                                </m:sSub>
                                <m:sSub>
                                  <m:sSubPr>
                                    <m:ctrlPr>
                                      <a:rPr lang="en-US" sz="4650" i="1">
                                        <a:latin typeface="Cambria Math" panose="02040503050406030204" pitchFamily="18" charset="0"/>
                                      </a:rPr>
                                    </m:ctrlPr>
                                  </m:sSubPr>
                                  <m:e>
                                    <m:r>
                                      <a:rPr lang="en-US" sz="4650" i="1">
                                        <a:latin typeface="Cambria Math" panose="02040503050406030204" pitchFamily="18" charset="0"/>
                                      </a:rPr>
                                      <m:t>𝑏</m:t>
                                    </m:r>
                                  </m:e>
                                  <m:sub>
                                    <m:r>
                                      <a:rPr lang="en-US" sz="4650" i="1">
                                        <a:latin typeface="Cambria Math" panose="02040503050406030204" pitchFamily="18" charset="0"/>
                                      </a:rPr>
                                      <m:t>𝑗</m:t>
                                    </m:r>
                                  </m:sub>
                                </m:sSub>
                              </m:e>
                            </m:nary>
                          </m:e>
                        </m:d>
                        <m:d>
                          <m:dPr>
                            <m:ctrlPr>
                              <a:rPr lang="en-US" sz="4650" i="1">
                                <a:latin typeface="Cambria Math" panose="02040503050406030204" pitchFamily="18" charset="0"/>
                              </a:rPr>
                            </m:ctrlPr>
                          </m:dPr>
                          <m:e>
                            <m:r>
                              <a:rPr lang="en-US" sz="4650" i="1">
                                <a:latin typeface="Cambria Math" panose="02040503050406030204" pitchFamily="18" charset="0"/>
                              </a:rPr>
                              <m:t>−</m:t>
                            </m:r>
                            <m:sSub>
                              <m:sSubPr>
                                <m:ctrlPr>
                                  <a:rPr lang="en-US" sz="4650" i="1">
                                    <a:latin typeface="Cambria Math" panose="02040503050406030204" pitchFamily="18" charset="0"/>
                                  </a:rPr>
                                </m:ctrlPr>
                              </m:sSubPr>
                              <m:e>
                                <m:r>
                                  <a:rPr lang="en-US" sz="4650" i="1">
                                    <a:latin typeface="Cambria Math" panose="02040503050406030204" pitchFamily="18" charset="0"/>
                                  </a:rPr>
                                  <m:t>𝑥</m:t>
                                </m:r>
                              </m:e>
                              <m:sub>
                                <m:r>
                                  <a:rPr lang="en-US" sz="4650" i="1">
                                    <a:latin typeface="Cambria Math" panose="02040503050406030204" pitchFamily="18" charset="0"/>
                                  </a:rPr>
                                  <m:t>𝑖𝑙</m:t>
                                </m:r>
                              </m:sub>
                            </m:sSub>
                          </m:e>
                        </m:d>
                      </m:e>
                    </m:nary>
                  </m:oMath>
                </a14:m>
                <a:r>
                  <a:rPr lang="en-US" sz="4650" dirty="0"/>
                  <a:t>, </a:t>
                </a:r>
                <a14:m>
                  <m:oMath xmlns:m="http://schemas.openxmlformats.org/officeDocument/2006/math">
                    <m:r>
                      <a:rPr lang="en-US" sz="4650" i="1">
                        <a:latin typeface="Cambria Math" panose="02040503050406030204" pitchFamily="18" charset="0"/>
                      </a:rPr>
                      <m:t>𝑙</m:t>
                    </m:r>
                    <m:r>
                      <a:rPr lang="en-US" sz="4650" i="1">
                        <a:latin typeface="Cambria Math" panose="02040503050406030204" pitchFamily="18" charset="0"/>
                      </a:rPr>
                      <m:t>=0,…,</m:t>
                    </m:r>
                    <m:r>
                      <a:rPr lang="en-US" sz="4650" i="1">
                        <a:latin typeface="Cambria Math" panose="02040503050406030204" pitchFamily="18" charset="0"/>
                      </a:rPr>
                      <m:t>𝑝</m:t>
                    </m:r>
                  </m:oMath>
                </a14:m>
                <a:endParaRPr lang="en-US" sz="4650" dirty="0"/>
              </a:p>
              <a:p>
                <a:pPr>
                  <a:lnSpc>
                    <a:spcPct val="170000"/>
                  </a:lnSpc>
                  <a:spcBef>
                    <a:spcPts val="0"/>
                  </a:spcBef>
                </a:pPr>
                <a14:m>
                  <m:oMath xmlns:m="http://schemas.openxmlformats.org/officeDocument/2006/math">
                    <m:f>
                      <m:fPr>
                        <m:ctrlPr>
                          <a:rPr lang="en-US" sz="4650" i="1">
                            <a:latin typeface="Cambria Math" panose="02040503050406030204" pitchFamily="18" charset="0"/>
                          </a:rPr>
                        </m:ctrlPr>
                      </m:fPr>
                      <m:num>
                        <m:r>
                          <a:rPr lang="en-US" sz="4650" i="1">
                            <a:latin typeface="Cambria Math" panose="02040503050406030204" pitchFamily="18" charset="0"/>
                          </a:rPr>
                          <m:t>𝜕</m:t>
                        </m:r>
                        <m:r>
                          <a:rPr lang="en-US" sz="4650" i="1">
                            <a:latin typeface="Cambria Math" panose="02040503050406030204" pitchFamily="18" charset="0"/>
                          </a:rPr>
                          <m:t>𝑆</m:t>
                        </m:r>
                      </m:num>
                      <m:den>
                        <m:r>
                          <a:rPr lang="en-US" sz="4650" i="1">
                            <a:latin typeface="Cambria Math" panose="02040503050406030204" pitchFamily="18" charset="0"/>
                          </a:rPr>
                          <m:t>𝜕</m:t>
                        </m:r>
                        <m:sSub>
                          <m:sSubPr>
                            <m:ctrlPr>
                              <a:rPr lang="en-US" sz="4650" i="1">
                                <a:latin typeface="Cambria Math" panose="02040503050406030204" pitchFamily="18" charset="0"/>
                              </a:rPr>
                            </m:ctrlPr>
                          </m:sSubPr>
                          <m:e>
                            <m:r>
                              <a:rPr lang="en-US" sz="4650" i="1">
                                <a:latin typeface="Cambria Math" panose="02040503050406030204" pitchFamily="18" charset="0"/>
                              </a:rPr>
                              <m:t>𝑏</m:t>
                            </m:r>
                          </m:e>
                          <m:sub>
                            <m:r>
                              <a:rPr lang="en-US" sz="4650" i="1">
                                <a:latin typeface="Cambria Math" panose="02040503050406030204" pitchFamily="18" charset="0"/>
                              </a:rPr>
                              <m:t>𝑙</m:t>
                            </m:r>
                          </m:sub>
                        </m:sSub>
                      </m:den>
                    </m:f>
                    <m:r>
                      <a:rPr lang="en-US" sz="4650" i="1">
                        <a:latin typeface="Cambria Math" panose="02040503050406030204" pitchFamily="18" charset="0"/>
                      </a:rPr>
                      <m:t>=−2</m:t>
                    </m:r>
                    <m:nary>
                      <m:naryPr>
                        <m:chr m:val="∑"/>
                        <m:ctrlPr>
                          <a:rPr lang="en-US" sz="4650" i="1">
                            <a:latin typeface="Cambria Math" panose="02040503050406030204" pitchFamily="18" charset="0"/>
                          </a:rPr>
                        </m:ctrlPr>
                      </m:naryPr>
                      <m:sub>
                        <m:r>
                          <m:rPr>
                            <m:brk m:alnAt="23"/>
                          </m:rPr>
                          <a:rPr lang="en-US" sz="4650" i="1">
                            <a:latin typeface="Cambria Math" panose="02040503050406030204" pitchFamily="18" charset="0"/>
                          </a:rPr>
                          <m:t>𝑖</m:t>
                        </m:r>
                        <m:r>
                          <a:rPr lang="en-US" sz="4650" i="1">
                            <a:latin typeface="Cambria Math" panose="02040503050406030204" pitchFamily="18" charset="0"/>
                          </a:rPr>
                          <m:t>=1</m:t>
                        </m:r>
                      </m:sub>
                      <m:sup>
                        <m:r>
                          <a:rPr lang="en-US" sz="4650" i="1">
                            <a:latin typeface="Cambria Math" panose="02040503050406030204" pitchFamily="18" charset="0"/>
                          </a:rPr>
                          <m:t>𝑛</m:t>
                        </m:r>
                      </m:sup>
                      <m:e>
                        <m:sSub>
                          <m:sSubPr>
                            <m:ctrlPr>
                              <a:rPr lang="en-US" sz="4650" i="1">
                                <a:latin typeface="Cambria Math" panose="02040503050406030204" pitchFamily="18" charset="0"/>
                              </a:rPr>
                            </m:ctrlPr>
                          </m:sSubPr>
                          <m:e>
                            <m:r>
                              <a:rPr lang="en-US" sz="4650" i="1">
                                <a:latin typeface="Cambria Math" panose="02040503050406030204" pitchFamily="18" charset="0"/>
                              </a:rPr>
                              <m:t>𝑥</m:t>
                            </m:r>
                          </m:e>
                          <m:sub>
                            <m:r>
                              <a:rPr lang="en-US" sz="4650" i="1">
                                <a:latin typeface="Cambria Math" panose="02040503050406030204" pitchFamily="18" charset="0"/>
                              </a:rPr>
                              <m:t>𝑖𝑙</m:t>
                            </m:r>
                          </m:sub>
                        </m:sSub>
                        <m:d>
                          <m:dPr>
                            <m:ctrlPr>
                              <a:rPr lang="en-US" sz="4650" i="1">
                                <a:latin typeface="Cambria Math" panose="02040503050406030204" pitchFamily="18" charset="0"/>
                              </a:rPr>
                            </m:ctrlPr>
                          </m:dPr>
                          <m:e>
                            <m:sSub>
                              <m:sSubPr>
                                <m:ctrlPr>
                                  <a:rPr lang="en-US" sz="4650" i="1">
                                    <a:latin typeface="Cambria Math" panose="02040503050406030204" pitchFamily="18" charset="0"/>
                                  </a:rPr>
                                </m:ctrlPr>
                              </m:sSubPr>
                              <m:e>
                                <m:r>
                                  <a:rPr lang="en-US" sz="4650" i="1">
                                    <a:latin typeface="Cambria Math" panose="02040503050406030204" pitchFamily="18" charset="0"/>
                                  </a:rPr>
                                  <m:t>𝑦</m:t>
                                </m:r>
                              </m:e>
                              <m:sub>
                                <m:r>
                                  <a:rPr lang="en-US" sz="4650" i="1">
                                    <a:latin typeface="Cambria Math" panose="02040503050406030204" pitchFamily="18" charset="0"/>
                                  </a:rPr>
                                  <m:t>𝑖</m:t>
                                </m:r>
                              </m:sub>
                            </m:sSub>
                            <m:r>
                              <a:rPr lang="en-US" sz="4650" i="1">
                                <a:latin typeface="Cambria Math" panose="02040503050406030204" pitchFamily="18" charset="0"/>
                              </a:rPr>
                              <m:t>−</m:t>
                            </m:r>
                            <m:nary>
                              <m:naryPr>
                                <m:chr m:val="∑"/>
                                <m:ctrlPr>
                                  <a:rPr lang="en-US" sz="4650" i="1">
                                    <a:latin typeface="Cambria Math" panose="02040503050406030204" pitchFamily="18" charset="0"/>
                                  </a:rPr>
                                </m:ctrlPr>
                              </m:naryPr>
                              <m:sub>
                                <m:r>
                                  <m:rPr>
                                    <m:brk m:alnAt="23"/>
                                  </m:rPr>
                                  <a:rPr lang="en-US" sz="4650" i="1">
                                    <a:latin typeface="Cambria Math" panose="02040503050406030204" pitchFamily="18" charset="0"/>
                                  </a:rPr>
                                  <m:t>𝑗</m:t>
                                </m:r>
                                <m:r>
                                  <a:rPr lang="en-US" sz="4650" i="1">
                                    <a:latin typeface="Cambria Math" panose="02040503050406030204" pitchFamily="18" charset="0"/>
                                  </a:rPr>
                                  <m:t>=</m:t>
                                </m:r>
                                <m:r>
                                  <a:rPr lang="en-US" sz="4650" b="0" i="1" smtClean="0">
                                    <a:latin typeface="Cambria Math" panose="02040503050406030204" pitchFamily="18" charset="0"/>
                                  </a:rPr>
                                  <m:t>0</m:t>
                                </m:r>
                              </m:sub>
                              <m:sup>
                                <m:r>
                                  <a:rPr lang="en-US" sz="4650" i="1">
                                    <a:latin typeface="Cambria Math" panose="02040503050406030204" pitchFamily="18" charset="0"/>
                                  </a:rPr>
                                  <m:t>𝑝</m:t>
                                </m:r>
                              </m:sup>
                              <m:e>
                                <m:sSub>
                                  <m:sSubPr>
                                    <m:ctrlPr>
                                      <a:rPr lang="en-US" sz="4650" i="1">
                                        <a:latin typeface="Cambria Math" panose="02040503050406030204" pitchFamily="18" charset="0"/>
                                      </a:rPr>
                                    </m:ctrlPr>
                                  </m:sSubPr>
                                  <m:e>
                                    <m:r>
                                      <a:rPr lang="en-US" sz="4650" i="1">
                                        <a:latin typeface="Cambria Math" panose="02040503050406030204" pitchFamily="18" charset="0"/>
                                      </a:rPr>
                                      <m:t>𝑥</m:t>
                                    </m:r>
                                  </m:e>
                                  <m:sub>
                                    <m:r>
                                      <a:rPr lang="en-US" sz="4650" i="1">
                                        <a:latin typeface="Cambria Math" panose="02040503050406030204" pitchFamily="18" charset="0"/>
                                      </a:rPr>
                                      <m:t>𝑖𝑗</m:t>
                                    </m:r>
                                  </m:sub>
                                </m:sSub>
                                <m:sSub>
                                  <m:sSubPr>
                                    <m:ctrlPr>
                                      <a:rPr lang="en-US" sz="4650" i="1">
                                        <a:latin typeface="Cambria Math" panose="02040503050406030204" pitchFamily="18" charset="0"/>
                                      </a:rPr>
                                    </m:ctrlPr>
                                  </m:sSubPr>
                                  <m:e>
                                    <m:r>
                                      <a:rPr lang="en-US" sz="4650" i="1">
                                        <a:latin typeface="Cambria Math" panose="02040503050406030204" pitchFamily="18" charset="0"/>
                                      </a:rPr>
                                      <m:t>𝑏</m:t>
                                    </m:r>
                                  </m:e>
                                  <m:sub>
                                    <m:r>
                                      <a:rPr lang="en-US" sz="4650" i="1">
                                        <a:latin typeface="Cambria Math" panose="02040503050406030204" pitchFamily="18" charset="0"/>
                                      </a:rPr>
                                      <m:t>𝑗</m:t>
                                    </m:r>
                                  </m:sub>
                                </m:sSub>
                              </m:e>
                            </m:nary>
                          </m:e>
                        </m:d>
                      </m:e>
                    </m:nary>
                  </m:oMath>
                </a14:m>
                <a:endParaRPr lang="en-US" sz="4650" dirty="0"/>
              </a:p>
              <a:p>
                <a:pPr>
                  <a:lnSpc>
                    <a:spcPct val="170000"/>
                  </a:lnSpc>
                  <a:spcBef>
                    <a:spcPts val="0"/>
                  </a:spcBef>
                </a:pPr>
                <a14:m>
                  <m:oMath xmlns:m="http://schemas.openxmlformats.org/officeDocument/2006/math">
                    <m:f>
                      <m:fPr>
                        <m:ctrlPr>
                          <a:rPr lang="en-US" sz="4650" i="1">
                            <a:latin typeface="Cambria Math" panose="02040503050406030204" pitchFamily="18" charset="0"/>
                          </a:rPr>
                        </m:ctrlPr>
                      </m:fPr>
                      <m:num>
                        <m:sSup>
                          <m:sSupPr>
                            <m:ctrlPr>
                              <a:rPr lang="en-US" sz="4650" i="1">
                                <a:latin typeface="Cambria Math" panose="02040503050406030204" pitchFamily="18" charset="0"/>
                              </a:rPr>
                            </m:ctrlPr>
                          </m:sSupPr>
                          <m:e>
                            <m:r>
                              <a:rPr lang="en-US" sz="4650" i="1">
                                <a:latin typeface="Cambria Math" panose="02040503050406030204" pitchFamily="18" charset="0"/>
                                <a:ea typeface="Cambria Math" panose="02040503050406030204" pitchFamily="18" charset="0"/>
                              </a:rPr>
                              <m:t>𝜕</m:t>
                            </m:r>
                          </m:e>
                          <m:sup>
                            <m:r>
                              <a:rPr lang="en-US" sz="4650" i="1">
                                <a:latin typeface="Cambria Math" panose="02040503050406030204" pitchFamily="18" charset="0"/>
                              </a:rPr>
                              <m:t>2</m:t>
                            </m:r>
                          </m:sup>
                        </m:sSup>
                        <m:r>
                          <a:rPr lang="en-US" sz="4650" i="1">
                            <a:latin typeface="Cambria Math" panose="02040503050406030204" pitchFamily="18" charset="0"/>
                          </a:rPr>
                          <m:t>𝑆</m:t>
                        </m:r>
                      </m:num>
                      <m:den>
                        <m:r>
                          <a:rPr lang="en-US" sz="4650" i="1">
                            <a:latin typeface="Cambria Math" panose="02040503050406030204" pitchFamily="18" charset="0"/>
                          </a:rPr>
                          <m:t>𝜕</m:t>
                        </m:r>
                        <m:sSub>
                          <m:sSubPr>
                            <m:ctrlPr>
                              <a:rPr lang="en-US" sz="4650" i="1">
                                <a:latin typeface="Cambria Math" panose="02040503050406030204" pitchFamily="18" charset="0"/>
                              </a:rPr>
                            </m:ctrlPr>
                          </m:sSubPr>
                          <m:e>
                            <m:r>
                              <a:rPr lang="en-US" sz="4650" i="1">
                                <a:latin typeface="Cambria Math" panose="02040503050406030204" pitchFamily="18" charset="0"/>
                              </a:rPr>
                              <m:t>𝑏</m:t>
                            </m:r>
                          </m:e>
                          <m:sub>
                            <m:r>
                              <a:rPr lang="en-US" sz="4650" i="1">
                                <a:latin typeface="Cambria Math" panose="02040503050406030204" pitchFamily="18" charset="0"/>
                              </a:rPr>
                              <m:t>𝑘</m:t>
                            </m:r>
                          </m:sub>
                        </m:sSub>
                        <m:r>
                          <a:rPr lang="en-US" sz="4650" i="1">
                            <a:latin typeface="Cambria Math" panose="02040503050406030204" pitchFamily="18" charset="0"/>
                          </a:rPr>
                          <m:t>𝜕</m:t>
                        </m:r>
                        <m:sSub>
                          <m:sSubPr>
                            <m:ctrlPr>
                              <a:rPr lang="en-US" sz="4650" i="1">
                                <a:latin typeface="Cambria Math" panose="02040503050406030204" pitchFamily="18" charset="0"/>
                              </a:rPr>
                            </m:ctrlPr>
                          </m:sSubPr>
                          <m:e>
                            <m:r>
                              <a:rPr lang="en-US" sz="4650" i="1">
                                <a:latin typeface="Cambria Math" panose="02040503050406030204" pitchFamily="18" charset="0"/>
                              </a:rPr>
                              <m:t>𝑏</m:t>
                            </m:r>
                          </m:e>
                          <m:sub>
                            <m:r>
                              <a:rPr lang="en-US" sz="4650" i="1">
                                <a:latin typeface="Cambria Math" panose="02040503050406030204" pitchFamily="18" charset="0"/>
                              </a:rPr>
                              <m:t>𝑙</m:t>
                            </m:r>
                          </m:sub>
                        </m:sSub>
                      </m:den>
                    </m:f>
                    <m:r>
                      <a:rPr lang="en-US" sz="4650" i="1">
                        <a:latin typeface="Cambria Math" panose="02040503050406030204" pitchFamily="18" charset="0"/>
                      </a:rPr>
                      <m:t>=2</m:t>
                    </m:r>
                    <m:nary>
                      <m:naryPr>
                        <m:chr m:val="∑"/>
                        <m:ctrlPr>
                          <a:rPr lang="en-US" sz="4650" i="1">
                            <a:latin typeface="Cambria Math" panose="02040503050406030204" pitchFamily="18" charset="0"/>
                          </a:rPr>
                        </m:ctrlPr>
                      </m:naryPr>
                      <m:sub>
                        <m:r>
                          <m:rPr>
                            <m:brk m:alnAt="23"/>
                          </m:rPr>
                          <a:rPr lang="en-US" sz="4650" i="1">
                            <a:latin typeface="Cambria Math" panose="02040503050406030204" pitchFamily="18" charset="0"/>
                          </a:rPr>
                          <m:t>𝑖</m:t>
                        </m:r>
                        <m:r>
                          <a:rPr lang="en-US" sz="4650" i="1">
                            <a:latin typeface="Cambria Math" panose="02040503050406030204" pitchFamily="18" charset="0"/>
                          </a:rPr>
                          <m:t>=1</m:t>
                        </m:r>
                      </m:sub>
                      <m:sup>
                        <m:r>
                          <a:rPr lang="en-US" sz="4650" i="1">
                            <a:latin typeface="Cambria Math" panose="02040503050406030204" pitchFamily="18" charset="0"/>
                          </a:rPr>
                          <m:t>𝑛</m:t>
                        </m:r>
                      </m:sup>
                      <m:e>
                        <m:sSub>
                          <m:sSubPr>
                            <m:ctrlPr>
                              <a:rPr lang="en-US" sz="4650" i="1">
                                <a:latin typeface="Cambria Math" panose="02040503050406030204" pitchFamily="18" charset="0"/>
                              </a:rPr>
                            </m:ctrlPr>
                          </m:sSubPr>
                          <m:e>
                            <m:r>
                              <a:rPr lang="en-US" sz="4650" i="1">
                                <a:latin typeface="Cambria Math" panose="02040503050406030204" pitchFamily="18" charset="0"/>
                              </a:rPr>
                              <m:t>𝑥</m:t>
                            </m:r>
                          </m:e>
                          <m:sub>
                            <m:r>
                              <a:rPr lang="en-US" sz="4650" i="1">
                                <a:latin typeface="Cambria Math" panose="02040503050406030204" pitchFamily="18" charset="0"/>
                              </a:rPr>
                              <m:t>𝑖𝑘</m:t>
                            </m:r>
                          </m:sub>
                        </m:sSub>
                        <m:sSub>
                          <m:sSubPr>
                            <m:ctrlPr>
                              <a:rPr lang="en-US" sz="4650" i="1">
                                <a:latin typeface="Cambria Math" panose="02040503050406030204" pitchFamily="18" charset="0"/>
                              </a:rPr>
                            </m:ctrlPr>
                          </m:sSubPr>
                          <m:e>
                            <m:r>
                              <a:rPr lang="en-US" sz="4650" i="1">
                                <a:latin typeface="Cambria Math" panose="02040503050406030204" pitchFamily="18" charset="0"/>
                              </a:rPr>
                              <m:t>𝑥</m:t>
                            </m:r>
                          </m:e>
                          <m:sub>
                            <m:r>
                              <a:rPr lang="en-US" sz="4650" i="1">
                                <a:latin typeface="Cambria Math" panose="02040503050406030204" pitchFamily="18" charset="0"/>
                              </a:rPr>
                              <m:t>𝑖𝑙</m:t>
                            </m:r>
                          </m:sub>
                        </m:sSub>
                      </m:e>
                    </m:nary>
                  </m:oMath>
                </a14:m>
                <a:r>
                  <a:rPr lang="en-US" sz="4650" dirty="0"/>
                  <a:t>, </a:t>
                </a:r>
                <a14:m>
                  <m:oMath xmlns:m="http://schemas.openxmlformats.org/officeDocument/2006/math">
                    <m:r>
                      <a:rPr lang="en-US" sz="4650" i="1">
                        <a:latin typeface="Cambria Math" panose="02040503050406030204" pitchFamily="18" charset="0"/>
                      </a:rPr>
                      <m:t>𝑘</m:t>
                    </m:r>
                    <m:r>
                      <a:rPr lang="en-US" sz="4650" i="1">
                        <a:latin typeface="Cambria Math" panose="02040503050406030204" pitchFamily="18" charset="0"/>
                      </a:rPr>
                      <m:t>,</m:t>
                    </m:r>
                    <m:r>
                      <a:rPr lang="en-US" sz="4650" i="1">
                        <a:latin typeface="Cambria Math" panose="02040503050406030204" pitchFamily="18" charset="0"/>
                      </a:rPr>
                      <m:t>𝑙</m:t>
                    </m:r>
                    <m:r>
                      <a:rPr lang="en-US" sz="4650" i="1">
                        <a:latin typeface="Cambria Math" panose="02040503050406030204" pitchFamily="18" charset="0"/>
                      </a:rPr>
                      <m:t>=0,…,</m:t>
                    </m:r>
                    <m:r>
                      <a:rPr lang="en-US" sz="4650" i="1">
                        <a:latin typeface="Cambria Math" panose="02040503050406030204" pitchFamily="18" charset="0"/>
                      </a:rPr>
                      <m:t>𝑝</m:t>
                    </m:r>
                  </m:oMath>
                </a14:m>
                <a:endParaRPr lang="en-US" sz="4650" dirty="0"/>
              </a:p>
            </p:txBody>
          </p:sp>
        </mc:Choice>
        <mc:Fallback xmlns="">
          <p:sp>
            <p:nvSpPr>
              <p:cNvPr id="3" name="Content Placeholder 2">
                <a:extLst>
                  <a:ext uri="{FF2B5EF4-FFF2-40B4-BE49-F238E27FC236}">
                    <a16:creationId xmlns:a16="http://schemas.microsoft.com/office/drawing/2014/main" id="{6D213F66-8319-42DA-A78A-2974BA52AE59}"/>
                  </a:ext>
                </a:extLst>
              </p:cNvPr>
              <p:cNvSpPr>
                <a:spLocks noGrp="1" noRot="1" noChangeAspect="1" noMove="1" noResize="1" noEditPoints="1" noAdjustHandles="1" noChangeArrowheads="1" noChangeShapeType="1" noTextEdit="1"/>
              </p:cNvSpPr>
              <p:nvPr>
                <p:ph idx="1"/>
              </p:nvPr>
            </p:nvSpPr>
            <p:spPr>
              <a:xfrm>
                <a:off x="1399189" y="2155114"/>
                <a:ext cx="10485278" cy="6527007"/>
              </a:xfrm>
              <a:blipFill>
                <a:blip r:embed="rId2"/>
                <a:stretch>
                  <a:fillRect l="-1393"/>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B1E34202-7F74-4606-88C8-4E61D4776FDA}"/>
                  </a:ext>
                </a:extLst>
              </p:cNvPr>
              <p:cNvSpPr txBox="1">
                <a:spLocks/>
              </p:cNvSpPr>
              <p:nvPr/>
            </p:nvSpPr>
            <p:spPr>
              <a:xfrm>
                <a:off x="12220368" y="2155114"/>
                <a:ext cx="4578998" cy="6527007"/>
              </a:xfrm>
              <a:prstGeom prst="rect">
                <a:avLst/>
              </a:prstGeom>
              <a:noFill/>
              <a:ln w="19050">
                <a:solidFill>
                  <a:schemeClr val="tx1"/>
                </a:solidFill>
              </a:ln>
            </p:spPr>
            <p:txBody>
              <a:bodyPr vert="horz" lIns="137160" tIns="68580" rIns="137160" bIns="6858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14:m>
                  <m:oMath xmlns:m="http://schemas.openxmlformats.org/officeDocument/2006/math">
                    <m:f>
                      <m:fPr>
                        <m:ctrlPr>
                          <a:rPr lang="en-US" sz="3300" i="1" smtClean="0">
                            <a:latin typeface="Cambria Math" panose="02040503050406030204" pitchFamily="18" charset="0"/>
                            <a:ea typeface="Cambria Math" panose="02040503050406030204" pitchFamily="18" charset="0"/>
                          </a:rPr>
                        </m:ctrlPr>
                      </m:fPr>
                      <m:num>
                        <m:r>
                          <a:rPr lang="en-US" sz="3300" i="1">
                            <a:latin typeface="Cambria Math" panose="02040503050406030204" pitchFamily="18" charset="0"/>
                            <a:ea typeface="Cambria Math" panose="02040503050406030204" pitchFamily="18" charset="0"/>
                          </a:rPr>
                          <m:t>𝜕</m:t>
                        </m:r>
                        <m:r>
                          <a:rPr lang="en-US" sz="3300" i="1">
                            <a:latin typeface="Cambria Math" panose="02040503050406030204" pitchFamily="18" charset="0"/>
                            <a:ea typeface="Cambria Math" panose="02040503050406030204" pitchFamily="18" charset="0"/>
                          </a:rPr>
                          <m:t>𝑆</m:t>
                        </m:r>
                      </m:num>
                      <m:den>
                        <m:r>
                          <a:rPr lang="en-US" sz="3300" i="1">
                            <a:latin typeface="Cambria Math" panose="02040503050406030204" pitchFamily="18" charset="0"/>
                            <a:ea typeface="Cambria Math" panose="02040503050406030204" pitchFamily="18" charset="0"/>
                          </a:rPr>
                          <m:t>𝜕</m:t>
                        </m:r>
                        <m:r>
                          <a:rPr lang="en-US" sz="3300" b="1">
                            <a:latin typeface="Cambria Math" panose="02040503050406030204" pitchFamily="18" charset="0"/>
                            <a:ea typeface="Cambria Math" panose="02040503050406030204" pitchFamily="18" charset="0"/>
                          </a:rPr>
                          <m:t>𝐛</m:t>
                        </m:r>
                      </m:den>
                    </m:f>
                    <m:r>
                      <a:rPr lang="en-US" sz="3300" i="1">
                        <a:latin typeface="Cambria Math" panose="02040503050406030204" pitchFamily="18" charset="0"/>
                        <a:ea typeface="Cambria Math" panose="02040503050406030204" pitchFamily="18" charset="0"/>
                      </a:rPr>
                      <m:t>=</m:t>
                    </m:r>
                    <m:d>
                      <m:dPr>
                        <m:begChr m:val="["/>
                        <m:endChr m:val="]"/>
                        <m:ctrlPr>
                          <a:rPr lang="en-US" sz="3300" i="1">
                            <a:latin typeface="Cambria Math" panose="02040503050406030204" pitchFamily="18" charset="0"/>
                            <a:ea typeface="Cambria Math" panose="02040503050406030204" pitchFamily="18" charset="0"/>
                          </a:rPr>
                        </m:ctrlPr>
                      </m:dPr>
                      <m:e>
                        <m:m>
                          <m:mPr>
                            <m:mcs>
                              <m:mc>
                                <m:mcPr>
                                  <m:count m:val="1"/>
                                  <m:mcJc m:val="center"/>
                                </m:mcPr>
                              </m:mc>
                            </m:mcs>
                            <m:ctrlPr>
                              <a:rPr lang="en-US" sz="3300" i="1">
                                <a:latin typeface="Cambria Math" panose="02040503050406030204" pitchFamily="18" charset="0"/>
                                <a:ea typeface="Cambria Math" panose="02040503050406030204" pitchFamily="18" charset="0"/>
                              </a:rPr>
                            </m:ctrlPr>
                          </m:mPr>
                          <m:mr>
                            <m:e>
                              <m:f>
                                <m:fPr>
                                  <m:ctrlPr>
                                    <a:rPr lang="en-US" sz="3300" i="1">
                                      <a:latin typeface="Cambria Math" panose="02040503050406030204" pitchFamily="18" charset="0"/>
                                    </a:rPr>
                                  </m:ctrlPr>
                                </m:fPr>
                                <m:num>
                                  <m:r>
                                    <a:rPr lang="en-US" sz="3300" i="1">
                                      <a:latin typeface="Cambria Math" panose="02040503050406030204" pitchFamily="18" charset="0"/>
                                    </a:rPr>
                                    <m:t>𝜕</m:t>
                                  </m:r>
                                  <m:r>
                                    <a:rPr lang="en-US" sz="3300" i="1">
                                      <a:latin typeface="Cambria Math" panose="02040503050406030204" pitchFamily="18" charset="0"/>
                                    </a:rPr>
                                    <m:t>𝑆</m:t>
                                  </m:r>
                                </m:num>
                                <m:den>
                                  <m:r>
                                    <a:rPr lang="en-US" sz="3300" i="1">
                                      <a:latin typeface="Cambria Math" panose="02040503050406030204" pitchFamily="18" charset="0"/>
                                    </a:rPr>
                                    <m:t>𝜕</m:t>
                                  </m:r>
                                  <m:sSub>
                                    <m:sSubPr>
                                      <m:ctrlPr>
                                        <a:rPr lang="en-US" sz="3300" i="1">
                                          <a:latin typeface="Cambria Math" panose="02040503050406030204" pitchFamily="18" charset="0"/>
                                        </a:rPr>
                                      </m:ctrlPr>
                                    </m:sSubPr>
                                    <m:e>
                                      <m:r>
                                        <a:rPr lang="en-US" sz="3300" i="1">
                                          <a:latin typeface="Cambria Math" panose="02040503050406030204" pitchFamily="18" charset="0"/>
                                        </a:rPr>
                                        <m:t>𝑏</m:t>
                                      </m:r>
                                    </m:e>
                                    <m:sub>
                                      <m:r>
                                        <a:rPr lang="en-US" sz="3300" b="0" i="1" smtClean="0">
                                          <a:latin typeface="Cambria Math" panose="02040503050406030204" pitchFamily="18" charset="0"/>
                                        </a:rPr>
                                        <m:t>0</m:t>
                                      </m:r>
                                    </m:sub>
                                  </m:sSub>
                                </m:den>
                              </m:f>
                            </m:e>
                          </m:mr>
                          <m:mr>
                            <m:e>
                              <m:r>
                                <a:rPr lang="en-US" sz="3300" i="1">
                                  <a:latin typeface="Cambria Math" panose="02040503050406030204" pitchFamily="18" charset="0"/>
                                  <a:ea typeface="Cambria Math" panose="02040503050406030204" pitchFamily="18" charset="0"/>
                                </a:rPr>
                                <m:t>⋮</m:t>
                              </m:r>
                            </m:e>
                          </m:mr>
                          <m:mr>
                            <m:e>
                              <m:f>
                                <m:fPr>
                                  <m:ctrlPr>
                                    <a:rPr lang="en-US" sz="3300" i="1">
                                      <a:latin typeface="Cambria Math" panose="02040503050406030204" pitchFamily="18" charset="0"/>
                                    </a:rPr>
                                  </m:ctrlPr>
                                </m:fPr>
                                <m:num>
                                  <m:r>
                                    <a:rPr lang="en-US" sz="3300" i="1">
                                      <a:latin typeface="Cambria Math" panose="02040503050406030204" pitchFamily="18" charset="0"/>
                                    </a:rPr>
                                    <m:t>𝜕</m:t>
                                  </m:r>
                                  <m:r>
                                    <a:rPr lang="en-US" sz="3300" i="1">
                                      <a:latin typeface="Cambria Math" panose="02040503050406030204" pitchFamily="18" charset="0"/>
                                    </a:rPr>
                                    <m:t>𝑆</m:t>
                                  </m:r>
                                </m:num>
                                <m:den>
                                  <m:r>
                                    <a:rPr lang="en-US" sz="3300" i="1">
                                      <a:latin typeface="Cambria Math" panose="02040503050406030204" pitchFamily="18" charset="0"/>
                                    </a:rPr>
                                    <m:t>𝜕</m:t>
                                  </m:r>
                                  <m:sSub>
                                    <m:sSubPr>
                                      <m:ctrlPr>
                                        <a:rPr lang="en-US" sz="3300" i="1">
                                          <a:latin typeface="Cambria Math" panose="02040503050406030204" pitchFamily="18" charset="0"/>
                                        </a:rPr>
                                      </m:ctrlPr>
                                    </m:sSubPr>
                                    <m:e>
                                      <m:r>
                                        <a:rPr lang="en-US" sz="3300" i="1">
                                          <a:latin typeface="Cambria Math" panose="02040503050406030204" pitchFamily="18" charset="0"/>
                                        </a:rPr>
                                        <m:t>𝑏</m:t>
                                      </m:r>
                                    </m:e>
                                    <m:sub>
                                      <m:r>
                                        <a:rPr lang="en-US" sz="3300" i="1">
                                          <a:latin typeface="Cambria Math" panose="02040503050406030204" pitchFamily="18" charset="0"/>
                                        </a:rPr>
                                        <m:t>𝑝</m:t>
                                      </m:r>
                                    </m:sub>
                                  </m:sSub>
                                </m:den>
                              </m:f>
                            </m:e>
                          </m:mr>
                        </m:m>
                      </m:e>
                    </m:d>
                  </m:oMath>
                </a14:m>
                <a:endParaRPr lang="en-US" sz="3300" dirty="0">
                  <a:latin typeface="Calibri" panose="020F0502020204030204" pitchFamily="34" charset="0"/>
                  <a:ea typeface="Calibri" panose="020F0502020204030204" pitchFamily="34" charset="0"/>
                  <a:cs typeface="Calibri" panose="020F0502020204030204" pitchFamily="34" charset="0"/>
                </a:endParaRPr>
              </a:p>
              <a:p>
                <a:pPr>
                  <a:lnSpc>
                    <a:spcPct val="120000"/>
                  </a:lnSpc>
                  <a:spcBef>
                    <a:spcPts val="0"/>
                  </a:spcBef>
                </a:pPr>
                <a14:m>
                  <m:oMath xmlns:m="http://schemas.openxmlformats.org/officeDocument/2006/math">
                    <m:f>
                      <m:fPr>
                        <m:ctrlPr>
                          <a:rPr lang="en-US" sz="3300" i="1">
                            <a:latin typeface="Cambria Math" panose="02040503050406030204" pitchFamily="18" charset="0"/>
                            <a:ea typeface="Cambria Math" panose="02040503050406030204" pitchFamily="18" charset="0"/>
                          </a:rPr>
                        </m:ctrlPr>
                      </m:fPr>
                      <m:num>
                        <m:sSup>
                          <m:sSupPr>
                            <m:ctrlPr>
                              <a:rPr lang="en-US" sz="3300" i="1">
                                <a:latin typeface="Cambria Math" panose="02040503050406030204" pitchFamily="18" charset="0"/>
                                <a:ea typeface="Cambria Math" panose="02040503050406030204" pitchFamily="18" charset="0"/>
                              </a:rPr>
                            </m:ctrlPr>
                          </m:sSupPr>
                          <m:e>
                            <m:r>
                              <a:rPr lang="en-US" sz="3300" i="1">
                                <a:latin typeface="Cambria Math" panose="02040503050406030204" pitchFamily="18" charset="0"/>
                                <a:ea typeface="Cambria Math" panose="02040503050406030204" pitchFamily="18" charset="0"/>
                              </a:rPr>
                              <m:t>𝜕</m:t>
                            </m:r>
                          </m:e>
                          <m:sup>
                            <m:r>
                              <a:rPr lang="en-US" sz="3300" i="1">
                                <a:latin typeface="Cambria Math" panose="02040503050406030204" pitchFamily="18" charset="0"/>
                                <a:ea typeface="Cambria Math" panose="02040503050406030204" pitchFamily="18" charset="0"/>
                              </a:rPr>
                              <m:t>2</m:t>
                            </m:r>
                          </m:sup>
                        </m:sSup>
                        <m:r>
                          <a:rPr lang="en-US" sz="3300" i="1">
                            <a:latin typeface="Cambria Math" panose="02040503050406030204" pitchFamily="18" charset="0"/>
                            <a:ea typeface="Cambria Math" panose="02040503050406030204" pitchFamily="18" charset="0"/>
                          </a:rPr>
                          <m:t>𝑆</m:t>
                        </m:r>
                      </m:num>
                      <m:den>
                        <m:r>
                          <a:rPr lang="en-US" sz="3300" i="1">
                            <a:latin typeface="Cambria Math" panose="02040503050406030204" pitchFamily="18" charset="0"/>
                            <a:ea typeface="Cambria Math" panose="02040503050406030204" pitchFamily="18" charset="0"/>
                          </a:rPr>
                          <m:t>𝜕</m:t>
                        </m:r>
                        <m:sSup>
                          <m:sSupPr>
                            <m:ctrlPr>
                              <a:rPr lang="en-US" sz="3300" i="1">
                                <a:latin typeface="Cambria Math" panose="02040503050406030204" pitchFamily="18" charset="0"/>
                                <a:ea typeface="Cambria Math" panose="02040503050406030204" pitchFamily="18" charset="0"/>
                              </a:rPr>
                            </m:ctrlPr>
                          </m:sSupPr>
                          <m:e>
                            <m:r>
                              <a:rPr lang="en-US" sz="3300" b="1">
                                <a:latin typeface="Cambria Math" panose="02040503050406030204" pitchFamily="18" charset="0"/>
                                <a:ea typeface="Cambria Math" panose="02040503050406030204" pitchFamily="18" charset="0"/>
                              </a:rPr>
                              <m:t>𝐛</m:t>
                            </m:r>
                          </m:e>
                          <m:sup>
                            <m:r>
                              <a:rPr lang="en-US" sz="3300" i="1">
                                <a:latin typeface="Cambria Math" panose="02040503050406030204" pitchFamily="18" charset="0"/>
                                <a:ea typeface="Cambria Math" panose="02040503050406030204" pitchFamily="18" charset="0"/>
                              </a:rPr>
                              <m:t>𝑡</m:t>
                            </m:r>
                          </m:sup>
                        </m:sSup>
                        <m:r>
                          <a:rPr lang="en-US" sz="3300" i="1">
                            <a:latin typeface="Cambria Math" panose="02040503050406030204" pitchFamily="18" charset="0"/>
                            <a:ea typeface="Cambria Math" panose="02040503050406030204" pitchFamily="18" charset="0"/>
                          </a:rPr>
                          <m:t>𝜕</m:t>
                        </m:r>
                        <m:r>
                          <a:rPr lang="en-US" sz="3300" b="1">
                            <a:latin typeface="Cambria Math" panose="02040503050406030204" pitchFamily="18" charset="0"/>
                            <a:ea typeface="Cambria Math" panose="02040503050406030204" pitchFamily="18" charset="0"/>
                          </a:rPr>
                          <m:t>𝐛</m:t>
                        </m:r>
                      </m:den>
                    </m:f>
                    <m:r>
                      <a:rPr lang="en-US" sz="3300" i="1">
                        <a:latin typeface="Cambria Math" panose="02040503050406030204" pitchFamily="18" charset="0"/>
                        <a:ea typeface="Cambria Math" panose="02040503050406030204" pitchFamily="18" charset="0"/>
                      </a:rPr>
                      <m:t>=</m:t>
                    </m:r>
                    <m:d>
                      <m:dPr>
                        <m:begChr m:val="["/>
                        <m:endChr m:val="]"/>
                        <m:ctrlPr>
                          <a:rPr lang="en-US" sz="3300" i="1">
                            <a:latin typeface="Cambria Math" panose="02040503050406030204" pitchFamily="18" charset="0"/>
                            <a:ea typeface="Cambria Math" panose="02040503050406030204" pitchFamily="18" charset="0"/>
                          </a:rPr>
                        </m:ctrlPr>
                      </m:dPr>
                      <m:e>
                        <m:m>
                          <m:mPr>
                            <m:mcs>
                              <m:mc>
                                <m:mcPr>
                                  <m:count m:val="3"/>
                                  <m:mcJc m:val="center"/>
                                </m:mcPr>
                              </m:mc>
                            </m:mcs>
                            <m:ctrlPr>
                              <a:rPr lang="en-US" sz="3300" i="1">
                                <a:latin typeface="Cambria Math" panose="02040503050406030204" pitchFamily="18" charset="0"/>
                                <a:ea typeface="Cambria Math" panose="02040503050406030204" pitchFamily="18" charset="0"/>
                              </a:rPr>
                            </m:ctrlPr>
                          </m:mPr>
                          <m:mr>
                            <m:e>
                              <m:f>
                                <m:fPr>
                                  <m:ctrlPr>
                                    <a:rPr lang="en-US" sz="3300" i="1">
                                      <a:latin typeface="Cambria Math" panose="02040503050406030204" pitchFamily="18" charset="0"/>
                                    </a:rPr>
                                  </m:ctrlPr>
                                </m:fPr>
                                <m:num>
                                  <m:sSup>
                                    <m:sSupPr>
                                      <m:ctrlPr>
                                        <a:rPr lang="en-US" sz="3300" i="1">
                                          <a:latin typeface="Cambria Math" panose="02040503050406030204" pitchFamily="18" charset="0"/>
                                        </a:rPr>
                                      </m:ctrlPr>
                                    </m:sSupPr>
                                    <m:e>
                                      <m:r>
                                        <a:rPr lang="en-US" sz="3300" i="1">
                                          <a:latin typeface="Cambria Math" panose="02040503050406030204" pitchFamily="18" charset="0"/>
                                          <a:ea typeface="Cambria Math" panose="02040503050406030204" pitchFamily="18" charset="0"/>
                                        </a:rPr>
                                        <m:t>𝜕</m:t>
                                      </m:r>
                                    </m:e>
                                    <m:sup>
                                      <m:r>
                                        <a:rPr lang="en-US" sz="3300" i="1">
                                          <a:latin typeface="Cambria Math" panose="02040503050406030204" pitchFamily="18" charset="0"/>
                                        </a:rPr>
                                        <m:t>2</m:t>
                                      </m:r>
                                    </m:sup>
                                  </m:sSup>
                                  <m:r>
                                    <a:rPr lang="en-US" sz="3300" i="1">
                                      <a:latin typeface="Cambria Math" panose="02040503050406030204" pitchFamily="18" charset="0"/>
                                    </a:rPr>
                                    <m:t>𝑆</m:t>
                                  </m:r>
                                </m:num>
                                <m:den>
                                  <m:r>
                                    <a:rPr lang="en-US" sz="3300" i="1">
                                      <a:latin typeface="Cambria Math" panose="02040503050406030204" pitchFamily="18" charset="0"/>
                                    </a:rPr>
                                    <m:t>𝜕</m:t>
                                  </m:r>
                                  <m:sSub>
                                    <m:sSubPr>
                                      <m:ctrlPr>
                                        <a:rPr lang="en-US" sz="3300" i="1">
                                          <a:latin typeface="Cambria Math" panose="02040503050406030204" pitchFamily="18" charset="0"/>
                                        </a:rPr>
                                      </m:ctrlPr>
                                    </m:sSubPr>
                                    <m:e>
                                      <m:r>
                                        <a:rPr lang="en-US" sz="3300" i="1">
                                          <a:latin typeface="Cambria Math" panose="02040503050406030204" pitchFamily="18" charset="0"/>
                                        </a:rPr>
                                        <m:t>𝑏</m:t>
                                      </m:r>
                                    </m:e>
                                    <m:sub>
                                      <m:r>
                                        <a:rPr lang="en-US" sz="3300" b="0" i="1" smtClean="0">
                                          <a:latin typeface="Cambria Math" panose="02040503050406030204" pitchFamily="18" charset="0"/>
                                        </a:rPr>
                                        <m:t>0</m:t>
                                      </m:r>
                                    </m:sub>
                                  </m:sSub>
                                  <m:r>
                                    <a:rPr lang="en-US" sz="3300" i="1">
                                      <a:latin typeface="Cambria Math" panose="02040503050406030204" pitchFamily="18" charset="0"/>
                                    </a:rPr>
                                    <m:t>𝜕</m:t>
                                  </m:r>
                                  <m:sSub>
                                    <m:sSubPr>
                                      <m:ctrlPr>
                                        <a:rPr lang="en-US" sz="3300" i="1">
                                          <a:latin typeface="Cambria Math" panose="02040503050406030204" pitchFamily="18" charset="0"/>
                                        </a:rPr>
                                      </m:ctrlPr>
                                    </m:sSubPr>
                                    <m:e>
                                      <m:r>
                                        <a:rPr lang="en-US" sz="3300" i="1">
                                          <a:latin typeface="Cambria Math" panose="02040503050406030204" pitchFamily="18" charset="0"/>
                                        </a:rPr>
                                        <m:t>𝑏</m:t>
                                      </m:r>
                                    </m:e>
                                    <m:sub>
                                      <m:r>
                                        <a:rPr lang="en-US" sz="3300" b="0" i="1" smtClean="0">
                                          <a:latin typeface="Cambria Math" panose="02040503050406030204" pitchFamily="18" charset="0"/>
                                        </a:rPr>
                                        <m:t>0</m:t>
                                      </m:r>
                                    </m:sub>
                                  </m:sSub>
                                </m:den>
                              </m:f>
                            </m:e>
                            <m:e>
                              <m:r>
                                <a:rPr lang="en-US" sz="3300" i="1">
                                  <a:latin typeface="Cambria Math" panose="02040503050406030204" pitchFamily="18" charset="0"/>
                                  <a:ea typeface="Cambria Math" panose="02040503050406030204" pitchFamily="18" charset="0"/>
                                </a:rPr>
                                <m:t>⋯</m:t>
                              </m:r>
                            </m:e>
                            <m:e>
                              <m:f>
                                <m:fPr>
                                  <m:ctrlPr>
                                    <a:rPr lang="en-US" sz="3300" i="1">
                                      <a:latin typeface="Cambria Math" panose="02040503050406030204" pitchFamily="18" charset="0"/>
                                    </a:rPr>
                                  </m:ctrlPr>
                                </m:fPr>
                                <m:num>
                                  <m:sSup>
                                    <m:sSupPr>
                                      <m:ctrlPr>
                                        <a:rPr lang="en-US" sz="3300" i="1">
                                          <a:latin typeface="Cambria Math" panose="02040503050406030204" pitchFamily="18" charset="0"/>
                                        </a:rPr>
                                      </m:ctrlPr>
                                    </m:sSupPr>
                                    <m:e>
                                      <m:r>
                                        <a:rPr lang="en-US" sz="3300" i="1">
                                          <a:latin typeface="Cambria Math" panose="02040503050406030204" pitchFamily="18" charset="0"/>
                                          <a:ea typeface="Cambria Math" panose="02040503050406030204" pitchFamily="18" charset="0"/>
                                        </a:rPr>
                                        <m:t>𝜕</m:t>
                                      </m:r>
                                    </m:e>
                                    <m:sup>
                                      <m:r>
                                        <a:rPr lang="en-US" sz="3300" i="1">
                                          <a:latin typeface="Cambria Math" panose="02040503050406030204" pitchFamily="18" charset="0"/>
                                        </a:rPr>
                                        <m:t>2</m:t>
                                      </m:r>
                                    </m:sup>
                                  </m:sSup>
                                  <m:r>
                                    <a:rPr lang="en-US" sz="3300" i="1">
                                      <a:latin typeface="Cambria Math" panose="02040503050406030204" pitchFamily="18" charset="0"/>
                                    </a:rPr>
                                    <m:t>𝑆</m:t>
                                  </m:r>
                                </m:num>
                                <m:den>
                                  <m:r>
                                    <a:rPr lang="en-US" sz="3300" i="1">
                                      <a:latin typeface="Cambria Math" panose="02040503050406030204" pitchFamily="18" charset="0"/>
                                    </a:rPr>
                                    <m:t>𝜕</m:t>
                                  </m:r>
                                  <m:sSub>
                                    <m:sSubPr>
                                      <m:ctrlPr>
                                        <a:rPr lang="en-US" sz="3300" i="1">
                                          <a:latin typeface="Cambria Math" panose="02040503050406030204" pitchFamily="18" charset="0"/>
                                        </a:rPr>
                                      </m:ctrlPr>
                                    </m:sSubPr>
                                    <m:e>
                                      <m:r>
                                        <a:rPr lang="en-US" sz="3300" i="1">
                                          <a:latin typeface="Cambria Math" panose="02040503050406030204" pitchFamily="18" charset="0"/>
                                        </a:rPr>
                                        <m:t>𝑏</m:t>
                                      </m:r>
                                    </m:e>
                                    <m:sub>
                                      <m:r>
                                        <a:rPr lang="en-US" sz="3300" b="0" i="1" smtClean="0">
                                          <a:latin typeface="Cambria Math" panose="02040503050406030204" pitchFamily="18" charset="0"/>
                                        </a:rPr>
                                        <m:t>0</m:t>
                                      </m:r>
                                    </m:sub>
                                  </m:sSub>
                                  <m:r>
                                    <a:rPr lang="en-US" sz="3300" i="1">
                                      <a:latin typeface="Cambria Math" panose="02040503050406030204" pitchFamily="18" charset="0"/>
                                    </a:rPr>
                                    <m:t>𝜕</m:t>
                                  </m:r>
                                  <m:sSub>
                                    <m:sSubPr>
                                      <m:ctrlPr>
                                        <a:rPr lang="en-US" sz="3300" i="1">
                                          <a:latin typeface="Cambria Math" panose="02040503050406030204" pitchFamily="18" charset="0"/>
                                        </a:rPr>
                                      </m:ctrlPr>
                                    </m:sSubPr>
                                    <m:e>
                                      <m:r>
                                        <a:rPr lang="en-US" sz="3300" i="1">
                                          <a:latin typeface="Cambria Math" panose="02040503050406030204" pitchFamily="18" charset="0"/>
                                        </a:rPr>
                                        <m:t>𝑏</m:t>
                                      </m:r>
                                    </m:e>
                                    <m:sub>
                                      <m:r>
                                        <a:rPr lang="en-US" sz="3300" i="1">
                                          <a:latin typeface="Cambria Math" panose="02040503050406030204" pitchFamily="18" charset="0"/>
                                        </a:rPr>
                                        <m:t>𝑝</m:t>
                                      </m:r>
                                    </m:sub>
                                  </m:sSub>
                                </m:den>
                              </m:f>
                            </m:e>
                          </m:mr>
                          <m:mr>
                            <m:e>
                              <m:r>
                                <a:rPr lang="en-US" sz="3300" i="1">
                                  <a:latin typeface="Cambria Math" panose="02040503050406030204" pitchFamily="18" charset="0"/>
                                  <a:ea typeface="Cambria Math" panose="02040503050406030204" pitchFamily="18" charset="0"/>
                                </a:rPr>
                                <m:t>⋮</m:t>
                              </m:r>
                            </m:e>
                            <m:e>
                              <m:r>
                                <a:rPr lang="en-US" sz="3300" i="1">
                                  <a:latin typeface="Cambria Math" panose="02040503050406030204" pitchFamily="18" charset="0"/>
                                  <a:ea typeface="Cambria Math" panose="02040503050406030204" pitchFamily="18" charset="0"/>
                                </a:rPr>
                                <m:t>⋱</m:t>
                              </m:r>
                            </m:e>
                            <m:e>
                              <m:r>
                                <a:rPr lang="en-US" sz="3300" i="1">
                                  <a:latin typeface="Cambria Math" panose="02040503050406030204" pitchFamily="18" charset="0"/>
                                  <a:ea typeface="Cambria Math" panose="02040503050406030204" pitchFamily="18" charset="0"/>
                                </a:rPr>
                                <m:t>⋮</m:t>
                              </m:r>
                            </m:e>
                          </m:mr>
                          <m:mr>
                            <m:e>
                              <m:f>
                                <m:fPr>
                                  <m:ctrlPr>
                                    <a:rPr lang="en-US" sz="3300" i="1">
                                      <a:latin typeface="Cambria Math" panose="02040503050406030204" pitchFamily="18" charset="0"/>
                                    </a:rPr>
                                  </m:ctrlPr>
                                </m:fPr>
                                <m:num>
                                  <m:sSup>
                                    <m:sSupPr>
                                      <m:ctrlPr>
                                        <a:rPr lang="en-US" sz="3300" i="1">
                                          <a:latin typeface="Cambria Math" panose="02040503050406030204" pitchFamily="18" charset="0"/>
                                        </a:rPr>
                                      </m:ctrlPr>
                                    </m:sSupPr>
                                    <m:e>
                                      <m:r>
                                        <a:rPr lang="en-US" sz="3300" i="1">
                                          <a:latin typeface="Cambria Math" panose="02040503050406030204" pitchFamily="18" charset="0"/>
                                          <a:ea typeface="Cambria Math" panose="02040503050406030204" pitchFamily="18" charset="0"/>
                                        </a:rPr>
                                        <m:t>𝜕</m:t>
                                      </m:r>
                                    </m:e>
                                    <m:sup>
                                      <m:r>
                                        <a:rPr lang="en-US" sz="3300" i="1">
                                          <a:latin typeface="Cambria Math" panose="02040503050406030204" pitchFamily="18" charset="0"/>
                                        </a:rPr>
                                        <m:t>2</m:t>
                                      </m:r>
                                    </m:sup>
                                  </m:sSup>
                                  <m:r>
                                    <a:rPr lang="en-US" sz="3300" i="1">
                                      <a:latin typeface="Cambria Math" panose="02040503050406030204" pitchFamily="18" charset="0"/>
                                    </a:rPr>
                                    <m:t>𝑆</m:t>
                                  </m:r>
                                </m:num>
                                <m:den>
                                  <m:r>
                                    <a:rPr lang="en-US" sz="3300" i="1">
                                      <a:latin typeface="Cambria Math" panose="02040503050406030204" pitchFamily="18" charset="0"/>
                                    </a:rPr>
                                    <m:t>𝜕</m:t>
                                  </m:r>
                                  <m:sSub>
                                    <m:sSubPr>
                                      <m:ctrlPr>
                                        <a:rPr lang="en-US" sz="3300" i="1">
                                          <a:latin typeface="Cambria Math" panose="02040503050406030204" pitchFamily="18" charset="0"/>
                                        </a:rPr>
                                      </m:ctrlPr>
                                    </m:sSubPr>
                                    <m:e>
                                      <m:r>
                                        <a:rPr lang="en-US" sz="3300" i="1">
                                          <a:latin typeface="Cambria Math" panose="02040503050406030204" pitchFamily="18" charset="0"/>
                                        </a:rPr>
                                        <m:t>𝑏</m:t>
                                      </m:r>
                                    </m:e>
                                    <m:sub>
                                      <m:r>
                                        <a:rPr lang="en-US" sz="3300" i="1">
                                          <a:latin typeface="Cambria Math" panose="02040503050406030204" pitchFamily="18" charset="0"/>
                                        </a:rPr>
                                        <m:t>𝑝</m:t>
                                      </m:r>
                                    </m:sub>
                                  </m:sSub>
                                  <m:r>
                                    <a:rPr lang="en-US" sz="3300" i="1">
                                      <a:latin typeface="Cambria Math" panose="02040503050406030204" pitchFamily="18" charset="0"/>
                                    </a:rPr>
                                    <m:t>𝜕</m:t>
                                  </m:r>
                                  <m:sSub>
                                    <m:sSubPr>
                                      <m:ctrlPr>
                                        <a:rPr lang="en-US" sz="3300" i="1">
                                          <a:latin typeface="Cambria Math" panose="02040503050406030204" pitchFamily="18" charset="0"/>
                                        </a:rPr>
                                      </m:ctrlPr>
                                    </m:sSubPr>
                                    <m:e>
                                      <m:r>
                                        <a:rPr lang="en-US" sz="3300" i="1">
                                          <a:latin typeface="Cambria Math" panose="02040503050406030204" pitchFamily="18" charset="0"/>
                                        </a:rPr>
                                        <m:t>𝑏</m:t>
                                      </m:r>
                                    </m:e>
                                    <m:sub>
                                      <m:r>
                                        <a:rPr lang="en-US" sz="3300" b="0" i="1" smtClean="0">
                                          <a:latin typeface="Cambria Math" panose="02040503050406030204" pitchFamily="18" charset="0"/>
                                        </a:rPr>
                                        <m:t>0</m:t>
                                      </m:r>
                                    </m:sub>
                                  </m:sSub>
                                </m:den>
                              </m:f>
                            </m:e>
                            <m:e>
                              <m:r>
                                <a:rPr lang="en-US" sz="3300" i="1">
                                  <a:latin typeface="Cambria Math" panose="02040503050406030204" pitchFamily="18" charset="0"/>
                                  <a:ea typeface="Cambria Math" panose="02040503050406030204" pitchFamily="18" charset="0"/>
                                </a:rPr>
                                <m:t>⋯</m:t>
                              </m:r>
                            </m:e>
                            <m:e>
                              <m:f>
                                <m:fPr>
                                  <m:ctrlPr>
                                    <a:rPr lang="en-US" sz="3300" i="1">
                                      <a:latin typeface="Cambria Math" panose="02040503050406030204" pitchFamily="18" charset="0"/>
                                    </a:rPr>
                                  </m:ctrlPr>
                                </m:fPr>
                                <m:num>
                                  <m:sSup>
                                    <m:sSupPr>
                                      <m:ctrlPr>
                                        <a:rPr lang="en-US" sz="3300" i="1">
                                          <a:latin typeface="Cambria Math" panose="02040503050406030204" pitchFamily="18" charset="0"/>
                                        </a:rPr>
                                      </m:ctrlPr>
                                    </m:sSupPr>
                                    <m:e>
                                      <m:r>
                                        <a:rPr lang="en-US" sz="3300" i="1">
                                          <a:latin typeface="Cambria Math" panose="02040503050406030204" pitchFamily="18" charset="0"/>
                                          <a:ea typeface="Cambria Math" panose="02040503050406030204" pitchFamily="18" charset="0"/>
                                        </a:rPr>
                                        <m:t>𝜕</m:t>
                                      </m:r>
                                    </m:e>
                                    <m:sup>
                                      <m:r>
                                        <a:rPr lang="en-US" sz="3300" i="1">
                                          <a:latin typeface="Cambria Math" panose="02040503050406030204" pitchFamily="18" charset="0"/>
                                        </a:rPr>
                                        <m:t>2</m:t>
                                      </m:r>
                                    </m:sup>
                                  </m:sSup>
                                  <m:r>
                                    <a:rPr lang="en-US" sz="3300" i="1">
                                      <a:latin typeface="Cambria Math" panose="02040503050406030204" pitchFamily="18" charset="0"/>
                                    </a:rPr>
                                    <m:t>𝑆</m:t>
                                  </m:r>
                                </m:num>
                                <m:den>
                                  <m:r>
                                    <a:rPr lang="en-US" sz="3300" i="1">
                                      <a:latin typeface="Cambria Math" panose="02040503050406030204" pitchFamily="18" charset="0"/>
                                    </a:rPr>
                                    <m:t>𝜕</m:t>
                                  </m:r>
                                  <m:sSub>
                                    <m:sSubPr>
                                      <m:ctrlPr>
                                        <a:rPr lang="en-US" sz="3300" i="1">
                                          <a:latin typeface="Cambria Math" panose="02040503050406030204" pitchFamily="18" charset="0"/>
                                        </a:rPr>
                                      </m:ctrlPr>
                                    </m:sSubPr>
                                    <m:e>
                                      <m:r>
                                        <a:rPr lang="en-US" sz="3300" i="1">
                                          <a:latin typeface="Cambria Math" panose="02040503050406030204" pitchFamily="18" charset="0"/>
                                        </a:rPr>
                                        <m:t>𝑏</m:t>
                                      </m:r>
                                    </m:e>
                                    <m:sub>
                                      <m:r>
                                        <a:rPr lang="en-US" sz="3300" i="1">
                                          <a:latin typeface="Cambria Math" panose="02040503050406030204" pitchFamily="18" charset="0"/>
                                        </a:rPr>
                                        <m:t>𝑝</m:t>
                                      </m:r>
                                    </m:sub>
                                  </m:sSub>
                                  <m:r>
                                    <a:rPr lang="en-US" sz="3300" i="1">
                                      <a:latin typeface="Cambria Math" panose="02040503050406030204" pitchFamily="18" charset="0"/>
                                    </a:rPr>
                                    <m:t>𝜕</m:t>
                                  </m:r>
                                  <m:sSub>
                                    <m:sSubPr>
                                      <m:ctrlPr>
                                        <a:rPr lang="en-US" sz="3300" i="1">
                                          <a:latin typeface="Cambria Math" panose="02040503050406030204" pitchFamily="18" charset="0"/>
                                        </a:rPr>
                                      </m:ctrlPr>
                                    </m:sSubPr>
                                    <m:e>
                                      <m:r>
                                        <a:rPr lang="en-US" sz="3300" i="1">
                                          <a:latin typeface="Cambria Math" panose="02040503050406030204" pitchFamily="18" charset="0"/>
                                        </a:rPr>
                                        <m:t>𝑏</m:t>
                                      </m:r>
                                    </m:e>
                                    <m:sub>
                                      <m:r>
                                        <a:rPr lang="en-US" sz="3300" i="1">
                                          <a:latin typeface="Cambria Math" panose="02040503050406030204" pitchFamily="18" charset="0"/>
                                        </a:rPr>
                                        <m:t>𝑝</m:t>
                                      </m:r>
                                    </m:sub>
                                  </m:sSub>
                                </m:den>
                              </m:f>
                            </m:e>
                          </m:mr>
                        </m:m>
                      </m:e>
                    </m:d>
                  </m:oMath>
                </a14:m>
                <a:endParaRPr lang="en-US" sz="3300"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 name="Content Placeholder 2">
                <a:extLst>
                  <a:ext uri="{FF2B5EF4-FFF2-40B4-BE49-F238E27FC236}">
                    <a16:creationId xmlns:a16="http://schemas.microsoft.com/office/drawing/2014/main" id="{B1E34202-7F74-4606-88C8-4E61D4776FDA}"/>
                  </a:ext>
                </a:extLst>
              </p:cNvPr>
              <p:cNvSpPr txBox="1">
                <a:spLocks noRot="1" noChangeAspect="1" noMove="1" noResize="1" noEditPoints="1" noAdjustHandles="1" noChangeArrowheads="1" noChangeShapeType="1" noTextEdit="1"/>
              </p:cNvSpPr>
              <p:nvPr/>
            </p:nvSpPr>
            <p:spPr>
              <a:xfrm>
                <a:off x="12220368" y="2155114"/>
                <a:ext cx="4578998" cy="6527007"/>
              </a:xfrm>
              <a:prstGeom prst="rect">
                <a:avLst/>
              </a:prstGeom>
              <a:blipFill>
                <a:blip r:embed="rId3"/>
                <a:stretch>
                  <a:fillRect l="-2122"/>
                </a:stretch>
              </a:blipFill>
              <a:ln w="1905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542386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bg1"/>
                </a:solidFill>
              </a:rPr>
              <a:t>Shapley Value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chor="ctr">
                <a:normAutofit fontScale="85000" lnSpcReduction="10000"/>
              </a:bodyPr>
              <a:lstStyle/>
              <a:p>
                <a:pPr>
                  <a:lnSpc>
                    <a:spcPct val="145000"/>
                  </a:lnSpc>
                  <a:spcBef>
                    <a:spcPts val="900"/>
                  </a:spcBef>
                </a:pPr>
                <a:r>
                  <a:rPr lang="en-US" sz="3800" dirty="0"/>
                  <a:t>Suppose there are </a:t>
                </a:r>
                <a14:m>
                  <m:oMath xmlns:m="http://schemas.openxmlformats.org/officeDocument/2006/math">
                    <m:r>
                      <a:rPr lang="en-US" sz="3800" i="1" dirty="0">
                        <a:latin typeface="Cambria Math" panose="02040503050406030204" pitchFamily="18" charset="0"/>
                      </a:rPr>
                      <m:t>𝑛</m:t>
                    </m:r>
                  </m:oMath>
                </a14:m>
                <a:r>
                  <a:rPr lang="en-US" sz="3800" dirty="0"/>
                  <a:t> players in the Coalition Game.</a:t>
                </a:r>
              </a:p>
              <a:p>
                <a:pPr>
                  <a:lnSpc>
                    <a:spcPct val="145000"/>
                  </a:lnSpc>
                  <a:spcBef>
                    <a:spcPts val="900"/>
                  </a:spcBef>
                </a:pPr>
                <a:r>
                  <a:rPr lang="en-US" sz="3800" dirty="0"/>
                  <a:t>Let </a:t>
                </a:r>
                <a14:m>
                  <m:oMath xmlns:m="http://schemas.openxmlformats.org/officeDocument/2006/math">
                    <m:r>
                      <a:rPr lang="en-US" sz="3800" i="1" dirty="0">
                        <a:latin typeface="Cambria Math" panose="02040503050406030204" pitchFamily="18" charset="0"/>
                      </a:rPr>
                      <m:t>𝑁</m:t>
                    </m:r>
                  </m:oMath>
                </a14:m>
                <a:r>
                  <a:rPr lang="en-US" sz="3800" dirty="0"/>
                  <a:t> denote the set of these </a:t>
                </a:r>
                <a14:m>
                  <m:oMath xmlns:m="http://schemas.openxmlformats.org/officeDocument/2006/math">
                    <m:r>
                      <a:rPr lang="en-US" sz="3800" i="1" dirty="0">
                        <a:latin typeface="Cambria Math" panose="02040503050406030204" pitchFamily="18" charset="0"/>
                      </a:rPr>
                      <m:t>𝑛</m:t>
                    </m:r>
                  </m:oMath>
                </a14:m>
                <a:r>
                  <a:rPr lang="en-US" sz="3800" dirty="0"/>
                  <a:t> players.</a:t>
                </a:r>
              </a:p>
              <a:p>
                <a:pPr>
                  <a:lnSpc>
                    <a:spcPct val="145000"/>
                  </a:lnSpc>
                  <a:spcBef>
                    <a:spcPts val="900"/>
                  </a:spcBef>
                </a:pPr>
                <a:r>
                  <a:rPr lang="en-US" sz="3800" dirty="0"/>
                  <a:t>Let </a:t>
                </a:r>
                <a14:m>
                  <m:oMath xmlns:m="http://schemas.openxmlformats.org/officeDocument/2006/math">
                    <m:r>
                      <a:rPr lang="en-US" sz="3800" i="1">
                        <a:latin typeface="Cambria Math" panose="02040503050406030204" pitchFamily="18" charset="0"/>
                      </a:rPr>
                      <m:t>𝑆</m:t>
                    </m:r>
                    <m:r>
                      <a:rPr lang="en-US" sz="3800" i="1">
                        <a:latin typeface="Cambria Math" panose="02040503050406030204" pitchFamily="18" charset="0"/>
                        <a:ea typeface="Cambria Math" panose="02040503050406030204" pitchFamily="18" charset="0"/>
                      </a:rPr>
                      <m:t>⊆</m:t>
                    </m:r>
                    <m:r>
                      <a:rPr lang="en-US" sz="3800" i="1">
                        <a:latin typeface="Cambria Math" panose="02040503050406030204" pitchFamily="18" charset="0"/>
                        <a:ea typeface="Cambria Math" panose="02040503050406030204" pitchFamily="18" charset="0"/>
                      </a:rPr>
                      <m:t>𝑁</m:t>
                    </m:r>
                  </m:oMath>
                </a14:m>
                <a:r>
                  <a:rPr lang="en-US" sz="3800" dirty="0"/>
                  <a:t> denotes a coalition of </a:t>
                </a:r>
                <a14:m>
                  <m:oMath xmlns:m="http://schemas.openxmlformats.org/officeDocument/2006/math">
                    <m:r>
                      <a:rPr lang="en-US" sz="3800" i="1" dirty="0">
                        <a:latin typeface="Cambria Math" panose="02040503050406030204" pitchFamily="18" charset="0"/>
                      </a:rPr>
                      <m:t>𝑠</m:t>
                    </m:r>
                  </m:oMath>
                </a14:m>
                <a:r>
                  <a:rPr lang="en-US" sz="3800" dirty="0"/>
                  <a:t> (</a:t>
                </a:r>
                <a14:m>
                  <m:oMath xmlns:m="http://schemas.openxmlformats.org/officeDocument/2006/math">
                    <m:r>
                      <a:rPr lang="en-US" sz="3800" i="1" dirty="0">
                        <a:latin typeface="Cambria Math" panose="02040503050406030204" pitchFamily="18" charset="0"/>
                      </a:rPr>
                      <m:t>𝑠</m:t>
                    </m:r>
                    <m:r>
                      <a:rPr lang="en-US" sz="3800" i="1" dirty="0">
                        <a:latin typeface="Cambria Math" panose="02040503050406030204" pitchFamily="18" charset="0"/>
                        <a:ea typeface="Cambria Math" panose="02040503050406030204" pitchFamily="18" charset="0"/>
                      </a:rPr>
                      <m:t>≤</m:t>
                    </m:r>
                    <m:r>
                      <a:rPr lang="en-US" sz="3800" i="1" dirty="0">
                        <a:latin typeface="Cambria Math" panose="02040503050406030204" pitchFamily="18" charset="0"/>
                        <a:ea typeface="Cambria Math" panose="02040503050406030204" pitchFamily="18" charset="0"/>
                      </a:rPr>
                      <m:t>𝑛</m:t>
                    </m:r>
                  </m:oMath>
                </a14:m>
                <a:r>
                  <a:rPr lang="en-US" sz="3800" dirty="0"/>
                  <a:t>) players.</a:t>
                </a:r>
              </a:p>
              <a:p>
                <a:pPr>
                  <a:lnSpc>
                    <a:spcPct val="145000"/>
                  </a:lnSpc>
                  <a:spcBef>
                    <a:spcPts val="900"/>
                  </a:spcBef>
                </a:pPr>
                <a:r>
                  <a:rPr lang="en-US" sz="3800" dirty="0"/>
                  <a:t>Let </a:t>
                </a:r>
                <a14:m>
                  <m:oMath xmlns:m="http://schemas.openxmlformats.org/officeDocument/2006/math">
                    <m:r>
                      <a:rPr lang="en-US" sz="3800" i="1" dirty="0">
                        <a:latin typeface="Cambria Math" panose="02040503050406030204" pitchFamily="18" charset="0"/>
                      </a:rPr>
                      <m:t>𝑣</m:t>
                    </m:r>
                    <m:d>
                      <m:dPr>
                        <m:ctrlPr>
                          <a:rPr lang="en-US" sz="3800" i="1" dirty="0">
                            <a:latin typeface="Cambria Math" panose="02040503050406030204" pitchFamily="18" charset="0"/>
                          </a:rPr>
                        </m:ctrlPr>
                      </m:dPr>
                      <m:e>
                        <m:r>
                          <a:rPr lang="en-US" sz="3800" i="1" dirty="0">
                            <a:latin typeface="Cambria Math" panose="02040503050406030204" pitchFamily="18" charset="0"/>
                          </a:rPr>
                          <m:t>𝑆</m:t>
                        </m:r>
                      </m:e>
                    </m:d>
                  </m:oMath>
                </a14:m>
                <a:r>
                  <a:rPr lang="en-US" sz="3800" dirty="0"/>
                  <a:t> denotes the utility value for the choices made by the coalition </a:t>
                </a:r>
                <a14:m>
                  <m:oMath xmlns:m="http://schemas.openxmlformats.org/officeDocument/2006/math">
                    <m:r>
                      <a:rPr lang="en-US" sz="3800" i="1" dirty="0">
                        <a:latin typeface="Cambria Math" panose="02040503050406030204" pitchFamily="18" charset="0"/>
                      </a:rPr>
                      <m:t>𝑆</m:t>
                    </m:r>
                  </m:oMath>
                </a14:m>
                <a:r>
                  <a:rPr lang="en-US" sz="3800" dirty="0"/>
                  <a:t>.</a:t>
                </a:r>
              </a:p>
              <a:p>
                <a:pPr>
                  <a:lnSpc>
                    <a:spcPct val="145000"/>
                  </a:lnSpc>
                  <a:spcBef>
                    <a:spcPts val="900"/>
                  </a:spcBef>
                </a:pPr>
                <a:r>
                  <a:rPr lang="en-US" sz="3800" dirty="0"/>
                  <a:t>The Shapley Value of the </a:t>
                </a:r>
                <a14:m>
                  <m:oMath xmlns:m="http://schemas.openxmlformats.org/officeDocument/2006/math">
                    <m:r>
                      <a:rPr lang="en-US" sz="3800" i="1" dirty="0">
                        <a:latin typeface="Cambria Math" panose="02040503050406030204" pitchFamily="18" charset="0"/>
                      </a:rPr>
                      <m:t>𝑖</m:t>
                    </m:r>
                  </m:oMath>
                </a14:m>
                <a:r>
                  <a:rPr lang="en-US" sz="3800" dirty="0"/>
                  <a:t>-</a:t>
                </a:r>
                <a:r>
                  <a:rPr lang="en-US" sz="3800" dirty="0" err="1"/>
                  <a:t>th</a:t>
                </a:r>
                <a:r>
                  <a:rPr lang="en-US" sz="3800" dirty="0"/>
                  <a:t> player in the Grand Coalition is</a:t>
                </a:r>
              </a:p>
              <a:p>
                <a:pPr marL="0" indent="0">
                  <a:lnSpc>
                    <a:spcPct val="125000"/>
                  </a:lnSpc>
                  <a:spcBef>
                    <a:spcPts val="900"/>
                  </a:spcBef>
                  <a:buNone/>
                </a:pPr>
                <a14:m>
                  <m:oMathPara xmlns:m="http://schemas.openxmlformats.org/officeDocument/2006/math">
                    <m:oMathParaPr>
                      <m:jc m:val="centerGroup"/>
                    </m:oMathParaPr>
                    <m:oMath xmlns:m="http://schemas.openxmlformats.org/officeDocument/2006/math">
                      <m:sSub>
                        <m:sSubPr>
                          <m:ctrlPr>
                            <a:rPr lang="en-US" sz="3800" i="1" smtClean="0">
                              <a:latin typeface="Cambria Math" panose="02040503050406030204" pitchFamily="18" charset="0"/>
                            </a:rPr>
                          </m:ctrlPr>
                        </m:sSubPr>
                        <m:e>
                          <m:r>
                            <a:rPr lang="en-US" sz="3800" i="1" smtClean="0">
                              <a:latin typeface="Cambria Math" panose="02040503050406030204" pitchFamily="18" charset="0"/>
                              <a:ea typeface="Cambria Math" panose="02040503050406030204" pitchFamily="18" charset="0"/>
                            </a:rPr>
                            <m:t>𝜙</m:t>
                          </m:r>
                        </m:e>
                        <m:sub>
                          <m:r>
                            <a:rPr lang="en-US" sz="3800" b="0" i="1" smtClean="0">
                              <a:latin typeface="Cambria Math" panose="02040503050406030204" pitchFamily="18" charset="0"/>
                            </a:rPr>
                            <m:t>𝑖</m:t>
                          </m:r>
                        </m:sub>
                      </m:sSub>
                      <m:d>
                        <m:dPr>
                          <m:ctrlPr>
                            <a:rPr lang="en-US" sz="3800" i="1" smtClean="0">
                              <a:latin typeface="Cambria Math" panose="02040503050406030204" pitchFamily="18" charset="0"/>
                            </a:rPr>
                          </m:ctrlPr>
                        </m:dPr>
                        <m:e>
                          <m:r>
                            <a:rPr lang="en-US" sz="3800" b="0" i="1" smtClean="0">
                              <a:latin typeface="Cambria Math" panose="02040503050406030204" pitchFamily="18" charset="0"/>
                            </a:rPr>
                            <m:t>𝑣</m:t>
                          </m:r>
                        </m:e>
                      </m:d>
                      <m:r>
                        <a:rPr lang="en-US" sz="3800" b="0" i="1" smtClean="0">
                          <a:latin typeface="Cambria Math" panose="02040503050406030204" pitchFamily="18" charset="0"/>
                        </a:rPr>
                        <m:t>=</m:t>
                      </m:r>
                      <m:f>
                        <m:fPr>
                          <m:ctrlPr>
                            <a:rPr lang="en-US" sz="3800" b="0" i="1" smtClean="0">
                              <a:latin typeface="Cambria Math" panose="02040503050406030204" pitchFamily="18" charset="0"/>
                            </a:rPr>
                          </m:ctrlPr>
                        </m:fPr>
                        <m:num>
                          <m:r>
                            <a:rPr lang="en-US" sz="3800" b="0" i="1" smtClean="0">
                              <a:latin typeface="Cambria Math" panose="02040503050406030204" pitchFamily="18" charset="0"/>
                            </a:rPr>
                            <m:t>1</m:t>
                          </m:r>
                        </m:num>
                        <m:den>
                          <m:r>
                            <a:rPr lang="en-US" sz="3800" b="0" i="1" smtClean="0">
                              <a:latin typeface="Cambria Math" panose="02040503050406030204" pitchFamily="18" charset="0"/>
                            </a:rPr>
                            <m:t>𝑛</m:t>
                          </m:r>
                        </m:den>
                      </m:f>
                      <m:nary>
                        <m:naryPr>
                          <m:chr m:val="∑"/>
                          <m:supHide m:val="on"/>
                          <m:ctrlPr>
                            <a:rPr lang="en-US" sz="3800" b="0" i="1" smtClean="0">
                              <a:latin typeface="Cambria Math" panose="02040503050406030204" pitchFamily="18" charset="0"/>
                            </a:rPr>
                          </m:ctrlPr>
                        </m:naryPr>
                        <m:sub>
                          <m:r>
                            <m:rPr>
                              <m:brk m:alnAt="7"/>
                            </m:rPr>
                            <a:rPr lang="en-US" sz="3800" b="0" i="1" smtClean="0">
                              <a:latin typeface="Cambria Math" panose="02040503050406030204" pitchFamily="18" charset="0"/>
                            </a:rPr>
                            <m:t>𝑆</m:t>
                          </m:r>
                          <m:r>
                            <a:rPr lang="en-US" sz="3800" b="0" i="1" smtClean="0">
                              <a:latin typeface="Cambria Math" panose="02040503050406030204" pitchFamily="18" charset="0"/>
                              <a:ea typeface="Cambria Math" panose="02040503050406030204" pitchFamily="18" charset="0"/>
                            </a:rPr>
                            <m:t>⊆</m:t>
                          </m:r>
                          <m:f>
                            <m:fPr>
                              <m:type m:val="lin"/>
                              <m:ctrlPr>
                                <a:rPr lang="en-US" sz="3800" b="0" i="1" smtClean="0">
                                  <a:latin typeface="Cambria Math" panose="02040503050406030204" pitchFamily="18" charset="0"/>
                                  <a:ea typeface="Cambria Math" panose="02040503050406030204" pitchFamily="18" charset="0"/>
                                </a:rPr>
                              </m:ctrlPr>
                            </m:fPr>
                            <m:num>
                              <m:r>
                                <a:rPr lang="en-US" sz="3800" b="0" i="1" smtClean="0">
                                  <a:latin typeface="Cambria Math" panose="02040503050406030204" pitchFamily="18" charset="0"/>
                                  <a:ea typeface="Cambria Math" panose="02040503050406030204" pitchFamily="18" charset="0"/>
                                </a:rPr>
                                <m:t>𝑁</m:t>
                              </m:r>
                            </m:num>
                            <m:den>
                              <m:d>
                                <m:dPr>
                                  <m:begChr m:val="{"/>
                                  <m:endChr m:val="}"/>
                                  <m:ctrlPr>
                                    <a:rPr lang="en-US" sz="3800" b="0" i="1" smtClean="0">
                                      <a:latin typeface="Cambria Math" panose="02040503050406030204" pitchFamily="18" charset="0"/>
                                      <a:ea typeface="Cambria Math" panose="02040503050406030204" pitchFamily="18" charset="0"/>
                                    </a:rPr>
                                  </m:ctrlPr>
                                </m:dPr>
                                <m:e>
                                  <m:r>
                                    <a:rPr lang="en-US" sz="3800" b="0" i="1" smtClean="0">
                                      <a:latin typeface="Cambria Math" panose="02040503050406030204" pitchFamily="18" charset="0"/>
                                      <a:ea typeface="Cambria Math" panose="02040503050406030204" pitchFamily="18" charset="0"/>
                                    </a:rPr>
                                    <m:t>𝑖</m:t>
                                  </m:r>
                                </m:e>
                              </m:d>
                            </m:den>
                          </m:f>
                        </m:sub>
                        <m:sup/>
                        <m:e>
                          <m:f>
                            <m:fPr>
                              <m:type m:val="lin"/>
                              <m:ctrlPr>
                                <a:rPr lang="en-US" sz="3800" b="0" i="1" smtClean="0">
                                  <a:latin typeface="Cambria Math" panose="02040503050406030204" pitchFamily="18" charset="0"/>
                                </a:rPr>
                              </m:ctrlPr>
                            </m:fPr>
                            <m:num>
                              <m:d>
                                <m:dPr>
                                  <m:ctrlPr>
                                    <a:rPr lang="en-US" sz="3800" b="0" i="1" smtClean="0">
                                      <a:latin typeface="Cambria Math" panose="02040503050406030204" pitchFamily="18" charset="0"/>
                                    </a:rPr>
                                  </m:ctrlPr>
                                </m:dPr>
                                <m:e>
                                  <m:r>
                                    <a:rPr lang="en-US" sz="3800" b="0" i="1" smtClean="0">
                                      <a:latin typeface="Cambria Math" panose="02040503050406030204" pitchFamily="18" charset="0"/>
                                    </a:rPr>
                                    <m:t>𝑣</m:t>
                                  </m:r>
                                  <m:d>
                                    <m:dPr>
                                      <m:ctrlPr>
                                        <a:rPr lang="en-US" sz="3800" b="0" i="1" smtClean="0">
                                          <a:latin typeface="Cambria Math" panose="02040503050406030204" pitchFamily="18" charset="0"/>
                                        </a:rPr>
                                      </m:ctrlPr>
                                    </m:dPr>
                                    <m:e>
                                      <m:r>
                                        <a:rPr lang="en-US" sz="3800" b="0" i="1" smtClean="0">
                                          <a:latin typeface="Cambria Math" panose="02040503050406030204" pitchFamily="18" charset="0"/>
                                        </a:rPr>
                                        <m:t>𝑆</m:t>
                                      </m:r>
                                      <m:r>
                                        <a:rPr lang="en-US" sz="3800" b="0" i="1" smtClean="0">
                                          <a:latin typeface="Cambria Math" panose="02040503050406030204" pitchFamily="18" charset="0"/>
                                          <a:ea typeface="Cambria Math" panose="02040503050406030204" pitchFamily="18" charset="0"/>
                                        </a:rPr>
                                        <m:t>∪</m:t>
                                      </m:r>
                                      <m:d>
                                        <m:dPr>
                                          <m:begChr m:val="{"/>
                                          <m:endChr m:val="}"/>
                                          <m:ctrlPr>
                                            <a:rPr lang="en-US" sz="3800" b="0" i="1" smtClean="0">
                                              <a:latin typeface="Cambria Math" panose="02040503050406030204" pitchFamily="18" charset="0"/>
                                              <a:ea typeface="Cambria Math" panose="02040503050406030204" pitchFamily="18" charset="0"/>
                                            </a:rPr>
                                          </m:ctrlPr>
                                        </m:dPr>
                                        <m:e>
                                          <m:r>
                                            <a:rPr lang="en-US" sz="3800" b="0" i="1" smtClean="0">
                                              <a:latin typeface="Cambria Math" panose="02040503050406030204" pitchFamily="18" charset="0"/>
                                              <a:ea typeface="Cambria Math" panose="02040503050406030204" pitchFamily="18" charset="0"/>
                                            </a:rPr>
                                            <m:t>𝑖</m:t>
                                          </m:r>
                                        </m:e>
                                      </m:d>
                                    </m:e>
                                  </m:d>
                                  <m:r>
                                    <a:rPr lang="en-US" sz="3800" b="0" i="1" smtClean="0">
                                      <a:latin typeface="Cambria Math" panose="02040503050406030204" pitchFamily="18" charset="0"/>
                                    </a:rPr>
                                    <m:t>−</m:t>
                                  </m:r>
                                  <m:r>
                                    <a:rPr lang="en-US" sz="3800" b="0" i="1" smtClean="0">
                                      <a:latin typeface="Cambria Math" panose="02040503050406030204" pitchFamily="18" charset="0"/>
                                    </a:rPr>
                                    <m:t>𝑣</m:t>
                                  </m:r>
                                  <m:d>
                                    <m:dPr>
                                      <m:ctrlPr>
                                        <a:rPr lang="en-US" sz="3800" b="0" i="1" smtClean="0">
                                          <a:latin typeface="Cambria Math" panose="02040503050406030204" pitchFamily="18" charset="0"/>
                                        </a:rPr>
                                      </m:ctrlPr>
                                    </m:dPr>
                                    <m:e>
                                      <m:r>
                                        <a:rPr lang="en-US" sz="3800" b="0" i="1" smtClean="0">
                                          <a:latin typeface="Cambria Math" panose="02040503050406030204" pitchFamily="18" charset="0"/>
                                        </a:rPr>
                                        <m:t>𝑆</m:t>
                                      </m:r>
                                    </m:e>
                                  </m:d>
                                </m:e>
                              </m:d>
                            </m:num>
                            <m:den>
                              <m:d>
                                <m:dPr>
                                  <m:ctrlPr>
                                    <a:rPr lang="en-US" sz="3800" i="1">
                                      <a:latin typeface="Cambria Math" panose="02040503050406030204" pitchFamily="18" charset="0"/>
                                    </a:rPr>
                                  </m:ctrlPr>
                                </m:dPr>
                                <m:e>
                                  <m:f>
                                    <m:fPr>
                                      <m:type m:val="noBar"/>
                                      <m:ctrlPr>
                                        <a:rPr lang="en-US" sz="3800" i="1">
                                          <a:latin typeface="Cambria Math" panose="02040503050406030204" pitchFamily="18" charset="0"/>
                                        </a:rPr>
                                      </m:ctrlPr>
                                    </m:fPr>
                                    <m:num>
                                      <m:r>
                                        <a:rPr lang="en-US" sz="3800" i="1">
                                          <a:latin typeface="Cambria Math" panose="02040503050406030204" pitchFamily="18" charset="0"/>
                                        </a:rPr>
                                        <m:t>𝑛</m:t>
                                      </m:r>
                                      <m:r>
                                        <a:rPr lang="en-US" sz="3800" i="1">
                                          <a:latin typeface="Cambria Math" panose="02040503050406030204" pitchFamily="18" charset="0"/>
                                        </a:rPr>
                                        <m:t>−1</m:t>
                                      </m:r>
                                    </m:num>
                                    <m:den>
                                      <m:r>
                                        <a:rPr lang="en-US" sz="3800" i="1">
                                          <a:latin typeface="Cambria Math" panose="02040503050406030204" pitchFamily="18" charset="0"/>
                                        </a:rPr>
                                        <m:t>𝑠</m:t>
                                      </m:r>
                                    </m:den>
                                  </m:f>
                                </m:e>
                              </m:d>
                            </m:den>
                          </m:f>
                        </m:e>
                      </m:nary>
                    </m:oMath>
                  </m:oMathPara>
                </a14:m>
                <a:endParaRPr lang="en-US" sz="3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758"/>
                </a:stretch>
              </a:blipFill>
            </p:spPr>
            <p:txBody>
              <a:bodyPr/>
              <a:lstStyle/>
              <a:p>
                <a:r>
                  <a:rPr lang="en-US">
                    <a:noFill/>
                  </a:rPr>
                  <a:t> </a:t>
                </a:r>
              </a:p>
            </p:txBody>
          </p:sp>
        </mc:Fallback>
      </mc:AlternateContent>
    </p:spTree>
    <p:extLst>
      <p:ext uri="{BB962C8B-B14F-4D97-AF65-F5344CB8AC3E}">
        <p14:creationId xmlns:p14="http://schemas.microsoft.com/office/powerpoint/2010/main" val="3032657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bg1"/>
                </a:solidFill>
              </a:rPr>
              <a:t>A Linear Regression as a Coalitional Game</a:t>
            </a:r>
          </a:p>
        </p:txBody>
      </p:sp>
      <p:sp>
        <p:nvSpPr>
          <p:cNvPr id="3" name="Content Placeholder 2"/>
          <p:cNvSpPr>
            <a:spLocks noGrp="1"/>
          </p:cNvSpPr>
          <p:nvPr>
            <p:ph idx="1"/>
          </p:nvPr>
        </p:nvSpPr>
        <p:spPr/>
        <p:txBody>
          <a:bodyPr anchor="ctr">
            <a:normAutofit/>
          </a:bodyPr>
          <a:lstStyle/>
          <a:p>
            <a:pPr>
              <a:lnSpc>
                <a:spcPct val="125000"/>
              </a:lnSpc>
              <a:spcBef>
                <a:spcPts val="900"/>
              </a:spcBef>
            </a:pPr>
            <a:r>
              <a:rPr lang="en-US" sz="3800" dirty="0"/>
              <a:t>The Grand Coalition consists of all the features being considered.</a:t>
            </a:r>
          </a:p>
          <a:p>
            <a:pPr>
              <a:lnSpc>
                <a:spcPct val="125000"/>
              </a:lnSpc>
              <a:spcBef>
                <a:spcPts val="900"/>
              </a:spcBef>
            </a:pPr>
            <a:r>
              <a:rPr lang="en-US" sz="3800" dirty="0"/>
              <a:t>A coalition is a subset of features.</a:t>
            </a:r>
          </a:p>
          <a:p>
            <a:pPr>
              <a:lnSpc>
                <a:spcPct val="125000"/>
              </a:lnSpc>
              <a:spcBef>
                <a:spcPts val="900"/>
              </a:spcBef>
            </a:pPr>
            <a:r>
              <a:rPr lang="en-US" sz="3800" dirty="0"/>
              <a:t>The coalitions will compete to be included in a regression model</a:t>
            </a:r>
          </a:p>
          <a:p>
            <a:pPr>
              <a:lnSpc>
                <a:spcPct val="125000"/>
              </a:lnSpc>
              <a:spcBef>
                <a:spcPts val="900"/>
              </a:spcBef>
            </a:pPr>
            <a:r>
              <a:rPr lang="en-US" sz="3800" dirty="0"/>
              <a:t>The playoff is the Coefficient of Determination.  The more features in the model, the higher the Coefficient of Determination.</a:t>
            </a:r>
          </a:p>
          <a:p>
            <a:pPr>
              <a:lnSpc>
                <a:spcPct val="125000"/>
              </a:lnSpc>
              <a:spcBef>
                <a:spcPts val="900"/>
              </a:spcBef>
            </a:pPr>
            <a:r>
              <a:rPr lang="en-US" sz="3800" dirty="0"/>
              <a:t>The importance of a feature is the fair share of the Grand Coalition’s playoff that the feature is entitled to.</a:t>
            </a:r>
          </a:p>
        </p:txBody>
      </p:sp>
    </p:spTree>
    <p:extLst>
      <p:ext uri="{BB962C8B-B14F-4D97-AF65-F5344CB8AC3E}">
        <p14:creationId xmlns:p14="http://schemas.microsoft.com/office/powerpoint/2010/main" val="24866779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F33CE27-7CDF-6C4D-736F-BD49DA842DD4}"/>
              </a:ext>
            </a:extLst>
          </p:cNvPr>
          <p:cNvSpPr/>
          <p:nvPr/>
        </p:nvSpPr>
        <p:spPr>
          <a:xfrm>
            <a:off x="1828800" y="1485900"/>
            <a:ext cx="14630400" cy="7315200"/>
          </a:xfrm>
          <a:prstGeom prst="roundRect">
            <a:avLst/>
          </a:prstGeom>
          <a:noFill/>
          <a:ln w="76200"/>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5000"/>
              </a:lnSpc>
              <a:spcBef>
                <a:spcPts val="0"/>
              </a:spcBef>
              <a:spcAft>
                <a:spcPts val="600"/>
              </a:spcAft>
            </a:pPr>
            <a:r>
              <a:rPr lang="en-US" altLang="en-US" sz="7200" b="1" dirty="0">
                <a:solidFill>
                  <a:schemeClr val="tx1"/>
                </a:solidFill>
              </a:rPr>
              <a:t>Twenty Chicago Taxi Trips</a:t>
            </a:r>
          </a:p>
        </p:txBody>
      </p:sp>
    </p:spTree>
    <p:extLst>
      <p:ext uri="{BB962C8B-B14F-4D97-AF65-F5344CB8AC3E}">
        <p14:creationId xmlns:p14="http://schemas.microsoft.com/office/powerpoint/2010/main" val="9454269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b="1" dirty="0"/>
              <a:t>Twenty Chicago Taxi Trips</a:t>
            </a:r>
            <a:endParaRPr lang="en-US" dirty="0"/>
          </a:p>
        </p:txBody>
      </p:sp>
      <p:sp>
        <p:nvSpPr>
          <p:cNvPr id="7" name="Arrow: Right 6">
            <a:extLst>
              <a:ext uri="{FF2B5EF4-FFF2-40B4-BE49-F238E27FC236}">
                <a16:creationId xmlns:a16="http://schemas.microsoft.com/office/drawing/2014/main" id="{46875735-226C-47AD-BF51-42F332C6B6A6}"/>
              </a:ext>
            </a:extLst>
          </p:cNvPr>
          <p:cNvSpPr/>
          <p:nvPr/>
        </p:nvSpPr>
        <p:spPr>
          <a:xfrm>
            <a:off x="2282826" y="3086100"/>
            <a:ext cx="13716000" cy="4114800"/>
          </a:xfrm>
          <a:prstGeom prst="rightArrow">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bg2"/>
                </a:solidFill>
                <a:latin typeface="Calibri" panose="020F0502020204030204" pitchFamily="34" charset="0"/>
                <a:ea typeface="Calibri" panose="020F0502020204030204" pitchFamily="34" charset="0"/>
                <a:cs typeface="Calibri" panose="020F0502020204030204" pitchFamily="34" charset="0"/>
              </a:rPr>
              <a:t>Module 5 Chicago Taxi Shapley Value.py</a:t>
            </a:r>
          </a:p>
        </p:txBody>
      </p:sp>
    </p:spTree>
    <p:extLst>
      <p:ext uri="{BB962C8B-B14F-4D97-AF65-F5344CB8AC3E}">
        <p14:creationId xmlns:p14="http://schemas.microsoft.com/office/powerpoint/2010/main" val="20670748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bg1"/>
                </a:solidFill>
              </a:rPr>
              <a:t>All Possible Subset Regression</a:t>
            </a:r>
          </a:p>
        </p:txBody>
      </p:sp>
      <p:graphicFrame>
        <p:nvGraphicFramePr>
          <p:cNvPr id="6" name="Table 7">
            <a:extLst>
              <a:ext uri="{FF2B5EF4-FFF2-40B4-BE49-F238E27FC236}">
                <a16:creationId xmlns:a16="http://schemas.microsoft.com/office/drawing/2014/main" id="{58A629F6-F5BF-42E6-9DF8-BCBB97AD72DF}"/>
              </a:ext>
            </a:extLst>
          </p:cNvPr>
          <p:cNvGraphicFramePr>
            <a:graphicFrameLocks noGrp="1"/>
          </p:cNvGraphicFramePr>
          <p:nvPr>
            <p:ph idx="1"/>
            <p:extLst>
              <p:ext uri="{D42A27DB-BD31-4B8C-83A1-F6EECF244321}">
                <p14:modId xmlns:p14="http://schemas.microsoft.com/office/powerpoint/2010/main" val="1597603301"/>
              </p:ext>
            </p:extLst>
          </p:nvPr>
        </p:nvGraphicFramePr>
        <p:xfrm>
          <a:off x="2133600" y="1874164"/>
          <a:ext cx="14630400" cy="6842760"/>
        </p:xfrm>
        <a:graphic>
          <a:graphicData uri="http://schemas.openxmlformats.org/drawingml/2006/table">
            <a:tbl>
              <a:tblPr firstRow="1">
                <a:tableStyleId>{5DA37D80-6434-44D0-A028-1B22A696006F}</a:tableStyleId>
              </a:tblPr>
              <a:tblGrid>
                <a:gridCol w="1828800">
                  <a:extLst>
                    <a:ext uri="{9D8B030D-6E8A-4147-A177-3AD203B41FA5}">
                      <a16:colId xmlns:a16="http://schemas.microsoft.com/office/drawing/2014/main" val="1164423588"/>
                    </a:ext>
                  </a:extLst>
                </a:gridCol>
                <a:gridCol w="9144000">
                  <a:extLst>
                    <a:ext uri="{9D8B030D-6E8A-4147-A177-3AD203B41FA5}">
                      <a16:colId xmlns:a16="http://schemas.microsoft.com/office/drawing/2014/main" val="820486826"/>
                    </a:ext>
                  </a:extLst>
                </a:gridCol>
                <a:gridCol w="3657600">
                  <a:extLst>
                    <a:ext uri="{9D8B030D-6E8A-4147-A177-3AD203B41FA5}">
                      <a16:colId xmlns:a16="http://schemas.microsoft.com/office/drawing/2014/main" val="857760536"/>
                    </a:ext>
                  </a:extLst>
                </a:gridCol>
              </a:tblGrid>
              <a:tr h="731520">
                <a:tc>
                  <a:txBody>
                    <a:bodyPr/>
                    <a:lstStyle/>
                    <a:p>
                      <a:pPr algn="ctr"/>
                      <a:r>
                        <a:rPr lang="en-US" sz="2800" dirty="0">
                          <a:latin typeface="Calibri" panose="020F0502020204030204" pitchFamily="34" charset="0"/>
                          <a:ea typeface="Calibri" panose="020F0502020204030204" pitchFamily="34" charset="0"/>
                          <a:cs typeface="Calibri" panose="020F0502020204030204" pitchFamily="34" charset="0"/>
                        </a:rPr>
                        <a:t>Index</a:t>
                      </a:r>
                    </a:p>
                  </a:txBody>
                  <a:tcPr marL="137160" marR="137160" marT="68580" marB="68580" anchor="ctr"/>
                </a:tc>
                <a:tc>
                  <a:txBody>
                    <a:bodyPr/>
                    <a:lstStyle/>
                    <a:p>
                      <a:r>
                        <a:rPr lang="en-US" sz="2800" dirty="0">
                          <a:latin typeface="Calibri" panose="020F0502020204030204" pitchFamily="34" charset="0"/>
                          <a:ea typeface="Calibri" panose="020F0502020204030204" pitchFamily="34" charset="0"/>
                          <a:cs typeface="Calibri" panose="020F0502020204030204" pitchFamily="34" charset="0"/>
                        </a:rPr>
                        <a:t>Model</a:t>
                      </a:r>
                    </a:p>
                  </a:txBody>
                  <a:tcPr marL="137160" marR="137160" marT="68580" marB="68580" anchor="ctr"/>
                </a:tc>
                <a:tc>
                  <a:txBody>
                    <a:bodyPr/>
                    <a:lstStyle/>
                    <a:p>
                      <a:pPr algn="ctr"/>
                      <a:r>
                        <a:rPr lang="en-US" sz="2800" dirty="0">
                          <a:latin typeface="Calibri" panose="020F0502020204030204" pitchFamily="34" charset="0"/>
                          <a:ea typeface="Calibri" panose="020F0502020204030204" pitchFamily="34" charset="0"/>
                          <a:cs typeface="Calibri" panose="020F0502020204030204" pitchFamily="34" charset="0"/>
                        </a:rPr>
                        <a:t>Coefficient of Determination</a:t>
                      </a:r>
                    </a:p>
                  </a:txBody>
                  <a:tcPr marL="137160" marR="137160" marT="68580" marB="68580" anchor="ctr"/>
                </a:tc>
                <a:extLst>
                  <a:ext uri="{0D108BD9-81ED-4DB2-BD59-A6C34878D82A}">
                    <a16:rowId xmlns:a16="http://schemas.microsoft.com/office/drawing/2014/main" val="111215311"/>
                  </a:ext>
                </a:extLst>
              </a:tr>
              <a:tr h="731520">
                <a:tc>
                  <a:txBody>
                    <a:bodyPr/>
                    <a:lstStyle/>
                    <a:p>
                      <a:pPr marL="0" indent="0" algn="ctr">
                        <a:buFontTx/>
                        <a:buNone/>
                      </a:pPr>
                      <a:r>
                        <a:rPr lang="en-US" sz="2800" dirty="0">
                          <a:latin typeface="Calibri" panose="020F0502020204030204" pitchFamily="34" charset="0"/>
                          <a:ea typeface="Calibri" panose="020F0502020204030204" pitchFamily="34" charset="0"/>
                          <a:cs typeface="Calibri" panose="020F0502020204030204" pitchFamily="34" charset="0"/>
                        </a:rPr>
                        <a:t>000</a:t>
                      </a:r>
                    </a:p>
                  </a:txBody>
                  <a:tcPr marL="137160" marR="137160" marT="68580" marB="68580" anchor="ctr"/>
                </a:tc>
                <a:tc>
                  <a:txBody>
                    <a:bodyPr/>
                    <a:lstStyle/>
                    <a:p>
                      <a:pPr marL="0" indent="0">
                        <a:buFontTx/>
                        <a:buNone/>
                      </a:pPr>
                      <a:r>
                        <a:rPr lang="en-US" sz="2800" dirty="0">
                          <a:latin typeface="Calibri" panose="020F0502020204030204" pitchFamily="34" charset="0"/>
                          <a:ea typeface="Calibri" panose="020F0502020204030204" pitchFamily="34" charset="0"/>
                          <a:cs typeface="Calibri" panose="020F0502020204030204" pitchFamily="34" charset="0"/>
                        </a:rPr>
                        <a:t>Intercept</a:t>
                      </a:r>
                    </a:p>
                  </a:txBody>
                  <a:tcPr marL="137160" marR="137160" marT="68580" marB="68580" anchor="ctr"/>
                </a:tc>
                <a:tc>
                  <a:txBody>
                    <a:bodyPr/>
                    <a:lstStyle/>
                    <a:p>
                      <a:pPr algn="ctr"/>
                      <a:r>
                        <a:rPr lang="en-US" sz="2800" dirty="0">
                          <a:latin typeface="Calibri" panose="020F0502020204030204" pitchFamily="34" charset="0"/>
                          <a:ea typeface="Calibri" panose="020F0502020204030204" pitchFamily="34" charset="0"/>
                          <a:cs typeface="Calibri" panose="020F0502020204030204" pitchFamily="34" charset="0"/>
                        </a:rPr>
                        <a:t>0.0</a:t>
                      </a:r>
                    </a:p>
                  </a:txBody>
                  <a:tcPr marL="137160" marR="0" marT="68580" marB="68580" anchor="ctr"/>
                </a:tc>
                <a:extLst>
                  <a:ext uri="{0D108BD9-81ED-4DB2-BD59-A6C34878D82A}">
                    <a16:rowId xmlns:a16="http://schemas.microsoft.com/office/drawing/2014/main" val="2747331586"/>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latin typeface="Calibri" panose="020F0502020204030204" pitchFamily="34" charset="0"/>
                          <a:ea typeface="Calibri" panose="020F0502020204030204" pitchFamily="34" charset="0"/>
                          <a:cs typeface="Calibri" panose="020F0502020204030204" pitchFamily="34" charset="0"/>
                        </a:rPr>
                        <a:t>100</a:t>
                      </a:r>
                    </a:p>
                  </a:txBody>
                  <a:tcPr marL="137160" marR="137160" marT="68580" marB="685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latin typeface="Calibri" panose="020F0502020204030204" pitchFamily="34" charset="0"/>
                          <a:ea typeface="Calibri" panose="020F0502020204030204" pitchFamily="34" charset="0"/>
                          <a:cs typeface="Calibri" panose="020F0502020204030204" pitchFamily="34" charset="0"/>
                        </a:rPr>
                        <a:t>Intercept + </a:t>
                      </a:r>
                      <a:r>
                        <a:rPr lang="en-US" sz="2800" dirty="0" err="1">
                          <a:latin typeface="Calibri" panose="020F0502020204030204" pitchFamily="34" charset="0"/>
                          <a:ea typeface="Calibri" panose="020F0502020204030204" pitchFamily="34" charset="0"/>
                          <a:cs typeface="Calibri" panose="020F0502020204030204" pitchFamily="34" charset="0"/>
                        </a:rPr>
                        <a:t>Payment_Method</a:t>
                      </a:r>
                      <a:endParaRPr lang="en-US" sz="2800" dirty="0">
                        <a:latin typeface="Calibri" panose="020F0502020204030204" pitchFamily="34" charset="0"/>
                        <a:ea typeface="Calibri" panose="020F0502020204030204" pitchFamily="34" charset="0"/>
                        <a:cs typeface="Calibri" panose="020F0502020204030204" pitchFamily="34" charset="0"/>
                      </a:endParaRPr>
                    </a:p>
                  </a:txBody>
                  <a:tcPr marL="137160" marR="137160" marT="68580" marB="68580" anchor="ctr"/>
                </a:tc>
                <a:tc>
                  <a:txBody>
                    <a:bodyPr/>
                    <a:lstStyle/>
                    <a:p>
                      <a:pPr algn="ctr" fontAlgn="b"/>
                      <a:r>
                        <a:rPr lang="en-US" sz="2800" b="0" i="0" u="none" strike="noStrike" dirty="0">
                          <a:solidFill>
                            <a:srgbClr val="000000"/>
                          </a:solidFill>
                          <a:effectLst/>
                          <a:latin typeface="Calibri" panose="020F0502020204030204" pitchFamily="34" charset="0"/>
                        </a:rPr>
                        <a:t>0.3167265</a:t>
                      </a:r>
                    </a:p>
                  </a:txBody>
                  <a:tcPr marL="7620" marR="0" marT="7620" marB="0" anchor="ctr"/>
                </a:tc>
                <a:extLst>
                  <a:ext uri="{0D108BD9-81ED-4DB2-BD59-A6C34878D82A}">
                    <a16:rowId xmlns:a16="http://schemas.microsoft.com/office/drawing/2014/main" val="1446880593"/>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latin typeface="Calibri" panose="020F0502020204030204" pitchFamily="34" charset="0"/>
                          <a:ea typeface="Calibri" panose="020F0502020204030204" pitchFamily="34" charset="0"/>
                          <a:cs typeface="Calibri" panose="020F0502020204030204" pitchFamily="34" charset="0"/>
                        </a:rPr>
                        <a:t>010</a:t>
                      </a:r>
                    </a:p>
                  </a:txBody>
                  <a:tcPr marL="137160" marR="137160" marT="68580" marB="685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latin typeface="Calibri" panose="020F0502020204030204" pitchFamily="34" charset="0"/>
                          <a:ea typeface="Calibri" panose="020F0502020204030204" pitchFamily="34" charset="0"/>
                          <a:cs typeface="Calibri" panose="020F0502020204030204" pitchFamily="34" charset="0"/>
                        </a:rPr>
                        <a:t>Intercept + </a:t>
                      </a:r>
                      <a:r>
                        <a:rPr lang="pt-BR" sz="2800" dirty="0">
                          <a:latin typeface="Calibri" panose="020F0502020204030204" pitchFamily="34" charset="0"/>
                          <a:ea typeface="Calibri" panose="020F0502020204030204" pitchFamily="34" charset="0"/>
                          <a:cs typeface="Calibri" panose="020F0502020204030204" pitchFamily="34" charset="0"/>
                        </a:rPr>
                        <a:t>Trip_Minutes</a:t>
                      </a:r>
                    </a:p>
                  </a:txBody>
                  <a:tcPr marL="137160" marR="137160" marT="68580" marB="68580" anchor="ctr"/>
                </a:tc>
                <a:tc>
                  <a:txBody>
                    <a:bodyPr/>
                    <a:lstStyle/>
                    <a:p>
                      <a:pPr algn="ctr" fontAlgn="b"/>
                      <a:r>
                        <a:rPr lang="en-US" sz="2800" b="0" i="0" u="none" strike="noStrike" dirty="0">
                          <a:solidFill>
                            <a:srgbClr val="000000"/>
                          </a:solidFill>
                          <a:effectLst/>
                          <a:latin typeface="Calibri" panose="020F0502020204030204" pitchFamily="34" charset="0"/>
                        </a:rPr>
                        <a:t>0.0967198</a:t>
                      </a:r>
                    </a:p>
                  </a:txBody>
                  <a:tcPr marL="7620" marR="0" marT="7620" marB="0" anchor="ctr"/>
                </a:tc>
                <a:extLst>
                  <a:ext uri="{0D108BD9-81ED-4DB2-BD59-A6C34878D82A}">
                    <a16:rowId xmlns:a16="http://schemas.microsoft.com/office/drawing/2014/main" val="723334828"/>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latin typeface="Calibri" panose="020F0502020204030204" pitchFamily="34" charset="0"/>
                          <a:ea typeface="Calibri" panose="020F0502020204030204" pitchFamily="34" charset="0"/>
                          <a:cs typeface="Calibri" panose="020F0502020204030204" pitchFamily="34" charset="0"/>
                        </a:rPr>
                        <a:t>001</a:t>
                      </a:r>
                    </a:p>
                  </a:txBody>
                  <a:tcPr marL="137160" marR="137160" marT="68580" marB="685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latin typeface="Calibri" panose="020F0502020204030204" pitchFamily="34" charset="0"/>
                          <a:ea typeface="Calibri" panose="020F0502020204030204" pitchFamily="34" charset="0"/>
                          <a:cs typeface="Calibri" panose="020F0502020204030204" pitchFamily="34" charset="0"/>
                        </a:rPr>
                        <a:t>Intercept + </a:t>
                      </a:r>
                      <a:r>
                        <a:rPr lang="en-US" sz="2800" dirty="0" err="1">
                          <a:latin typeface="Calibri" panose="020F0502020204030204" pitchFamily="34" charset="0"/>
                          <a:ea typeface="Calibri" panose="020F0502020204030204" pitchFamily="34" charset="0"/>
                          <a:cs typeface="Calibri" panose="020F0502020204030204" pitchFamily="34" charset="0"/>
                        </a:rPr>
                        <a:t>Trip_Miles</a:t>
                      </a:r>
                      <a:endParaRPr lang="en-US" sz="2800" dirty="0">
                        <a:latin typeface="Calibri" panose="020F0502020204030204" pitchFamily="34" charset="0"/>
                        <a:ea typeface="Calibri" panose="020F0502020204030204" pitchFamily="34" charset="0"/>
                        <a:cs typeface="Calibri" panose="020F0502020204030204" pitchFamily="34" charset="0"/>
                      </a:endParaRPr>
                    </a:p>
                  </a:txBody>
                  <a:tcPr marL="137160" marR="137160" marT="68580" marB="68580" anchor="ctr"/>
                </a:tc>
                <a:tc>
                  <a:txBody>
                    <a:bodyPr/>
                    <a:lstStyle/>
                    <a:p>
                      <a:pPr algn="ctr" fontAlgn="b"/>
                      <a:r>
                        <a:rPr lang="en-US" sz="2800" b="0" i="0" u="none" strike="noStrike" dirty="0">
                          <a:solidFill>
                            <a:srgbClr val="000000"/>
                          </a:solidFill>
                          <a:effectLst/>
                          <a:latin typeface="Calibri" panose="020F0502020204030204" pitchFamily="34" charset="0"/>
                        </a:rPr>
                        <a:t>0.7009683</a:t>
                      </a:r>
                    </a:p>
                  </a:txBody>
                  <a:tcPr marL="7620" marR="0" marT="7620" marB="0" anchor="ctr"/>
                </a:tc>
                <a:extLst>
                  <a:ext uri="{0D108BD9-81ED-4DB2-BD59-A6C34878D82A}">
                    <a16:rowId xmlns:a16="http://schemas.microsoft.com/office/drawing/2014/main" val="1129447353"/>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latin typeface="Calibri" panose="020F0502020204030204" pitchFamily="34" charset="0"/>
                          <a:ea typeface="Calibri" panose="020F0502020204030204" pitchFamily="34" charset="0"/>
                          <a:cs typeface="Calibri" panose="020F0502020204030204" pitchFamily="34" charset="0"/>
                        </a:rPr>
                        <a:t>110</a:t>
                      </a:r>
                    </a:p>
                  </a:txBody>
                  <a:tcPr marL="137160" marR="137160" marT="68580" marB="685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latin typeface="Calibri" panose="020F0502020204030204" pitchFamily="34" charset="0"/>
                          <a:ea typeface="Calibri" panose="020F0502020204030204" pitchFamily="34" charset="0"/>
                          <a:cs typeface="Calibri" panose="020F0502020204030204" pitchFamily="34" charset="0"/>
                        </a:rPr>
                        <a:t>Intercept + </a:t>
                      </a:r>
                      <a:r>
                        <a:rPr lang="en-US" sz="2800" dirty="0" err="1">
                          <a:latin typeface="Calibri" panose="020F0502020204030204" pitchFamily="34" charset="0"/>
                          <a:ea typeface="Calibri" panose="020F0502020204030204" pitchFamily="34" charset="0"/>
                          <a:cs typeface="Calibri" panose="020F0502020204030204" pitchFamily="34" charset="0"/>
                        </a:rPr>
                        <a:t>Payment_Method</a:t>
                      </a:r>
                      <a:r>
                        <a:rPr lang="en-US" sz="2800" dirty="0">
                          <a:latin typeface="Calibri" panose="020F0502020204030204" pitchFamily="34" charset="0"/>
                          <a:ea typeface="Calibri" panose="020F0502020204030204" pitchFamily="34" charset="0"/>
                          <a:cs typeface="Calibri" panose="020F0502020204030204" pitchFamily="34" charset="0"/>
                        </a:rPr>
                        <a:t> + </a:t>
                      </a:r>
                      <a:r>
                        <a:rPr lang="en-US" sz="2800" dirty="0" err="1">
                          <a:latin typeface="Calibri" panose="020F0502020204030204" pitchFamily="34" charset="0"/>
                          <a:ea typeface="Calibri" panose="020F0502020204030204" pitchFamily="34" charset="0"/>
                          <a:cs typeface="Calibri" panose="020F0502020204030204" pitchFamily="34" charset="0"/>
                        </a:rPr>
                        <a:t>Trip_Minutes</a:t>
                      </a:r>
                      <a:endParaRPr lang="en-US" sz="2800" dirty="0">
                        <a:latin typeface="Calibri" panose="020F0502020204030204" pitchFamily="34" charset="0"/>
                        <a:ea typeface="Calibri" panose="020F0502020204030204" pitchFamily="34" charset="0"/>
                        <a:cs typeface="Calibri" panose="020F0502020204030204" pitchFamily="34" charset="0"/>
                      </a:endParaRPr>
                    </a:p>
                  </a:txBody>
                  <a:tcPr marL="137160" marR="137160" marT="68580" marB="68580" anchor="ctr"/>
                </a:tc>
                <a:tc>
                  <a:txBody>
                    <a:bodyPr/>
                    <a:lstStyle/>
                    <a:p>
                      <a:pPr algn="ctr" fontAlgn="b"/>
                      <a:r>
                        <a:rPr lang="en-US" sz="2800" b="0" i="0" u="none" strike="noStrike" dirty="0">
                          <a:solidFill>
                            <a:srgbClr val="000000"/>
                          </a:solidFill>
                          <a:effectLst/>
                          <a:latin typeface="Calibri" panose="020F0502020204030204" pitchFamily="34" charset="0"/>
                        </a:rPr>
                        <a:t>0.3917907</a:t>
                      </a:r>
                    </a:p>
                  </a:txBody>
                  <a:tcPr marL="7620" marR="0" marT="7620" marB="0" anchor="ctr"/>
                </a:tc>
                <a:extLst>
                  <a:ext uri="{0D108BD9-81ED-4DB2-BD59-A6C34878D82A}">
                    <a16:rowId xmlns:a16="http://schemas.microsoft.com/office/drawing/2014/main" val="3951400287"/>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latin typeface="Calibri" panose="020F0502020204030204" pitchFamily="34" charset="0"/>
                          <a:ea typeface="Calibri" panose="020F0502020204030204" pitchFamily="34" charset="0"/>
                          <a:cs typeface="Calibri" panose="020F0502020204030204" pitchFamily="34" charset="0"/>
                        </a:rPr>
                        <a:t>101</a:t>
                      </a:r>
                    </a:p>
                  </a:txBody>
                  <a:tcPr marL="137160" marR="137160" marT="68580" marB="685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latin typeface="Calibri" panose="020F0502020204030204" pitchFamily="34" charset="0"/>
                          <a:ea typeface="Calibri" panose="020F0502020204030204" pitchFamily="34" charset="0"/>
                          <a:cs typeface="Calibri" panose="020F0502020204030204" pitchFamily="34" charset="0"/>
                        </a:rPr>
                        <a:t>Intercept + </a:t>
                      </a:r>
                      <a:r>
                        <a:rPr lang="en-US" sz="2800" dirty="0" err="1">
                          <a:latin typeface="Calibri" panose="020F0502020204030204" pitchFamily="34" charset="0"/>
                          <a:ea typeface="Calibri" panose="020F0502020204030204" pitchFamily="34" charset="0"/>
                          <a:cs typeface="Calibri" panose="020F0502020204030204" pitchFamily="34" charset="0"/>
                        </a:rPr>
                        <a:t>Payment_Method</a:t>
                      </a:r>
                      <a:r>
                        <a:rPr lang="en-US" sz="2800" dirty="0">
                          <a:latin typeface="Calibri" panose="020F0502020204030204" pitchFamily="34" charset="0"/>
                          <a:ea typeface="Calibri" panose="020F0502020204030204" pitchFamily="34" charset="0"/>
                          <a:cs typeface="Calibri" panose="020F0502020204030204" pitchFamily="34" charset="0"/>
                        </a:rPr>
                        <a:t> + </a:t>
                      </a:r>
                      <a:r>
                        <a:rPr lang="en-US" sz="2800" dirty="0" err="1">
                          <a:latin typeface="Calibri" panose="020F0502020204030204" pitchFamily="34" charset="0"/>
                          <a:ea typeface="Calibri" panose="020F0502020204030204" pitchFamily="34" charset="0"/>
                          <a:cs typeface="Calibri" panose="020F0502020204030204" pitchFamily="34" charset="0"/>
                        </a:rPr>
                        <a:t>Trip_Miles</a:t>
                      </a:r>
                      <a:endParaRPr lang="en-US" sz="2800" dirty="0">
                        <a:latin typeface="Calibri" panose="020F0502020204030204" pitchFamily="34" charset="0"/>
                        <a:ea typeface="Calibri" panose="020F0502020204030204" pitchFamily="34" charset="0"/>
                        <a:cs typeface="Calibri" panose="020F0502020204030204" pitchFamily="34" charset="0"/>
                      </a:endParaRPr>
                    </a:p>
                  </a:txBody>
                  <a:tcPr marL="137160" marR="137160" marT="68580" marB="68580" anchor="ctr"/>
                </a:tc>
                <a:tc>
                  <a:txBody>
                    <a:bodyPr/>
                    <a:lstStyle/>
                    <a:p>
                      <a:pPr algn="ctr" fontAlgn="b"/>
                      <a:r>
                        <a:rPr lang="en-US" sz="2800" b="0" i="0" u="none" strike="noStrike" dirty="0">
                          <a:solidFill>
                            <a:srgbClr val="000000"/>
                          </a:solidFill>
                          <a:effectLst/>
                          <a:latin typeface="Calibri" panose="020F0502020204030204" pitchFamily="34" charset="0"/>
                        </a:rPr>
                        <a:t>0.9750175</a:t>
                      </a:r>
                    </a:p>
                  </a:txBody>
                  <a:tcPr marL="7620" marR="0" marT="7620" marB="0" anchor="ctr"/>
                </a:tc>
                <a:extLst>
                  <a:ext uri="{0D108BD9-81ED-4DB2-BD59-A6C34878D82A}">
                    <a16:rowId xmlns:a16="http://schemas.microsoft.com/office/drawing/2014/main" val="2249896991"/>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latin typeface="Calibri" panose="020F0502020204030204" pitchFamily="34" charset="0"/>
                          <a:ea typeface="Calibri" panose="020F0502020204030204" pitchFamily="34" charset="0"/>
                          <a:cs typeface="Calibri" panose="020F0502020204030204" pitchFamily="34" charset="0"/>
                        </a:rPr>
                        <a:t>011</a:t>
                      </a:r>
                    </a:p>
                  </a:txBody>
                  <a:tcPr marL="137160" marR="137160" marT="68580" marB="685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latin typeface="Calibri" panose="020F0502020204030204" pitchFamily="34" charset="0"/>
                          <a:ea typeface="Calibri" panose="020F0502020204030204" pitchFamily="34" charset="0"/>
                          <a:cs typeface="Calibri" panose="020F0502020204030204" pitchFamily="34" charset="0"/>
                        </a:rPr>
                        <a:t>Intercept + </a:t>
                      </a:r>
                      <a:r>
                        <a:rPr lang="en-US" sz="2800" dirty="0" err="1">
                          <a:latin typeface="Calibri" panose="020F0502020204030204" pitchFamily="34" charset="0"/>
                          <a:ea typeface="Calibri" panose="020F0502020204030204" pitchFamily="34" charset="0"/>
                          <a:cs typeface="Calibri" panose="020F0502020204030204" pitchFamily="34" charset="0"/>
                        </a:rPr>
                        <a:t>Trip_Minutes</a:t>
                      </a:r>
                      <a:r>
                        <a:rPr lang="en-US" sz="2800" dirty="0">
                          <a:latin typeface="Calibri" panose="020F0502020204030204" pitchFamily="34" charset="0"/>
                          <a:ea typeface="Calibri" panose="020F0502020204030204" pitchFamily="34" charset="0"/>
                          <a:cs typeface="Calibri" panose="020F0502020204030204" pitchFamily="34" charset="0"/>
                        </a:rPr>
                        <a:t> + </a:t>
                      </a:r>
                      <a:r>
                        <a:rPr lang="en-US" sz="2800" dirty="0" err="1">
                          <a:latin typeface="Calibri" panose="020F0502020204030204" pitchFamily="34" charset="0"/>
                          <a:ea typeface="Calibri" panose="020F0502020204030204" pitchFamily="34" charset="0"/>
                          <a:cs typeface="Calibri" panose="020F0502020204030204" pitchFamily="34" charset="0"/>
                        </a:rPr>
                        <a:t>Trip_Miles</a:t>
                      </a:r>
                      <a:endParaRPr lang="en-US" sz="2800" dirty="0">
                        <a:latin typeface="Calibri" panose="020F0502020204030204" pitchFamily="34" charset="0"/>
                        <a:ea typeface="Calibri" panose="020F0502020204030204" pitchFamily="34" charset="0"/>
                        <a:cs typeface="Calibri" panose="020F0502020204030204" pitchFamily="34" charset="0"/>
                      </a:endParaRPr>
                    </a:p>
                  </a:txBody>
                  <a:tcPr marL="137160" marR="137160" marT="68580" marB="68580" anchor="ctr"/>
                </a:tc>
                <a:tc>
                  <a:txBody>
                    <a:bodyPr/>
                    <a:lstStyle/>
                    <a:p>
                      <a:pPr algn="ctr" fontAlgn="b"/>
                      <a:r>
                        <a:rPr lang="en-US" sz="2800" b="0" i="0" u="none" strike="noStrike" dirty="0">
                          <a:solidFill>
                            <a:srgbClr val="000000"/>
                          </a:solidFill>
                          <a:effectLst/>
                          <a:latin typeface="Calibri" panose="020F0502020204030204" pitchFamily="34" charset="0"/>
                        </a:rPr>
                        <a:t>0.7101373</a:t>
                      </a:r>
                    </a:p>
                  </a:txBody>
                  <a:tcPr marL="7620" marR="0" marT="7620" marB="0" anchor="ctr"/>
                </a:tc>
                <a:extLst>
                  <a:ext uri="{0D108BD9-81ED-4DB2-BD59-A6C34878D82A}">
                    <a16:rowId xmlns:a16="http://schemas.microsoft.com/office/drawing/2014/main" val="1672266578"/>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latin typeface="Calibri" panose="020F0502020204030204" pitchFamily="34" charset="0"/>
                          <a:ea typeface="Calibri" panose="020F0502020204030204" pitchFamily="34" charset="0"/>
                          <a:cs typeface="Calibri" panose="020F0502020204030204" pitchFamily="34" charset="0"/>
                        </a:rPr>
                        <a:t>111</a:t>
                      </a:r>
                    </a:p>
                  </a:txBody>
                  <a:tcPr marL="137160" marR="137160" marT="68580" marB="685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latin typeface="Calibri" panose="020F0502020204030204" pitchFamily="34" charset="0"/>
                          <a:ea typeface="Calibri" panose="020F0502020204030204" pitchFamily="34" charset="0"/>
                          <a:cs typeface="Calibri" panose="020F0502020204030204" pitchFamily="34" charset="0"/>
                        </a:rPr>
                        <a:t>Intercept + </a:t>
                      </a:r>
                      <a:r>
                        <a:rPr lang="en-US" sz="2800" dirty="0" err="1">
                          <a:latin typeface="Calibri" panose="020F0502020204030204" pitchFamily="34" charset="0"/>
                          <a:ea typeface="Calibri" panose="020F0502020204030204" pitchFamily="34" charset="0"/>
                          <a:cs typeface="Calibri" panose="020F0502020204030204" pitchFamily="34" charset="0"/>
                        </a:rPr>
                        <a:t>Payment_Method</a:t>
                      </a:r>
                      <a:r>
                        <a:rPr lang="en-US" sz="2800" dirty="0">
                          <a:latin typeface="Calibri" panose="020F0502020204030204" pitchFamily="34" charset="0"/>
                          <a:ea typeface="Calibri" panose="020F0502020204030204" pitchFamily="34" charset="0"/>
                          <a:cs typeface="Calibri" panose="020F0502020204030204" pitchFamily="34" charset="0"/>
                        </a:rPr>
                        <a:t> + </a:t>
                      </a:r>
                      <a:r>
                        <a:rPr lang="en-US" sz="2800" dirty="0" err="1">
                          <a:latin typeface="Calibri" panose="020F0502020204030204" pitchFamily="34" charset="0"/>
                          <a:ea typeface="Calibri" panose="020F0502020204030204" pitchFamily="34" charset="0"/>
                          <a:cs typeface="Calibri" panose="020F0502020204030204" pitchFamily="34" charset="0"/>
                        </a:rPr>
                        <a:t>Trip_Minutes</a:t>
                      </a:r>
                      <a:r>
                        <a:rPr lang="en-US" sz="2800" dirty="0">
                          <a:latin typeface="Calibri" panose="020F0502020204030204" pitchFamily="34" charset="0"/>
                          <a:ea typeface="Calibri" panose="020F0502020204030204" pitchFamily="34" charset="0"/>
                          <a:cs typeface="Calibri" panose="020F0502020204030204" pitchFamily="34" charset="0"/>
                        </a:rPr>
                        <a:t> + </a:t>
                      </a:r>
                      <a:r>
                        <a:rPr lang="en-US" sz="2800" dirty="0" err="1">
                          <a:latin typeface="Calibri" panose="020F0502020204030204" pitchFamily="34" charset="0"/>
                          <a:ea typeface="Calibri" panose="020F0502020204030204" pitchFamily="34" charset="0"/>
                          <a:cs typeface="Calibri" panose="020F0502020204030204" pitchFamily="34" charset="0"/>
                        </a:rPr>
                        <a:t>Trip_Miles</a:t>
                      </a:r>
                      <a:endParaRPr lang="en-US" sz="2800" dirty="0">
                        <a:latin typeface="Calibri" panose="020F0502020204030204" pitchFamily="34" charset="0"/>
                        <a:ea typeface="Calibri" panose="020F0502020204030204" pitchFamily="34" charset="0"/>
                        <a:cs typeface="Calibri" panose="020F0502020204030204" pitchFamily="34" charset="0"/>
                      </a:endParaRPr>
                    </a:p>
                  </a:txBody>
                  <a:tcPr marL="137160" marR="137160" marT="68580" marB="68580" anchor="ctr"/>
                </a:tc>
                <a:tc>
                  <a:txBody>
                    <a:bodyPr/>
                    <a:lstStyle/>
                    <a:p>
                      <a:pPr algn="ctr" fontAlgn="b"/>
                      <a:r>
                        <a:rPr lang="en-US" sz="2800" b="0" i="0" u="none" strike="noStrike" dirty="0">
                          <a:solidFill>
                            <a:srgbClr val="000000"/>
                          </a:solidFill>
                          <a:effectLst/>
                          <a:latin typeface="Calibri" panose="020F0502020204030204" pitchFamily="34" charset="0"/>
                        </a:rPr>
                        <a:t>0.9794143</a:t>
                      </a:r>
                    </a:p>
                  </a:txBody>
                  <a:tcPr marL="7620" marR="0" marT="7620" marB="0" anchor="ctr"/>
                </a:tc>
                <a:extLst>
                  <a:ext uri="{0D108BD9-81ED-4DB2-BD59-A6C34878D82A}">
                    <a16:rowId xmlns:a16="http://schemas.microsoft.com/office/drawing/2014/main" val="1186429456"/>
                  </a:ext>
                </a:extLst>
              </a:tr>
            </a:tbl>
          </a:graphicData>
        </a:graphic>
      </p:graphicFrame>
    </p:spTree>
    <p:extLst>
      <p:ext uri="{BB962C8B-B14F-4D97-AF65-F5344CB8AC3E}">
        <p14:creationId xmlns:p14="http://schemas.microsoft.com/office/powerpoint/2010/main" val="35427595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bg1"/>
                </a:solidFill>
              </a:rPr>
              <a:t>The Grand Coalition</a:t>
            </a:r>
          </a:p>
        </p:txBody>
      </p:sp>
      <p:graphicFrame>
        <p:nvGraphicFramePr>
          <p:cNvPr id="8" name="Content Placeholder 7">
            <a:extLst>
              <a:ext uri="{FF2B5EF4-FFF2-40B4-BE49-F238E27FC236}">
                <a16:creationId xmlns:a16="http://schemas.microsoft.com/office/drawing/2014/main" id="{9EE23538-1B35-8939-E954-BB3BB5E82CB1}"/>
              </a:ext>
            </a:extLst>
          </p:cNvPr>
          <p:cNvGraphicFramePr>
            <a:graphicFrameLocks noGrp="1"/>
          </p:cNvGraphicFramePr>
          <p:nvPr>
            <p:ph idx="1"/>
            <p:extLst>
              <p:ext uri="{D42A27DB-BD31-4B8C-83A1-F6EECF244321}">
                <p14:modId xmlns:p14="http://schemas.microsoft.com/office/powerpoint/2010/main" val="1900366089"/>
              </p:ext>
            </p:extLst>
          </p:nvPr>
        </p:nvGraphicFramePr>
        <p:xfrm>
          <a:off x="1551306" y="2583180"/>
          <a:ext cx="15179040" cy="5120640"/>
        </p:xfrm>
        <a:graphic>
          <a:graphicData uri="http://schemas.openxmlformats.org/drawingml/2006/table">
            <a:tbl>
              <a:tblPr firstRow="1">
                <a:tableStyleId>{5DA37D80-6434-44D0-A028-1B22A696006F}</a:tableStyleId>
              </a:tblPr>
              <a:tblGrid>
                <a:gridCol w="7772400">
                  <a:extLst>
                    <a:ext uri="{9D8B030D-6E8A-4147-A177-3AD203B41FA5}">
                      <a16:colId xmlns:a16="http://schemas.microsoft.com/office/drawing/2014/main" val="1884946980"/>
                    </a:ext>
                  </a:extLst>
                </a:gridCol>
                <a:gridCol w="2468880">
                  <a:extLst>
                    <a:ext uri="{9D8B030D-6E8A-4147-A177-3AD203B41FA5}">
                      <a16:colId xmlns:a16="http://schemas.microsoft.com/office/drawing/2014/main" val="726774658"/>
                    </a:ext>
                  </a:extLst>
                </a:gridCol>
                <a:gridCol w="2468880">
                  <a:extLst>
                    <a:ext uri="{9D8B030D-6E8A-4147-A177-3AD203B41FA5}">
                      <a16:colId xmlns:a16="http://schemas.microsoft.com/office/drawing/2014/main" val="1471119480"/>
                    </a:ext>
                  </a:extLst>
                </a:gridCol>
                <a:gridCol w="2468880">
                  <a:extLst>
                    <a:ext uri="{9D8B030D-6E8A-4147-A177-3AD203B41FA5}">
                      <a16:colId xmlns:a16="http://schemas.microsoft.com/office/drawing/2014/main" val="4220647587"/>
                    </a:ext>
                  </a:extLst>
                </a:gridCol>
              </a:tblGrid>
              <a:tr h="731520">
                <a:tc>
                  <a:txBody>
                    <a:bodyPr/>
                    <a:lstStyle/>
                    <a:p>
                      <a:pPr algn="l" fontAlgn="b"/>
                      <a:r>
                        <a:rPr lang="en-US" sz="2800" b="1"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Coalition</a:t>
                      </a:r>
                      <a:endParaRPr lang="en-US" sz="28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800" b="1"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Feature 1</a:t>
                      </a:r>
                      <a:endParaRPr lang="en-US" sz="28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800" b="1"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Feature 2</a:t>
                      </a:r>
                      <a:endParaRPr lang="en-US" sz="28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800" b="1"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Feature 3</a:t>
                      </a:r>
                      <a:endParaRPr lang="en-US" sz="28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134750699"/>
                  </a:ext>
                </a:extLst>
              </a:tr>
              <a:tr h="731520">
                <a:tc>
                  <a:txBody>
                    <a:bodyPr/>
                    <a:lstStyle/>
                    <a:p>
                      <a:pPr algn="l" fontAlgn="b"/>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US" sz="2800" b="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Payment_Method</a:t>
                      </a:r>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800" b="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Trip_Minutes</a:t>
                      </a:r>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800" b="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Trip_Miles</a:t>
                      </a:r>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en-US" sz="2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0.3167265</a:t>
                      </a:r>
                      <a:endParaRPr lang="en-US" sz="2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0.3917907</a:t>
                      </a:r>
                      <a:endParaRPr lang="en-US" sz="2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0.9794143</a:t>
                      </a:r>
                      <a:endParaRPr lang="en-US" sz="2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3082876310"/>
                  </a:ext>
                </a:extLst>
              </a:tr>
              <a:tr h="731520">
                <a:tc>
                  <a:txBody>
                    <a:bodyPr/>
                    <a:lstStyle/>
                    <a:p>
                      <a:pPr algn="l" fontAlgn="b"/>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US" sz="2800" b="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Payment_Method</a:t>
                      </a:r>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800" b="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Trip_Miles</a:t>
                      </a:r>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800" b="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Trip_Minutes</a:t>
                      </a:r>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en-US" sz="2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0.3167265</a:t>
                      </a:r>
                      <a:endParaRPr lang="en-US" sz="2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0.9750175</a:t>
                      </a:r>
                      <a:endParaRPr lang="en-US" sz="2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0.9794143</a:t>
                      </a:r>
                      <a:endParaRPr lang="en-US" sz="2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1723050820"/>
                  </a:ext>
                </a:extLst>
              </a:tr>
              <a:tr h="731520">
                <a:tc>
                  <a:txBody>
                    <a:bodyPr/>
                    <a:lstStyle/>
                    <a:p>
                      <a:pPr algn="l" fontAlgn="b"/>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US" sz="2800" b="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Trip_Minutes</a:t>
                      </a:r>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800" b="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Payment_Method</a:t>
                      </a:r>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800" b="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Trip_Miles</a:t>
                      </a:r>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en-US" sz="2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0.0967198</a:t>
                      </a:r>
                      <a:endParaRPr lang="en-US" sz="2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0.3917907</a:t>
                      </a:r>
                      <a:endParaRPr lang="en-US" sz="2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0.9794143</a:t>
                      </a:r>
                      <a:endParaRPr lang="en-US" sz="2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2176750996"/>
                  </a:ext>
                </a:extLst>
              </a:tr>
              <a:tr h="731520">
                <a:tc>
                  <a:txBody>
                    <a:bodyPr/>
                    <a:lstStyle/>
                    <a:p>
                      <a:pPr algn="l" fontAlgn="b"/>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US" sz="2800" b="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Trip_Minutes</a:t>
                      </a:r>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800" b="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Trip_Miles</a:t>
                      </a:r>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800" b="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Payment_Method</a:t>
                      </a:r>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en-US" sz="2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800" b="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0.0967198</a:t>
                      </a:r>
                      <a:endParaRPr lang="en-US" sz="2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0.7101373</a:t>
                      </a:r>
                      <a:endParaRPr lang="en-US" sz="2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0.9794143</a:t>
                      </a:r>
                      <a:endParaRPr lang="en-US" sz="2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2932527057"/>
                  </a:ext>
                </a:extLst>
              </a:tr>
              <a:tr h="731520">
                <a:tc>
                  <a:txBody>
                    <a:bodyPr/>
                    <a:lstStyle/>
                    <a:p>
                      <a:pPr algn="l" fontAlgn="b"/>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US" sz="2800" b="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Trip_Miles</a:t>
                      </a:r>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800" b="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Payment_Method</a:t>
                      </a:r>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800" b="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Trip_Minutes</a:t>
                      </a:r>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en-US" sz="2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800" b="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0.7009683</a:t>
                      </a:r>
                      <a:endParaRPr lang="en-US" sz="2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0.9750175</a:t>
                      </a:r>
                      <a:endParaRPr lang="en-US" sz="2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0.9794143</a:t>
                      </a:r>
                      <a:endParaRPr lang="en-US" sz="2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113559601"/>
                  </a:ext>
                </a:extLst>
              </a:tr>
              <a:tr h="731520">
                <a:tc>
                  <a:txBody>
                    <a:bodyPr/>
                    <a:lstStyle/>
                    <a:p>
                      <a:pPr algn="l" fontAlgn="b"/>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US" sz="2800" b="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Trip_Miles</a:t>
                      </a:r>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800" b="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Trip_Minutes</a:t>
                      </a:r>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800" b="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Payment_Method</a:t>
                      </a:r>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en-US" sz="2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800" b="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0.7009683</a:t>
                      </a:r>
                      <a:endParaRPr lang="en-US" sz="2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0.7101373</a:t>
                      </a:r>
                      <a:endParaRPr lang="en-US" sz="2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0.9794143</a:t>
                      </a:r>
                      <a:endParaRPr lang="en-US" sz="2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2048436057"/>
                  </a:ext>
                </a:extLst>
              </a:tr>
            </a:tbl>
          </a:graphicData>
        </a:graphic>
      </p:graphicFrame>
    </p:spTree>
    <p:extLst>
      <p:ext uri="{BB962C8B-B14F-4D97-AF65-F5344CB8AC3E}">
        <p14:creationId xmlns:p14="http://schemas.microsoft.com/office/powerpoint/2010/main" val="33037739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5400" b="1" dirty="0">
                <a:solidFill>
                  <a:schemeClr val="bg1"/>
                </a:solidFill>
              </a:rPr>
              <a:t>(</a:t>
            </a:r>
            <a:r>
              <a:rPr lang="en-US" sz="5400" b="1" dirty="0" err="1">
                <a:solidFill>
                  <a:schemeClr val="bg1"/>
                </a:solidFill>
              </a:rPr>
              <a:t>Trip_Minutes</a:t>
            </a:r>
            <a:r>
              <a:rPr lang="en-US" sz="5400" b="1" dirty="0">
                <a:solidFill>
                  <a:schemeClr val="bg1"/>
                </a:solidFill>
              </a:rPr>
              <a:t>, </a:t>
            </a:r>
            <a:r>
              <a:rPr lang="en-US" sz="5400" b="1" dirty="0" err="1">
                <a:solidFill>
                  <a:schemeClr val="bg1"/>
                </a:solidFill>
              </a:rPr>
              <a:t>Payment_Method</a:t>
            </a:r>
            <a:r>
              <a:rPr lang="en-US" sz="5400" b="1" dirty="0">
                <a:solidFill>
                  <a:schemeClr val="bg1"/>
                </a:solidFill>
              </a:rPr>
              <a:t>, </a:t>
            </a:r>
            <a:r>
              <a:rPr lang="en-US" sz="5400" b="1" dirty="0" err="1">
                <a:solidFill>
                  <a:schemeClr val="bg1"/>
                </a:solidFill>
              </a:rPr>
              <a:t>Trip_Miles</a:t>
            </a:r>
            <a:r>
              <a:rPr lang="en-US" sz="5400" b="1" dirty="0">
                <a:solidFill>
                  <a:schemeClr val="bg1"/>
                </a:solidFill>
              </a:rPr>
              <a:t>) Coalition</a:t>
            </a:r>
          </a:p>
        </p:txBody>
      </p:sp>
      <p:sp>
        <p:nvSpPr>
          <p:cNvPr id="8" name="Content Placeholder 7">
            <a:extLst>
              <a:ext uri="{FF2B5EF4-FFF2-40B4-BE49-F238E27FC236}">
                <a16:creationId xmlns:a16="http://schemas.microsoft.com/office/drawing/2014/main" id="{6B092304-26A5-CBD3-F778-3445AA31C890}"/>
              </a:ext>
            </a:extLst>
          </p:cNvPr>
          <p:cNvSpPr>
            <a:spLocks noGrp="1"/>
          </p:cNvSpPr>
          <p:nvPr>
            <p:ph idx="1"/>
          </p:nvPr>
        </p:nvSpPr>
        <p:spPr>
          <a:xfrm>
            <a:off x="1551306" y="3783723"/>
            <a:ext cx="15179040" cy="5296871"/>
          </a:xfrm>
        </p:spPr>
        <p:txBody>
          <a:bodyPr anchor="ctr"/>
          <a:lstStyle/>
          <a:p>
            <a:pPr marL="742950" indent="-742950">
              <a:lnSpc>
                <a:spcPct val="125000"/>
              </a:lnSpc>
              <a:spcBef>
                <a:spcPts val="600"/>
              </a:spcBef>
              <a:buFont typeface="+mj-lt"/>
              <a:buAutoNum type="arabicPeriod"/>
            </a:pPr>
            <a:r>
              <a:rPr lang="en-US" sz="3800" dirty="0"/>
              <a:t>At the beginning, the coalition utility value is zero.</a:t>
            </a:r>
          </a:p>
          <a:p>
            <a:pPr marL="742950" indent="-742950">
              <a:lnSpc>
                <a:spcPct val="125000"/>
              </a:lnSpc>
              <a:spcBef>
                <a:spcPts val="600"/>
              </a:spcBef>
              <a:buFont typeface="+mj-lt"/>
              <a:buAutoNum type="arabicPeriod"/>
            </a:pPr>
            <a:r>
              <a:rPr lang="en-US" sz="3800" b="1" dirty="0" err="1"/>
              <a:t>Trip_Minutes</a:t>
            </a:r>
            <a:r>
              <a:rPr lang="en-US" sz="3800" dirty="0"/>
              <a:t> initiates the coalition, so it contributes</a:t>
            </a:r>
            <a:br>
              <a:rPr lang="en-US" sz="3800" dirty="0"/>
            </a:br>
            <a:r>
              <a:rPr lang="en-US" sz="3800" dirty="0"/>
              <a:t>0.0967198 - 0 = 0.0967198 to the coalition utility value.</a:t>
            </a:r>
          </a:p>
          <a:p>
            <a:pPr marL="742950" indent="-742950">
              <a:lnSpc>
                <a:spcPct val="125000"/>
              </a:lnSpc>
              <a:spcBef>
                <a:spcPts val="600"/>
              </a:spcBef>
              <a:buFont typeface="+mj-lt"/>
              <a:buAutoNum type="arabicPeriod"/>
            </a:pPr>
            <a:r>
              <a:rPr lang="en-US" sz="3800" b="1" dirty="0" err="1"/>
              <a:t>Payment_Method</a:t>
            </a:r>
            <a:r>
              <a:rPr lang="en-US" sz="3800" dirty="0"/>
              <a:t> joins the coalition next, and it contributes</a:t>
            </a:r>
            <a:br>
              <a:rPr lang="en-US" sz="3800" dirty="0"/>
            </a:br>
            <a:r>
              <a:rPr lang="en-US" sz="3800" dirty="0"/>
              <a:t>0.3917907 - 0.0967198 = 0.2950709 to the coalition utility value.</a:t>
            </a:r>
          </a:p>
          <a:p>
            <a:pPr marL="742950" indent="-742950">
              <a:lnSpc>
                <a:spcPct val="125000"/>
              </a:lnSpc>
              <a:spcBef>
                <a:spcPts val="600"/>
              </a:spcBef>
              <a:buFont typeface="+mj-lt"/>
              <a:buAutoNum type="arabicPeriod"/>
            </a:pPr>
            <a:r>
              <a:rPr lang="en-US" sz="3800" b="1" dirty="0" err="1"/>
              <a:t>Trip_Miles</a:t>
            </a:r>
            <a:r>
              <a:rPr lang="en-US" sz="3800" dirty="0"/>
              <a:t> joins the coalition last, and it contributes</a:t>
            </a:r>
            <a:br>
              <a:rPr lang="en-US" sz="3800" dirty="0"/>
            </a:br>
            <a:r>
              <a:rPr lang="en-US" sz="3800" dirty="0"/>
              <a:t>0.9794143 - 0.3917907 = 0.5876236 to the coalition utility value.</a:t>
            </a:r>
          </a:p>
        </p:txBody>
      </p:sp>
      <p:graphicFrame>
        <p:nvGraphicFramePr>
          <p:cNvPr id="9" name="Table 8">
            <a:extLst>
              <a:ext uri="{FF2B5EF4-FFF2-40B4-BE49-F238E27FC236}">
                <a16:creationId xmlns:a16="http://schemas.microsoft.com/office/drawing/2014/main" id="{1431E3D3-056D-21A3-BE2B-3F047DBB8D56}"/>
              </a:ext>
            </a:extLst>
          </p:cNvPr>
          <p:cNvGraphicFramePr>
            <a:graphicFrameLocks noGrp="1"/>
          </p:cNvGraphicFramePr>
          <p:nvPr>
            <p:extLst>
              <p:ext uri="{D42A27DB-BD31-4B8C-83A1-F6EECF244321}">
                <p14:modId xmlns:p14="http://schemas.microsoft.com/office/powerpoint/2010/main" val="2933724790"/>
              </p:ext>
            </p:extLst>
          </p:nvPr>
        </p:nvGraphicFramePr>
        <p:xfrm>
          <a:off x="1551306" y="1874164"/>
          <a:ext cx="15179040" cy="1463040"/>
        </p:xfrm>
        <a:graphic>
          <a:graphicData uri="http://schemas.openxmlformats.org/drawingml/2006/table">
            <a:tbl>
              <a:tblPr firstRow="1">
                <a:tableStyleId>{5DA37D80-6434-44D0-A028-1B22A696006F}</a:tableStyleId>
              </a:tblPr>
              <a:tblGrid>
                <a:gridCol w="7772400">
                  <a:extLst>
                    <a:ext uri="{9D8B030D-6E8A-4147-A177-3AD203B41FA5}">
                      <a16:colId xmlns:a16="http://schemas.microsoft.com/office/drawing/2014/main" val="4006818382"/>
                    </a:ext>
                  </a:extLst>
                </a:gridCol>
                <a:gridCol w="2468880">
                  <a:extLst>
                    <a:ext uri="{9D8B030D-6E8A-4147-A177-3AD203B41FA5}">
                      <a16:colId xmlns:a16="http://schemas.microsoft.com/office/drawing/2014/main" val="1182515856"/>
                    </a:ext>
                  </a:extLst>
                </a:gridCol>
                <a:gridCol w="2468880">
                  <a:extLst>
                    <a:ext uri="{9D8B030D-6E8A-4147-A177-3AD203B41FA5}">
                      <a16:colId xmlns:a16="http://schemas.microsoft.com/office/drawing/2014/main" val="3909738531"/>
                    </a:ext>
                  </a:extLst>
                </a:gridCol>
                <a:gridCol w="2468880">
                  <a:extLst>
                    <a:ext uri="{9D8B030D-6E8A-4147-A177-3AD203B41FA5}">
                      <a16:colId xmlns:a16="http://schemas.microsoft.com/office/drawing/2014/main" val="167919303"/>
                    </a:ext>
                  </a:extLst>
                </a:gridCol>
              </a:tblGrid>
              <a:tr h="731520">
                <a:tc>
                  <a:txBody>
                    <a:bodyPr/>
                    <a:lstStyle/>
                    <a:p>
                      <a:pPr algn="l" fontAlgn="b"/>
                      <a:r>
                        <a:rPr lang="en-US" sz="2800" b="1"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Coalition</a:t>
                      </a:r>
                      <a:endParaRPr lang="en-US" sz="28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800" b="1"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Feature 1</a:t>
                      </a:r>
                      <a:endParaRPr lang="en-US" sz="28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800" b="1"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Feature 2</a:t>
                      </a:r>
                      <a:endParaRPr lang="en-US" sz="28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800" b="1"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Feature 3</a:t>
                      </a:r>
                      <a:endParaRPr lang="en-US" sz="28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3717055229"/>
                  </a:ext>
                </a:extLst>
              </a:tr>
              <a:tr h="731520">
                <a:tc>
                  <a:txBody>
                    <a:bodyPr/>
                    <a:lstStyle/>
                    <a:p>
                      <a:pPr algn="l" fontAlgn="b"/>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US" sz="2800" b="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Trip_Minutes</a:t>
                      </a:r>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800" b="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Payment_Method</a:t>
                      </a:r>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800" b="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Trip_Miles</a:t>
                      </a:r>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en-US" sz="2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0.0967198</a:t>
                      </a:r>
                      <a:endParaRPr lang="en-US" sz="2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0.3917907</a:t>
                      </a:r>
                      <a:endParaRPr lang="en-US" sz="2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0.9794143</a:t>
                      </a:r>
                      <a:endParaRPr lang="en-US" sz="2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2483707720"/>
                  </a:ext>
                </a:extLst>
              </a:tr>
            </a:tbl>
          </a:graphicData>
        </a:graphic>
      </p:graphicFrame>
    </p:spTree>
    <p:extLst>
      <p:ext uri="{BB962C8B-B14F-4D97-AF65-F5344CB8AC3E}">
        <p14:creationId xmlns:p14="http://schemas.microsoft.com/office/powerpoint/2010/main" val="15911771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bg1"/>
                </a:solidFill>
              </a:rPr>
              <a:t>Feature’s Contribution to Coef. of Determination</a:t>
            </a:r>
          </a:p>
        </p:txBody>
      </p:sp>
      <p:sp>
        <p:nvSpPr>
          <p:cNvPr id="8" name="Content Placeholder 2">
            <a:extLst>
              <a:ext uri="{FF2B5EF4-FFF2-40B4-BE49-F238E27FC236}">
                <a16:creationId xmlns:a16="http://schemas.microsoft.com/office/drawing/2014/main" id="{D660C120-37E7-46C2-9F0F-52114F04A179}"/>
              </a:ext>
            </a:extLst>
          </p:cNvPr>
          <p:cNvSpPr txBox="1">
            <a:spLocks/>
          </p:cNvSpPr>
          <p:nvPr/>
        </p:nvSpPr>
        <p:spPr>
          <a:xfrm>
            <a:off x="1562100" y="7765878"/>
            <a:ext cx="15544800" cy="1188720"/>
          </a:xfrm>
          <a:prstGeom prst="rect">
            <a:avLst/>
          </a:prstGeom>
          <a:solidFill>
            <a:srgbClr val="CCFF99"/>
          </a:solidFill>
        </p:spPr>
        <p:txBody>
          <a:bodyPr vert="horz" lIns="137160" tIns="68580" rIns="137160" bIns="68580" rtlCol="0" anchor="ct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900"/>
              </a:spcBef>
              <a:buNone/>
            </a:pPr>
            <a:r>
              <a:rPr lang="en-US" sz="2600" b="1" dirty="0">
                <a:latin typeface="Calibri" panose="020F0502020204030204" pitchFamily="34" charset="0"/>
                <a:ea typeface="Calibri" panose="020F0502020204030204" pitchFamily="34" charset="0"/>
                <a:cs typeface="Calibri" panose="020F0502020204030204" pitchFamily="34" charset="0"/>
              </a:rPr>
              <a:t>Take note! The sum of Average Contributions is 0.2901878 + 0.0477444 + 0.6414820 = 0.9794143.  The sum is equal to the Coefficient of Determination of the model Intercept + </a:t>
            </a:r>
            <a:r>
              <a:rPr lang="en-US" sz="2600" b="1" dirty="0" err="1">
                <a:latin typeface="Calibri" panose="020F0502020204030204" pitchFamily="34" charset="0"/>
                <a:ea typeface="Calibri" panose="020F0502020204030204" pitchFamily="34" charset="0"/>
                <a:cs typeface="Calibri" panose="020F0502020204030204" pitchFamily="34" charset="0"/>
              </a:rPr>
              <a:t>Payment_Method</a:t>
            </a:r>
            <a:r>
              <a:rPr lang="en-US" sz="2600" b="1" dirty="0">
                <a:latin typeface="Calibri" panose="020F0502020204030204" pitchFamily="34" charset="0"/>
                <a:ea typeface="Calibri" panose="020F0502020204030204" pitchFamily="34" charset="0"/>
                <a:cs typeface="Calibri" panose="020F0502020204030204" pitchFamily="34" charset="0"/>
              </a:rPr>
              <a:t> + </a:t>
            </a:r>
            <a:r>
              <a:rPr lang="en-US" sz="2600" b="1" dirty="0" err="1">
                <a:latin typeface="Calibri" panose="020F0502020204030204" pitchFamily="34" charset="0"/>
                <a:ea typeface="Calibri" panose="020F0502020204030204" pitchFamily="34" charset="0"/>
                <a:cs typeface="Calibri" panose="020F0502020204030204" pitchFamily="34" charset="0"/>
              </a:rPr>
              <a:t>Trip_Minutes</a:t>
            </a:r>
            <a:r>
              <a:rPr lang="en-US" sz="2600" b="1" dirty="0">
                <a:latin typeface="Calibri" panose="020F0502020204030204" pitchFamily="34" charset="0"/>
                <a:ea typeface="Calibri" panose="020F0502020204030204" pitchFamily="34" charset="0"/>
                <a:cs typeface="Calibri" panose="020F0502020204030204" pitchFamily="34" charset="0"/>
              </a:rPr>
              <a:t> + </a:t>
            </a:r>
            <a:r>
              <a:rPr lang="en-US" sz="2600" b="1" dirty="0" err="1">
                <a:latin typeface="Calibri" panose="020F0502020204030204" pitchFamily="34" charset="0"/>
                <a:ea typeface="Calibri" panose="020F0502020204030204" pitchFamily="34" charset="0"/>
                <a:cs typeface="Calibri" panose="020F0502020204030204" pitchFamily="34" charset="0"/>
              </a:rPr>
              <a:t>Trip_Miles</a:t>
            </a:r>
            <a:r>
              <a:rPr lang="en-US" sz="2600" b="1" dirty="0">
                <a:latin typeface="Calibri" panose="020F0502020204030204" pitchFamily="34" charset="0"/>
                <a:ea typeface="Calibri" panose="020F0502020204030204" pitchFamily="34" charset="0"/>
                <a:cs typeface="Calibri" panose="020F0502020204030204" pitchFamily="34" charset="0"/>
              </a:rPr>
              <a:t>. </a:t>
            </a:r>
          </a:p>
        </p:txBody>
      </p:sp>
      <p:graphicFrame>
        <p:nvGraphicFramePr>
          <p:cNvPr id="6" name="Table 5">
            <a:extLst>
              <a:ext uri="{FF2B5EF4-FFF2-40B4-BE49-F238E27FC236}">
                <a16:creationId xmlns:a16="http://schemas.microsoft.com/office/drawing/2014/main" id="{CCB41453-8AC9-B65D-1905-FD3B54C44D2B}"/>
              </a:ext>
            </a:extLst>
          </p:cNvPr>
          <p:cNvGraphicFramePr>
            <a:graphicFrameLocks noGrp="1"/>
          </p:cNvGraphicFramePr>
          <p:nvPr>
            <p:extLst>
              <p:ext uri="{D42A27DB-BD31-4B8C-83A1-F6EECF244321}">
                <p14:modId xmlns:p14="http://schemas.microsoft.com/office/powerpoint/2010/main" val="3512805869"/>
              </p:ext>
            </p:extLst>
          </p:nvPr>
        </p:nvGraphicFramePr>
        <p:xfrm>
          <a:off x="1098550" y="2259467"/>
          <a:ext cx="16367760" cy="5120640"/>
        </p:xfrm>
        <a:graphic>
          <a:graphicData uri="http://schemas.openxmlformats.org/drawingml/2006/table">
            <a:tbl>
              <a:tblPr firstRow="1">
                <a:tableStyleId>{3B4B98B0-60AC-42C2-AFA5-B58CD77FA1E5}</a:tableStyleId>
              </a:tblPr>
              <a:tblGrid>
                <a:gridCol w="7315200">
                  <a:extLst>
                    <a:ext uri="{9D8B030D-6E8A-4147-A177-3AD203B41FA5}">
                      <a16:colId xmlns:a16="http://schemas.microsoft.com/office/drawing/2014/main" val="3946052904"/>
                    </a:ext>
                  </a:extLst>
                </a:gridCol>
                <a:gridCol w="3017520">
                  <a:extLst>
                    <a:ext uri="{9D8B030D-6E8A-4147-A177-3AD203B41FA5}">
                      <a16:colId xmlns:a16="http://schemas.microsoft.com/office/drawing/2014/main" val="301478789"/>
                    </a:ext>
                  </a:extLst>
                </a:gridCol>
                <a:gridCol w="3017520">
                  <a:extLst>
                    <a:ext uri="{9D8B030D-6E8A-4147-A177-3AD203B41FA5}">
                      <a16:colId xmlns:a16="http://schemas.microsoft.com/office/drawing/2014/main" val="4211390677"/>
                    </a:ext>
                  </a:extLst>
                </a:gridCol>
                <a:gridCol w="3017520">
                  <a:extLst>
                    <a:ext uri="{9D8B030D-6E8A-4147-A177-3AD203B41FA5}">
                      <a16:colId xmlns:a16="http://schemas.microsoft.com/office/drawing/2014/main" val="1540218119"/>
                    </a:ext>
                  </a:extLst>
                </a:gridCol>
              </a:tblGrid>
              <a:tr h="640080">
                <a:tc>
                  <a:txBody>
                    <a:bodyPr/>
                    <a:lstStyle/>
                    <a:p>
                      <a:pPr algn="ctr" fontAlgn="b"/>
                      <a:r>
                        <a:rPr lang="en-US" sz="2800" b="1"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Coalition</a:t>
                      </a:r>
                      <a:endParaRPr lang="en-US" sz="28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800" b="1"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Payment_Method</a:t>
                      </a:r>
                      <a:endParaRPr lang="en-US" sz="28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800" b="1"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Trip_Mintutes</a:t>
                      </a:r>
                      <a:endParaRPr lang="en-US" sz="28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800" b="1"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Trip_Miles</a:t>
                      </a:r>
                      <a:endParaRPr lang="en-US" sz="28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2926565374"/>
                  </a:ext>
                </a:extLst>
              </a:tr>
              <a:tr h="640080">
                <a:tc>
                  <a:txBody>
                    <a:bodyPr/>
                    <a:lstStyle/>
                    <a:p>
                      <a:pPr algn="ctr" fontAlgn="b"/>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US" sz="2800" b="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Payment_Method</a:t>
                      </a:r>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800" b="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Trip_Minutes</a:t>
                      </a:r>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800" b="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Trip_Miles</a:t>
                      </a:r>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en-US" sz="2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0.3167265</a:t>
                      </a:r>
                      <a:endParaRPr lang="en-US" sz="2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800" b="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0.0750641</a:t>
                      </a:r>
                      <a:endParaRPr lang="en-US" sz="2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0.5876236</a:t>
                      </a:r>
                      <a:endParaRPr lang="en-US" sz="2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3688780155"/>
                  </a:ext>
                </a:extLst>
              </a:tr>
              <a:tr h="640080">
                <a:tc>
                  <a:txBody>
                    <a:bodyPr/>
                    <a:lstStyle/>
                    <a:p>
                      <a:pPr algn="ctr" fontAlgn="b"/>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US" sz="2800" b="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Payment_Method</a:t>
                      </a:r>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800" b="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Trip_Miles</a:t>
                      </a:r>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800" b="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Trip_Minutes</a:t>
                      </a:r>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en-US" sz="2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800" b="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0.3167265</a:t>
                      </a:r>
                      <a:endParaRPr lang="en-US" sz="2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0.0043967</a:t>
                      </a:r>
                      <a:endParaRPr lang="en-US" sz="2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0.6582910</a:t>
                      </a:r>
                      <a:endParaRPr lang="en-US" sz="2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3450939091"/>
                  </a:ext>
                </a:extLst>
              </a:tr>
              <a:tr h="640080">
                <a:tc>
                  <a:txBody>
                    <a:bodyPr/>
                    <a:lstStyle/>
                    <a:p>
                      <a:pPr algn="ctr" fontAlgn="b"/>
                      <a:r>
                        <a:rPr lang="en-US" sz="2800" b="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(Trip_Minutes, Payment_Method, Trip_Miles)</a:t>
                      </a:r>
                      <a:endParaRPr lang="en-US" sz="2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0.2950709</a:t>
                      </a:r>
                      <a:endParaRPr lang="en-US" sz="2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0.0967198</a:t>
                      </a:r>
                      <a:endParaRPr lang="en-US" sz="2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0.5876236</a:t>
                      </a:r>
                      <a:endParaRPr lang="en-US" sz="2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545723760"/>
                  </a:ext>
                </a:extLst>
              </a:tr>
              <a:tr h="640080">
                <a:tc>
                  <a:txBody>
                    <a:bodyPr/>
                    <a:lstStyle/>
                    <a:p>
                      <a:pPr algn="ctr" fontAlgn="b"/>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US" sz="2800" b="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Trip_Minutes</a:t>
                      </a:r>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800" b="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Trip_Miles</a:t>
                      </a:r>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800" b="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Payment_Method</a:t>
                      </a:r>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en-US" sz="2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800" b="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0.2692769</a:t>
                      </a:r>
                      <a:endParaRPr lang="en-US" sz="2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0.0967198</a:t>
                      </a:r>
                      <a:endParaRPr lang="en-US" sz="2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0.6134175</a:t>
                      </a:r>
                      <a:endParaRPr lang="en-US" sz="2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3437499774"/>
                  </a:ext>
                </a:extLst>
              </a:tr>
              <a:tr h="640080">
                <a:tc>
                  <a:txBody>
                    <a:bodyPr/>
                    <a:lstStyle/>
                    <a:p>
                      <a:pPr algn="ctr" fontAlgn="b"/>
                      <a:r>
                        <a:rPr lang="en-US" sz="2800" b="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(Trip_Miles, Payment_Method, Trip_Minutes)</a:t>
                      </a:r>
                      <a:endParaRPr lang="en-US" sz="2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800" b="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0.2740493</a:t>
                      </a:r>
                      <a:endParaRPr lang="en-US" sz="2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800" b="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0.0043967</a:t>
                      </a:r>
                      <a:endParaRPr lang="en-US" sz="2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0.7009683</a:t>
                      </a:r>
                      <a:endParaRPr lang="en-US" sz="2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3857290292"/>
                  </a:ext>
                </a:extLst>
              </a:tr>
              <a:tr h="640080">
                <a:tc>
                  <a:txBody>
                    <a:bodyPr/>
                    <a:lstStyle/>
                    <a:p>
                      <a:pPr algn="ctr" fontAlgn="b"/>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US" sz="2800" b="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Trip_Miles</a:t>
                      </a:r>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800" b="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Trip_Minutes</a:t>
                      </a:r>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800" b="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Payment_Method</a:t>
                      </a:r>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en-US" sz="2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b"/>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0.2692769</a:t>
                      </a:r>
                      <a:endParaRPr lang="en-US" sz="2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b"/>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0.0091691</a:t>
                      </a:r>
                      <a:endParaRPr lang="en-US" sz="2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b"/>
                      <a:r>
                        <a:rPr lang="en-US" sz="28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0.7009683</a:t>
                      </a:r>
                      <a:endParaRPr lang="en-US" sz="2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7327659"/>
                  </a:ext>
                </a:extLst>
              </a:tr>
              <a:tr h="640080">
                <a:tc>
                  <a:txBody>
                    <a:bodyPr/>
                    <a:lstStyle/>
                    <a:p>
                      <a:pPr algn="r" fontAlgn="b"/>
                      <a:r>
                        <a:rPr lang="en-US" sz="2800" b="1"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Average Contribution</a:t>
                      </a:r>
                      <a:endParaRPr lang="en-US" sz="28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b"/>
                      <a:r>
                        <a:rPr lang="en-US" sz="2800" b="1"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0.2901878</a:t>
                      </a:r>
                      <a:endParaRPr lang="en-US" sz="28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b"/>
                      <a:r>
                        <a:rPr lang="en-US" sz="2800" b="1"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0.0477444</a:t>
                      </a:r>
                      <a:endParaRPr lang="en-US" sz="28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b"/>
                      <a:r>
                        <a:rPr lang="en-US" sz="2800" b="1"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0.6414820</a:t>
                      </a:r>
                      <a:endParaRPr lang="en-US" sz="28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152110441"/>
                  </a:ext>
                </a:extLst>
              </a:tr>
            </a:tbl>
          </a:graphicData>
        </a:graphic>
      </p:graphicFrame>
    </p:spTree>
    <p:extLst>
      <p:ext uri="{BB962C8B-B14F-4D97-AF65-F5344CB8AC3E}">
        <p14:creationId xmlns:p14="http://schemas.microsoft.com/office/powerpoint/2010/main" val="2974366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bg1"/>
                </a:solidFill>
              </a:rPr>
              <a:t>The Regression Shapley Values</a:t>
            </a:r>
          </a:p>
        </p:txBody>
      </p:sp>
      <p:graphicFrame>
        <p:nvGraphicFramePr>
          <p:cNvPr id="4" name="Table 4">
            <a:extLst>
              <a:ext uri="{FF2B5EF4-FFF2-40B4-BE49-F238E27FC236}">
                <a16:creationId xmlns:a16="http://schemas.microsoft.com/office/drawing/2014/main" id="{D9DF5BBA-0AC1-4EC9-9827-A14B37D51B5C}"/>
              </a:ext>
            </a:extLst>
          </p:cNvPr>
          <p:cNvGraphicFramePr>
            <a:graphicFrameLocks noGrp="1"/>
          </p:cNvGraphicFramePr>
          <p:nvPr>
            <p:ph idx="1"/>
            <p:extLst>
              <p:ext uri="{D42A27DB-BD31-4B8C-83A1-F6EECF244321}">
                <p14:modId xmlns:p14="http://schemas.microsoft.com/office/powerpoint/2010/main" val="64463730"/>
              </p:ext>
            </p:extLst>
          </p:nvPr>
        </p:nvGraphicFramePr>
        <p:xfrm>
          <a:off x="2968626" y="3175963"/>
          <a:ext cx="12344400" cy="5166360"/>
        </p:xfrm>
        <a:graphic>
          <a:graphicData uri="http://schemas.openxmlformats.org/drawingml/2006/table">
            <a:tbl>
              <a:tblPr firstRow="1">
                <a:tableStyleId>{3B4B98B0-60AC-42C2-AFA5-B58CD77FA1E5}</a:tableStyleId>
              </a:tblPr>
              <a:tblGrid>
                <a:gridCol w="4114800">
                  <a:extLst>
                    <a:ext uri="{9D8B030D-6E8A-4147-A177-3AD203B41FA5}">
                      <a16:colId xmlns:a16="http://schemas.microsoft.com/office/drawing/2014/main" val="76473978"/>
                    </a:ext>
                  </a:extLst>
                </a:gridCol>
                <a:gridCol w="4114800">
                  <a:extLst>
                    <a:ext uri="{9D8B030D-6E8A-4147-A177-3AD203B41FA5}">
                      <a16:colId xmlns:a16="http://schemas.microsoft.com/office/drawing/2014/main" val="611007790"/>
                    </a:ext>
                  </a:extLst>
                </a:gridCol>
                <a:gridCol w="4114800">
                  <a:extLst>
                    <a:ext uri="{9D8B030D-6E8A-4147-A177-3AD203B41FA5}">
                      <a16:colId xmlns:a16="http://schemas.microsoft.com/office/drawing/2014/main" val="3996334638"/>
                    </a:ext>
                  </a:extLst>
                </a:gridCol>
              </a:tblGrid>
              <a:tr h="1325880">
                <a:tc>
                  <a:txBody>
                    <a:bodyPr/>
                    <a:lstStyle/>
                    <a:p>
                      <a:r>
                        <a:rPr lang="en-US" sz="3200" dirty="0">
                          <a:latin typeface="Calibri" panose="020F0502020204030204" pitchFamily="34" charset="0"/>
                          <a:ea typeface="Calibri" panose="020F0502020204030204" pitchFamily="34" charset="0"/>
                          <a:cs typeface="Calibri" panose="020F0502020204030204" pitchFamily="34" charset="0"/>
                        </a:rPr>
                        <a:t>Feature</a:t>
                      </a:r>
                    </a:p>
                  </a:txBody>
                  <a:tcPr marL="137160" marR="137160" marT="68580" marB="68580" anchor="ctr"/>
                </a:tc>
                <a:tc>
                  <a:txBody>
                    <a:bodyPr/>
                    <a:lstStyle/>
                    <a:p>
                      <a:pPr algn="ctr"/>
                      <a:r>
                        <a:rPr lang="en-US" sz="3200" dirty="0">
                          <a:latin typeface="Calibri" panose="020F0502020204030204" pitchFamily="34" charset="0"/>
                          <a:ea typeface="Calibri" panose="020F0502020204030204" pitchFamily="34" charset="0"/>
                          <a:cs typeface="Calibri" panose="020F0502020204030204" pitchFamily="34" charset="0"/>
                        </a:rPr>
                        <a:t>Shapley Value</a:t>
                      </a:r>
                    </a:p>
                  </a:txBody>
                  <a:tcPr marL="137160" marR="137160" marT="68580" marB="68580" anchor="ctr"/>
                </a:tc>
                <a:tc>
                  <a:txBody>
                    <a:bodyPr/>
                    <a:lstStyle/>
                    <a:p>
                      <a:pPr algn="ctr"/>
                      <a:r>
                        <a:rPr lang="en-US" sz="3200" dirty="0">
                          <a:latin typeface="Calibri" panose="020F0502020204030204" pitchFamily="34" charset="0"/>
                          <a:ea typeface="Calibri" panose="020F0502020204030204" pitchFamily="34" charset="0"/>
                          <a:cs typeface="Calibri" panose="020F0502020204030204" pitchFamily="34" charset="0"/>
                        </a:rPr>
                        <a:t>Percent Shapley</a:t>
                      </a:r>
                    </a:p>
                  </a:txBody>
                  <a:tcPr marL="137160" marR="137160" marT="68580" marB="68580" anchor="ctr"/>
                </a:tc>
                <a:extLst>
                  <a:ext uri="{0D108BD9-81ED-4DB2-BD59-A6C34878D82A}">
                    <a16:rowId xmlns:a16="http://schemas.microsoft.com/office/drawing/2014/main" val="2656366895"/>
                  </a:ext>
                </a:extLst>
              </a:tr>
              <a:tr h="960120">
                <a:tc>
                  <a:txBody>
                    <a:bodyPr/>
                    <a:lstStyle/>
                    <a:p>
                      <a:pPr algn="l" fontAlgn="b"/>
                      <a:r>
                        <a:rPr lang="en-US" sz="32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Payment_Method</a:t>
                      </a:r>
                      <a:endParaRPr lang="en-US" sz="3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3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0.2901878</a:t>
                      </a:r>
                    </a:p>
                  </a:txBody>
                  <a:tcPr marL="7620" marR="7620" marT="7620" marB="0" anchor="ctr"/>
                </a:tc>
                <a:tc>
                  <a:txBody>
                    <a:bodyPr/>
                    <a:lstStyle/>
                    <a:p>
                      <a:pPr algn="r" fontAlgn="b"/>
                      <a:r>
                        <a:rPr lang="en-US" sz="3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29.63%</a:t>
                      </a:r>
                    </a:p>
                  </a:txBody>
                  <a:tcPr marL="7620" marR="1097280" marT="7620" marB="0" anchor="ctr"/>
                </a:tc>
                <a:extLst>
                  <a:ext uri="{0D108BD9-81ED-4DB2-BD59-A6C34878D82A}">
                    <a16:rowId xmlns:a16="http://schemas.microsoft.com/office/drawing/2014/main" val="1576488845"/>
                  </a:ext>
                </a:extLst>
              </a:tr>
              <a:tr h="960120">
                <a:tc>
                  <a:txBody>
                    <a:bodyPr/>
                    <a:lstStyle/>
                    <a:p>
                      <a:pPr algn="l" fontAlgn="b"/>
                      <a:r>
                        <a:rPr lang="en-US" sz="32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Trip_Mintutes</a:t>
                      </a:r>
                      <a:endParaRPr lang="en-US" sz="3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3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0.0477444</a:t>
                      </a:r>
                    </a:p>
                  </a:txBody>
                  <a:tcPr marL="7620" marR="7620" marT="7620" marB="0" anchor="ctr"/>
                </a:tc>
                <a:tc>
                  <a:txBody>
                    <a:bodyPr/>
                    <a:lstStyle/>
                    <a:p>
                      <a:pPr algn="r" fontAlgn="b"/>
                      <a:r>
                        <a:rPr lang="en-US" sz="3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4.87%</a:t>
                      </a:r>
                    </a:p>
                  </a:txBody>
                  <a:tcPr marL="7620" marR="1097280" marT="7620" marB="0" anchor="ctr"/>
                </a:tc>
                <a:extLst>
                  <a:ext uri="{0D108BD9-81ED-4DB2-BD59-A6C34878D82A}">
                    <a16:rowId xmlns:a16="http://schemas.microsoft.com/office/drawing/2014/main" val="4054127777"/>
                  </a:ext>
                </a:extLst>
              </a:tr>
              <a:tr h="960120">
                <a:tc>
                  <a:txBody>
                    <a:bodyPr/>
                    <a:lstStyle/>
                    <a:p>
                      <a:pPr algn="l" fontAlgn="b"/>
                      <a:r>
                        <a:rPr lang="en-US" sz="32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Trip_Miles</a:t>
                      </a:r>
                      <a:endParaRPr lang="en-US" sz="3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0.6414820</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r" fontAlgn="b"/>
                      <a:r>
                        <a:rPr lang="en-US" sz="3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65.50%</a:t>
                      </a:r>
                    </a:p>
                  </a:txBody>
                  <a:tcPr marL="7620" marR="1097280" marT="762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3246659"/>
                  </a:ext>
                </a:extLst>
              </a:tr>
              <a:tr h="960120">
                <a:tc>
                  <a:txBody>
                    <a:bodyPr/>
                    <a:lstStyle/>
                    <a:p>
                      <a:pPr algn="r" fontAlgn="b"/>
                      <a:r>
                        <a:rPr lang="en-US" sz="3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Sum</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b"/>
                      <a:r>
                        <a:rPr lang="en-US" sz="3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0.9794143</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r" fontAlgn="b"/>
                      <a:r>
                        <a:rPr lang="en-US" sz="3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100%</a:t>
                      </a:r>
                    </a:p>
                  </a:txBody>
                  <a:tcPr marL="7620" marR="1097280" marT="762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4042185"/>
                  </a:ext>
                </a:extLst>
              </a:tr>
            </a:tbl>
          </a:graphicData>
        </a:graphic>
      </p:graphicFrame>
    </p:spTree>
    <p:extLst>
      <p:ext uri="{BB962C8B-B14F-4D97-AF65-F5344CB8AC3E}">
        <p14:creationId xmlns:p14="http://schemas.microsoft.com/office/powerpoint/2010/main" val="10797778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bg1"/>
                </a:solidFill>
              </a:rPr>
              <a:t>Feature Importance</a:t>
            </a:r>
          </a:p>
        </p:txBody>
      </p:sp>
      <p:sp>
        <p:nvSpPr>
          <p:cNvPr id="5" name="Content Placeholder 4">
            <a:extLst>
              <a:ext uri="{FF2B5EF4-FFF2-40B4-BE49-F238E27FC236}">
                <a16:creationId xmlns:a16="http://schemas.microsoft.com/office/drawing/2014/main" id="{D0685753-6D9E-2C95-4AA8-C8D034F71726}"/>
              </a:ext>
            </a:extLst>
          </p:cNvPr>
          <p:cNvSpPr>
            <a:spLocks noGrp="1"/>
          </p:cNvSpPr>
          <p:nvPr>
            <p:ph idx="1"/>
          </p:nvPr>
        </p:nvSpPr>
        <p:spPr/>
        <p:txBody>
          <a:bodyPr anchor="ctr"/>
          <a:lstStyle/>
          <a:p>
            <a:pPr>
              <a:lnSpc>
                <a:spcPct val="125000"/>
              </a:lnSpc>
              <a:spcBef>
                <a:spcPts val="600"/>
              </a:spcBef>
            </a:pPr>
            <a:r>
              <a:rPr lang="en-US" sz="3800" dirty="0"/>
              <a:t>When we use </a:t>
            </a:r>
            <a:r>
              <a:rPr lang="en-US" sz="3800" dirty="0" err="1"/>
              <a:t>Payment_Method</a:t>
            </a:r>
            <a:r>
              <a:rPr lang="en-US" sz="3800" dirty="0"/>
              <a:t>, </a:t>
            </a:r>
            <a:r>
              <a:rPr lang="en-US" sz="3800" dirty="0" err="1"/>
              <a:t>Trip_Minutes</a:t>
            </a:r>
            <a:r>
              <a:rPr lang="en-US" sz="3800" dirty="0"/>
              <a:t>, and </a:t>
            </a:r>
            <a:r>
              <a:rPr lang="en-US" sz="3800" dirty="0" err="1"/>
              <a:t>Trip_Miles</a:t>
            </a:r>
            <a:r>
              <a:rPr lang="en-US" sz="3800" dirty="0"/>
              <a:t> as features in a linear regression to predict </a:t>
            </a:r>
            <a:r>
              <a:rPr lang="en-US" sz="3800" dirty="0" err="1"/>
              <a:t>Trip_Payment</a:t>
            </a:r>
            <a:r>
              <a:rPr lang="en-US" sz="3800" dirty="0"/>
              <a:t>, the Coefficient of Determination of this model is 0.9794.</a:t>
            </a:r>
          </a:p>
          <a:p>
            <a:pPr>
              <a:lnSpc>
                <a:spcPct val="125000"/>
              </a:lnSpc>
              <a:spcBef>
                <a:spcPts val="600"/>
              </a:spcBef>
            </a:pPr>
            <a:r>
              <a:rPr lang="en-US" sz="3800" dirty="0"/>
              <a:t>This means the linear regression explains 97.94% of the variability of </a:t>
            </a:r>
            <a:r>
              <a:rPr lang="en-US" sz="3800" dirty="0" err="1"/>
              <a:t>Trip_Payment</a:t>
            </a:r>
            <a:r>
              <a:rPr lang="en-US" sz="3800" dirty="0"/>
              <a:t>.  We can break down this percentage by features.</a:t>
            </a:r>
          </a:p>
          <a:p>
            <a:pPr lvl="1">
              <a:lnSpc>
                <a:spcPct val="125000"/>
              </a:lnSpc>
              <a:spcBef>
                <a:spcPts val="600"/>
              </a:spcBef>
              <a:buFont typeface="+mj-lt"/>
              <a:buAutoNum type="arabicPeriod"/>
            </a:pPr>
            <a:r>
              <a:rPr lang="en-US" sz="3400" dirty="0" err="1"/>
              <a:t>Trip_Miles</a:t>
            </a:r>
            <a:r>
              <a:rPr lang="en-US" sz="3400" dirty="0"/>
              <a:t> explains 64.15% of the variability of </a:t>
            </a:r>
            <a:r>
              <a:rPr lang="en-US" sz="3400" dirty="0" err="1"/>
              <a:t>Trip_Payment</a:t>
            </a:r>
            <a:r>
              <a:rPr lang="en-US" sz="3400" dirty="0"/>
              <a:t>.</a:t>
            </a:r>
          </a:p>
          <a:p>
            <a:pPr lvl="1">
              <a:lnSpc>
                <a:spcPct val="125000"/>
              </a:lnSpc>
              <a:spcBef>
                <a:spcPts val="600"/>
              </a:spcBef>
              <a:buFont typeface="+mj-lt"/>
              <a:buAutoNum type="arabicPeriod"/>
            </a:pPr>
            <a:r>
              <a:rPr lang="en-US" sz="3400" dirty="0" err="1"/>
              <a:t>Payment_Method</a:t>
            </a:r>
            <a:r>
              <a:rPr lang="en-US" sz="3400" dirty="0"/>
              <a:t> explains 29.02% of the variability of </a:t>
            </a:r>
            <a:r>
              <a:rPr lang="en-US" sz="3400" dirty="0" err="1"/>
              <a:t>Trip_Payment</a:t>
            </a:r>
            <a:r>
              <a:rPr lang="en-US" sz="3400" dirty="0"/>
              <a:t>.</a:t>
            </a:r>
          </a:p>
          <a:p>
            <a:pPr lvl="1">
              <a:lnSpc>
                <a:spcPct val="125000"/>
              </a:lnSpc>
              <a:spcBef>
                <a:spcPts val="600"/>
              </a:spcBef>
              <a:buFont typeface="+mj-lt"/>
              <a:buAutoNum type="arabicPeriod"/>
            </a:pPr>
            <a:r>
              <a:rPr lang="en-US" sz="3400" dirty="0" err="1"/>
              <a:t>Trip_Minutes</a:t>
            </a:r>
            <a:r>
              <a:rPr lang="en-US" sz="3400" dirty="0"/>
              <a:t> explains the remaining 4.77% of the variability of </a:t>
            </a:r>
            <a:r>
              <a:rPr lang="en-US" sz="3400" dirty="0" err="1"/>
              <a:t>Trip_Payment</a:t>
            </a:r>
            <a:r>
              <a:rPr lang="en-US" sz="3400" dirty="0"/>
              <a:t>. </a:t>
            </a:r>
          </a:p>
        </p:txBody>
      </p:sp>
    </p:spTree>
    <p:extLst>
      <p:ext uri="{BB962C8B-B14F-4D97-AF65-F5344CB8AC3E}">
        <p14:creationId xmlns:p14="http://schemas.microsoft.com/office/powerpoint/2010/main" val="3172982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0951A-6027-4532-BB51-F5CFCE1E81DE}"/>
              </a:ext>
            </a:extLst>
          </p:cNvPr>
          <p:cNvSpPr>
            <a:spLocks noGrp="1"/>
          </p:cNvSpPr>
          <p:nvPr>
            <p:ph type="title"/>
          </p:nvPr>
        </p:nvSpPr>
        <p:spPr/>
        <p:txBody>
          <a:bodyPr/>
          <a:lstStyle/>
          <a:p>
            <a:r>
              <a:rPr lang="en-US" b="1" dirty="0">
                <a:solidFill>
                  <a:schemeClr val="bg1"/>
                </a:solidFill>
              </a:rPr>
              <a:t>A Linear Regression Model in Matrix Form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D213F66-8319-42DA-A78A-2974BA52AE59}"/>
                  </a:ext>
                </a:extLst>
              </p:cNvPr>
              <p:cNvSpPr>
                <a:spLocks noGrp="1"/>
              </p:cNvSpPr>
              <p:nvPr>
                <p:ph idx="1"/>
              </p:nvPr>
            </p:nvSpPr>
            <p:spPr>
              <a:xfrm>
                <a:off x="1823894" y="2189191"/>
                <a:ext cx="8623818" cy="3265812"/>
              </a:xfrm>
              <a:noFill/>
              <a:ln w="19050">
                <a:solidFill>
                  <a:schemeClr val="tx1"/>
                </a:solidFill>
              </a:ln>
            </p:spPr>
            <p:txBody>
              <a:bodyPr anchor="ctr"/>
              <a:lstStyle/>
              <a:p>
                <a:pPr>
                  <a:spcBef>
                    <a:spcPts val="600"/>
                  </a:spcBef>
                  <a:buClr>
                    <a:schemeClr val="tx1"/>
                  </a:buClr>
                  <a:buFont typeface="Arial" panose="020B0604020202020204" pitchFamily="34" charset="0"/>
                  <a:buChar char="•"/>
                </a:pPr>
                <a:r>
                  <a:rPr lang="en-US" sz="3600" dirty="0"/>
                  <a:t>Model Matrix (a.k.a. Design Matrix): </a:t>
                </a:r>
                <a14:m>
                  <m:oMath xmlns:m="http://schemas.openxmlformats.org/officeDocument/2006/math">
                    <m:r>
                      <a:rPr lang="en-US" sz="3600" b="1">
                        <a:latin typeface="Cambria Math" panose="02040503050406030204" pitchFamily="18" charset="0"/>
                      </a:rPr>
                      <m:t>𝐗</m:t>
                    </m:r>
                  </m:oMath>
                </a14:m>
                <a:endParaRPr lang="en-US" sz="3600" dirty="0"/>
              </a:p>
              <a:p>
                <a:pPr>
                  <a:spcBef>
                    <a:spcPts val="600"/>
                  </a:spcBef>
                  <a:buClr>
                    <a:schemeClr val="tx1"/>
                  </a:buClr>
                  <a:buFont typeface="Arial" panose="020B0604020202020204" pitchFamily="34" charset="0"/>
                  <a:buChar char="•"/>
                </a:pPr>
                <a:r>
                  <a:rPr lang="en-US" sz="3600" dirty="0"/>
                  <a:t>Dimension: </a:t>
                </a:r>
                <a14:m>
                  <m:oMath xmlns:m="http://schemas.openxmlformats.org/officeDocument/2006/math">
                    <m:r>
                      <a:rPr lang="en-US" sz="3600" i="1">
                        <a:latin typeface="Cambria Math" panose="02040503050406030204" pitchFamily="18" charset="0"/>
                      </a:rPr>
                      <m:t>𝑛</m:t>
                    </m:r>
                    <m:r>
                      <a:rPr lang="en-US" sz="3600" i="1">
                        <a:latin typeface="Cambria Math" panose="02040503050406030204" pitchFamily="18" charset="0"/>
                        <a:ea typeface="Cambria Math" panose="02040503050406030204" pitchFamily="18" charset="0"/>
                      </a:rPr>
                      <m:t>×</m:t>
                    </m:r>
                    <m:d>
                      <m:dPr>
                        <m:ctrlPr>
                          <a:rPr lang="en-US" sz="3600" i="1" smtClean="0">
                            <a:latin typeface="Cambria Math" panose="02040503050406030204" pitchFamily="18" charset="0"/>
                            <a:ea typeface="Cambria Math" panose="02040503050406030204" pitchFamily="18" charset="0"/>
                          </a:rPr>
                        </m:ctrlPr>
                      </m:dPr>
                      <m:e>
                        <m:r>
                          <a:rPr lang="en-US" sz="3600" b="0" i="1" smtClean="0">
                            <a:latin typeface="Cambria Math" panose="02040503050406030204" pitchFamily="18" charset="0"/>
                            <a:ea typeface="Cambria Math" panose="02040503050406030204" pitchFamily="18" charset="0"/>
                          </a:rPr>
                          <m:t>𝑝</m:t>
                        </m:r>
                        <m:r>
                          <a:rPr lang="en-US" sz="3600" b="0" i="1" smtClean="0">
                            <a:latin typeface="Cambria Math" panose="02040503050406030204" pitchFamily="18" charset="0"/>
                            <a:ea typeface="Cambria Math" panose="02040503050406030204" pitchFamily="18" charset="0"/>
                          </a:rPr>
                          <m:t>+1</m:t>
                        </m:r>
                      </m:e>
                    </m:d>
                  </m:oMath>
                </a14:m>
                <a:endParaRPr lang="en-US" sz="3600" dirty="0"/>
              </a:p>
              <a:p>
                <a:pPr>
                  <a:spcBef>
                    <a:spcPts val="600"/>
                  </a:spcBef>
                  <a:buClr>
                    <a:schemeClr val="tx1"/>
                  </a:buClr>
                  <a:buFont typeface="Arial" panose="020B0604020202020204" pitchFamily="34" charset="0"/>
                  <a:buChar char="•"/>
                </a:pPr>
                <a:r>
                  <a:rPr lang="en-US" sz="3600" dirty="0"/>
                  <a:t>Contents: </a:t>
                </a:r>
                <a14:m>
                  <m:oMath xmlns:m="http://schemas.openxmlformats.org/officeDocument/2006/math">
                    <m:r>
                      <a:rPr lang="en-US" sz="3600" b="1">
                        <a:latin typeface="Cambria Math" panose="02040503050406030204" pitchFamily="18" charset="0"/>
                      </a:rPr>
                      <m:t>𝐗</m:t>
                    </m:r>
                    <m:r>
                      <a:rPr lang="en-US" sz="3600" i="1">
                        <a:latin typeface="Cambria Math" panose="02040503050406030204" pitchFamily="18" charset="0"/>
                      </a:rPr>
                      <m:t>=</m:t>
                    </m:r>
                    <m:d>
                      <m:dPr>
                        <m:begChr m:val="["/>
                        <m:endChr m:val="]"/>
                        <m:ctrlPr>
                          <a:rPr lang="en-US" sz="3600" i="1">
                            <a:latin typeface="Cambria Math" panose="02040503050406030204" pitchFamily="18" charset="0"/>
                          </a:rPr>
                        </m:ctrlPr>
                      </m:dPr>
                      <m:e>
                        <m:m>
                          <m:mPr>
                            <m:mcs>
                              <m:mc>
                                <m:mcPr>
                                  <m:count m:val="3"/>
                                  <m:mcJc m:val="center"/>
                                </m:mcPr>
                              </m:mc>
                            </m:mcs>
                            <m:ctrlPr>
                              <a:rPr lang="en-US" sz="3600" i="1">
                                <a:latin typeface="Cambria Math" panose="02040503050406030204" pitchFamily="18" charset="0"/>
                              </a:rPr>
                            </m:ctrlPr>
                          </m:mPr>
                          <m:mr>
                            <m:e>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i="1">
                                      <a:latin typeface="Cambria Math" panose="02040503050406030204" pitchFamily="18" charset="0"/>
                                    </a:rPr>
                                    <m:t>1</m:t>
                                  </m:r>
                                  <m:r>
                                    <a:rPr lang="en-US" sz="3600" b="0" i="1" smtClean="0">
                                      <a:latin typeface="Cambria Math" panose="02040503050406030204" pitchFamily="18" charset="0"/>
                                    </a:rPr>
                                    <m:t>0</m:t>
                                  </m:r>
                                </m:sub>
                              </m:sSub>
                            </m:e>
                            <m:e>
                              <m:r>
                                <a:rPr lang="en-US" sz="3600" i="1">
                                  <a:latin typeface="Cambria Math" panose="02040503050406030204" pitchFamily="18" charset="0"/>
                                </a:rPr>
                                <m:t>⋯</m:t>
                              </m:r>
                            </m:e>
                            <m:e>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i="1">
                                      <a:latin typeface="Cambria Math" panose="02040503050406030204" pitchFamily="18" charset="0"/>
                                    </a:rPr>
                                    <m:t>1</m:t>
                                  </m:r>
                                  <m:r>
                                    <a:rPr lang="en-US" sz="3600" i="1">
                                      <a:latin typeface="Cambria Math" panose="02040503050406030204" pitchFamily="18" charset="0"/>
                                    </a:rPr>
                                    <m:t>𝑝</m:t>
                                  </m:r>
                                </m:sub>
                              </m:sSub>
                            </m:e>
                          </m:mr>
                          <m:mr>
                            <m:e>
                              <m:r>
                                <a:rPr lang="en-US" sz="3600" i="1">
                                  <a:latin typeface="Cambria Math" panose="02040503050406030204" pitchFamily="18" charset="0"/>
                                </a:rPr>
                                <m:t>⋮</m:t>
                              </m:r>
                            </m:e>
                            <m:e>
                              <m:r>
                                <a:rPr lang="en-US" sz="3600" i="1">
                                  <a:latin typeface="Cambria Math" panose="02040503050406030204" pitchFamily="18" charset="0"/>
                                </a:rPr>
                                <m:t>⋱</m:t>
                              </m:r>
                            </m:e>
                            <m:e>
                              <m:r>
                                <a:rPr lang="en-US" sz="3600" i="1">
                                  <a:latin typeface="Cambria Math" panose="02040503050406030204" pitchFamily="18" charset="0"/>
                                </a:rPr>
                                <m:t>⋮</m:t>
                              </m:r>
                            </m:e>
                          </m:mr>
                          <m:mr>
                            <m:e>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i="1">
                                      <a:latin typeface="Cambria Math" panose="02040503050406030204" pitchFamily="18" charset="0"/>
                                    </a:rPr>
                                    <m:t>𝑛</m:t>
                                  </m:r>
                                  <m:r>
                                    <a:rPr lang="en-US" sz="3600" b="0" i="1" smtClean="0">
                                      <a:latin typeface="Cambria Math" panose="02040503050406030204" pitchFamily="18" charset="0"/>
                                    </a:rPr>
                                    <m:t>0</m:t>
                                  </m:r>
                                </m:sub>
                              </m:sSub>
                            </m:e>
                            <m:e>
                              <m:r>
                                <a:rPr lang="en-US" sz="3600" i="1">
                                  <a:latin typeface="Cambria Math" panose="02040503050406030204" pitchFamily="18" charset="0"/>
                                </a:rPr>
                                <m:t>⋯</m:t>
                              </m:r>
                            </m:e>
                            <m:e>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i="1">
                                      <a:latin typeface="Cambria Math" panose="02040503050406030204" pitchFamily="18" charset="0"/>
                                    </a:rPr>
                                    <m:t>𝑛𝑝</m:t>
                                  </m:r>
                                </m:sub>
                              </m:sSub>
                            </m:e>
                          </m:mr>
                        </m:m>
                      </m:e>
                    </m:d>
                  </m:oMath>
                </a14:m>
                <a:endParaRPr lang="en-US" sz="3600" dirty="0"/>
              </a:p>
            </p:txBody>
          </p:sp>
        </mc:Choice>
        <mc:Fallback xmlns="">
          <p:sp>
            <p:nvSpPr>
              <p:cNvPr id="3" name="Content Placeholder 2">
                <a:extLst>
                  <a:ext uri="{FF2B5EF4-FFF2-40B4-BE49-F238E27FC236}">
                    <a16:creationId xmlns:a16="http://schemas.microsoft.com/office/drawing/2014/main" id="{6D213F66-8319-42DA-A78A-2974BA52AE59}"/>
                  </a:ext>
                </a:extLst>
              </p:cNvPr>
              <p:cNvSpPr>
                <a:spLocks noGrp="1" noRot="1" noChangeAspect="1" noMove="1" noResize="1" noEditPoints="1" noAdjustHandles="1" noChangeArrowheads="1" noChangeShapeType="1" noTextEdit="1"/>
              </p:cNvSpPr>
              <p:nvPr>
                <p:ph idx="1"/>
              </p:nvPr>
            </p:nvSpPr>
            <p:spPr>
              <a:xfrm>
                <a:off x="1823894" y="2189191"/>
                <a:ext cx="8623818" cy="3265812"/>
              </a:xfrm>
              <a:blipFill>
                <a:blip r:embed="rId2"/>
                <a:stretch>
                  <a:fillRect l="-1834"/>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532C3A6E-A0D6-4382-ABBC-B1B48AE9A29E}"/>
                  </a:ext>
                </a:extLst>
              </p:cNvPr>
              <p:cNvSpPr txBox="1">
                <a:spLocks/>
              </p:cNvSpPr>
              <p:nvPr/>
            </p:nvSpPr>
            <p:spPr>
              <a:xfrm>
                <a:off x="1823894" y="5688438"/>
                <a:ext cx="4634982" cy="3063407"/>
              </a:xfrm>
              <a:prstGeom prst="rect">
                <a:avLst/>
              </a:prstGeom>
              <a:noFill/>
              <a:ln w="19050">
                <a:solidFill>
                  <a:schemeClr val="tx1"/>
                </a:solidFill>
              </a:ln>
            </p:spPr>
            <p:txBody>
              <a:bodyPr vert="horz" lIns="137160" tIns="68580" rIns="137160" bIns="6858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en-US" sz="3600" dirty="0">
                    <a:latin typeface="Calibri" panose="020F0502020204030204" pitchFamily="34" charset="0"/>
                    <a:ea typeface="Calibri" panose="020F0502020204030204" pitchFamily="34" charset="0"/>
                    <a:cs typeface="Calibri" panose="020F0502020204030204" pitchFamily="34" charset="0"/>
                  </a:rPr>
                  <a:t>Response Vector: </a:t>
                </a:r>
                <a14:m>
                  <m:oMath xmlns:m="http://schemas.openxmlformats.org/officeDocument/2006/math">
                    <m:r>
                      <a:rPr lang="en-US" sz="3600" b="1">
                        <a:latin typeface="Cambria Math" panose="02040503050406030204" pitchFamily="18" charset="0"/>
                      </a:rPr>
                      <m:t>𝐲</m:t>
                    </m:r>
                  </m:oMath>
                </a14:m>
                <a:endParaRPr lang="en-US" sz="3600" dirty="0">
                  <a:latin typeface="Calibri" panose="020F0502020204030204" pitchFamily="34" charset="0"/>
                  <a:ea typeface="Calibri" panose="020F0502020204030204" pitchFamily="34" charset="0"/>
                  <a:cs typeface="Calibri" panose="020F0502020204030204" pitchFamily="34" charset="0"/>
                </a:endParaRPr>
              </a:p>
              <a:p>
                <a:pPr>
                  <a:lnSpc>
                    <a:spcPct val="100000"/>
                  </a:lnSpc>
                  <a:spcBef>
                    <a:spcPts val="600"/>
                  </a:spcBef>
                </a:pPr>
                <a:r>
                  <a:rPr lang="en-US" sz="3600" dirty="0">
                    <a:latin typeface="Calibri" panose="020F0502020204030204" pitchFamily="34" charset="0"/>
                    <a:ea typeface="Calibri" panose="020F0502020204030204" pitchFamily="34" charset="0"/>
                    <a:cs typeface="Calibri" panose="020F0502020204030204" pitchFamily="34" charset="0"/>
                  </a:rPr>
                  <a:t>Dimension: </a:t>
                </a:r>
                <a14:m>
                  <m:oMath xmlns:m="http://schemas.openxmlformats.org/officeDocument/2006/math">
                    <m:r>
                      <a:rPr lang="en-US" sz="3600" i="1">
                        <a:latin typeface="Cambria Math" panose="02040503050406030204" pitchFamily="18" charset="0"/>
                      </a:rPr>
                      <m:t>𝑛</m:t>
                    </m:r>
                    <m:r>
                      <a:rPr lang="en-US" sz="3600" i="1">
                        <a:latin typeface="Cambria Math" panose="02040503050406030204" pitchFamily="18" charset="0"/>
                        <a:ea typeface="Cambria Math" panose="02040503050406030204" pitchFamily="18" charset="0"/>
                      </a:rPr>
                      <m:t>×1</m:t>
                    </m:r>
                  </m:oMath>
                </a14:m>
                <a:endParaRPr lang="en-US" sz="3600" dirty="0">
                  <a:latin typeface="Calibri" panose="020F0502020204030204" pitchFamily="34" charset="0"/>
                  <a:ea typeface="Calibri" panose="020F0502020204030204" pitchFamily="34" charset="0"/>
                  <a:cs typeface="Calibri" panose="020F0502020204030204" pitchFamily="34" charset="0"/>
                </a:endParaRPr>
              </a:p>
              <a:p>
                <a:pPr>
                  <a:lnSpc>
                    <a:spcPct val="100000"/>
                  </a:lnSpc>
                  <a:spcBef>
                    <a:spcPts val="600"/>
                  </a:spcBef>
                </a:pPr>
                <a:r>
                  <a:rPr lang="en-US" sz="3600" dirty="0">
                    <a:latin typeface="Calibri" panose="020F0502020204030204" pitchFamily="34" charset="0"/>
                    <a:ea typeface="Calibri" panose="020F0502020204030204" pitchFamily="34" charset="0"/>
                    <a:cs typeface="Calibri" panose="020F0502020204030204" pitchFamily="34" charset="0"/>
                  </a:rPr>
                  <a:t>Contents: </a:t>
                </a:r>
                <a14:m>
                  <m:oMath xmlns:m="http://schemas.openxmlformats.org/officeDocument/2006/math">
                    <m:r>
                      <a:rPr lang="en-US" sz="3600" b="1">
                        <a:latin typeface="Cambria Math" panose="02040503050406030204" pitchFamily="18" charset="0"/>
                      </a:rPr>
                      <m:t>𝐲</m:t>
                    </m:r>
                    <m:r>
                      <a:rPr lang="en-US" sz="3600" i="1">
                        <a:latin typeface="Cambria Math" panose="02040503050406030204" pitchFamily="18" charset="0"/>
                      </a:rPr>
                      <m:t>=</m:t>
                    </m:r>
                    <m:d>
                      <m:dPr>
                        <m:begChr m:val="["/>
                        <m:endChr m:val="]"/>
                        <m:ctrlPr>
                          <a:rPr lang="en-US" sz="3600" i="1">
                            <a:latin typeface="Cambria Math" panose="02040503050406030204" pitchFamily="18" charset="0"/>
                          </a:rPr>
                        </m:ctrlPr>
                      </m:dPr>
                      <m:e>
                        <m:m>
                          <m:mPr>
                            <m:mcs>
                              <m:mc>
                                <m:mcPr>
                                  <m:count m:val="1"/>
                                  <m:mcJc m:val="center"/>
                                </m:mcPr>
                              </m:mc>
                            </m:mcs>
                            <m:ctrlPr>
                              <a:rPr lang="en-US" sz="3600" i="1">
                                <a:latin typeface="Cambria Math" panose="02040503050406030204" pitchFamily="18" charset="0"/>
                              </a:rPr>
                            </m:ctrlPr>
                          </m:mPr>
                          <m:mr>
                            <m:e>
                              <m:sSub>
                                <m:sSubPr>
                                  <m:ctrlPr>
                                    <a:rPr lang="en-US" sz="3600" i="1">
                                      <a:latin typeface="Cambria Math" panose="02040503050406030204" pitchFamily="18" charset="0"/>
                                    </a:rPr>
                                  </m:ctrlPr>
                                </m:sSubPr>
                                <m:e>
                                  <m:r>
                                    <a:rPr lang="en-US" sz="3600" i="1">
                                      <a:latin typeface="Cambria Math" panose="02040503050406030204" pitchFamily="18" charset="0"/>
                                    </a:rPr>
                                    <m:t>𝑦</m:t>
                                  </m:r>
                                </m:e>
                                <m:sub>
                                  <m:r>
                                    <a:rPr lang="en-US" sz="3600" i="1">
                                      <a:latin typeface="Cambria Math" panose="02040503050406030204" pitchFamily="18" charset="0"/>
                                    </a:rPr>
                                    <m:t>1</m:t>
                                  </m:r>
                                </m:sub>
                              </m:sSub>
                            </m:e>
                          </m:mr>
                          <m:mr>
                            <m:e>
                              <m:r>
                                <a:rPr lang="en-US" sz="3600" i="1">
                                  <a:latin typeface="Cambria Math" panose="02040503050406030204" pitchFamily="18" charset="0"/>
                                </a:rPr>
                                <m:t>⋮</m:t>
                              </m:r>
                            </m:e>
                          </m:mr>
                          <m:mr>
                            <m:e>
                              <m:sSub>
                                <m:sSubPr>
                                  <m:ctrlPr>
                                    <a:rPr lang="en-US" sz="3600" i="1">
                                      <a:latin typeface="Cambria Math" panose="02040503050406030204" pitchFamily="18" charset="0"/>
                                    </a:rPr>
                                  </m:ctrlPr>
                                </m:sSubPr>
                                <m:e>
                                  <m:r>
                                    <a:rPr lang="en-US" sz="3600" i="1">
                                      <a:latin typeface="Cambria Math" panose="02040503050406030204" pitchFamily="18" charset="0"/>
                                    </a:rPr>
                                    <m:t>𝑦</m:t>
                                  </m:r>
                                </m:e>
                                <m:sub>
                                  <m:r>
                                    <a:rPr lang="en-US" sz="3600" i="1">
                                      <a:latin typeface="Cambria Math" panose="02040503050406030204" pitchFamily="18" charset="0"/>
                                    </a:rPr>
                                    <m:t>𝑛</m:t>
                                  </m:r>
                                </m:sub>
                              </m:sSub>
                            </m:e>
                          </m:mr>
                        </m:m>
                      </m:e>
                    </m:d>
                  </m:oMath>
                </a14:m>
                <a:endParaRPr lang="en-US" sz="3600"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 name="Content Placeholder 2">
                <a:extLst>
                  <a:ext uri="{FF2B5EF4-FFF2-40B4-BE49-F238E27FC236}">
                    <a16:creationId xmlns:a16="http://schemas.microsoft.com/office/drawing/2014/main" id="{532C3A6E-A0D6-4382-ABBC-B1B48AE9A29E}"/>
                  </a:ext>
                </a:extLst>
              </p:cNvPr>
              <p:cNvSpPr txBox="1">
                <a:spLocks noRot="1" noChangeAspect="1" noMove="1" noResize="1" noEditPoints="1" noAdjustHandles="1" noChangeArrowheads="1" noChangeShapeType="1" noTextEdit="1"/>
              </p:cNvSpPr>
              <p:nvPr/>
            </p:nvSpPr>
            <p:spPr>
              <a:xfrm>
                <a:off x="1823894" y="5688438"/>
                <a:ext cx="4634982" cy="3063407"/>
              </a:xfrm>
              <a:prstGeom prst="rect">
                <a:avLst/>
              </a:prstGeom>
              <a:blipFill>
                <a:blip r:embed="rId3"/>
                <a:stretch>
                  <a:fillRect l="-2487"/>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0FF41360-8321-43CF-807C-0759DE640520}"/>
                  </a:ext>
                </a:extLst>
              </p:cNvPr>
              <p:cNvSpPr txBox="1">
                <a:spLocks/>
              </p:cNvSpPr>
              <p:nvPr/>
            </p:nvSpPr>
            <p:spPr>
              <a:xfrm>
                <a:off x="10718300" y="2189191"/>
                <a:ext cx="5593703" cy="3265812"/>
              </a:xfrm>
              <a:prstGeom prst="rect">
                <a:avLst/>
              </a:prstGeom>
              <a:noFill/>
              <a:ln w="19050">
                <a:solidFill>
                  <a:schemeClr val="tx1"/>
                </a:solidFill>
              </a:ln>
            </p:spPr>
            <p:txBody>
              <a:bodyPr vert="horz" lIns="137160" tIns="68580" rIns="137160" bIns="6858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en-US" sz="3600" dirty="0">
                    <a:latin typeface="Calibri" panose="020F0502020204030204" pitchFamily="34" charset="0"/>
                    <a:ea typeface="Calibri" panose="020F0502020204030204" pitchFamily="34" charset="0"/>
                    <a:cs typeface="Calibri" panose="020F0502020204030204" pitchFamily="34" charset="0"/>
                  </a:rPr>
                  <a:t>Parameter Vector: </a:t>
                </a:r>
                <a14:m>
                  <m:oMath xmlns:m="http://schemas.openxmlformats.org/officeDocument/2006/math">
                    <m:r>
                      <a:rPr lang="en-US" sz="3600" b="1">
                        <a:latin typeface="Cambria Math" panose="02040503050406030204" pitchFamily="18" charset="0"/>
                      </a:rPr>
                      <m:t>𝐛</m:t>
                    </m:r>
                  </m:oMath>
                </a14:m>
                <a:endParaRPr lang="en-US" sz="3600" dirty="0">
                  <a:latin typeface="Calibri" panose="020F0502020204030204" pitchFamily="34" charset="0"/>
                  <a:ea typeface="Calibri" panose="020F0502020204030204" pitchFamily="34" charset="0"/>
                  <a:cs typeface="Calibri" panose="020F0502020204030204" pitchFamily="34" charset="0"/>
                </a:endParaRPr>
              </a:p>
              <a:p>
                <a:pPr>
                  <a:lnSpc>
                    <a:spcPct val="100000"/>
                  </a:lnSpc>
                  <a:spcBef>
                    <a:spcPts val="600"/>
                  </a:spcBef>
                </a:pPr>
                <a:r>
                  <a:rPr lang="en-US" sz="3600" dirty="0">
                    <a:latin typeface="Calibri" panose="020F0502020204030204" pitchFamily="34" charset="0"/>
                    <a:ea typeface="Calibri" panose="020F0502020204030204" pitchFamily="34" charset="0"/>
                    <a:cs typeface="Calibri" panose="020F0502020204030204" pitchFamily="34" charset="0"/>
                  </a:rPr>
                  <a:t>Dimension: </a:t>
                </a:r>
                <a14:m>
                  <m:oMath xmlns:m="http://schemas.openxmlformats.org/officeDocument/2006/math">
                    <m:d>
                      <m:dPr>
                        <m:ctrlPr>
                          <a:rPr lang="en-US" sz="3600" i="1" smtClean="0">
                            <a:latin typeface="Cambria Math" panose="02040503050406030204" pitchFamily="18" charset="0"/>
                            <a:ea typeface="Cambria Math" panose="02040503050406030204" pitchFamily="18" charset="0"/>
                          </a:rPr>
                        </m:ctrlPr>
                      </m:dPr>
                      <m:e>
                        <m:r>
                          <a:rPr lang="en-US" sz="3600" b="0" i="1" smtClean="0">
                            <a:latin typeface="Cambria Math" panose="02040503050406030204" pitchFamily="18" charset="0"/>
                            <a:ea typeface="Cambria Math" panose="02040503050406030204" pitchFamily="18" charset="0"/>
                          </a:rPr>
                          <m:t>𝑝</m:t>
                        </m:r>
                        <m:r>
                          <a:rPr lang="en-US" sz="3600" b="0" i="1" smtClean="0">
                            <a:latin typeface="Cambria Math" panose="02040503050406030204" pitchFamily="18" charset="0"/>
                            <a:ea typeface="Cambria Math" panose="02040503050406030204" pitchFamily="18" charset="0"/>
                          </a:rPr>
                          <m:t>+1</m:t>
                        </m:r>
                      </m:e>
                    </m:d>
                    <m:r>
                      <a:rPr lang="en-US" sz="3600" i="1">
                        <a:latin typeface="Cambria Math" panose="02040503050406030204" pitchFamily="18" charset="0"/>
                        <a:ea typeface="Cambria Math" panose="02040503050406030204" pitchFamily="18" charset="0"/>
                      </a:rPr>
                      <m:t>×1</m:t>
                    </m:r>
                  </m:oMath>
                </a14:m>
                <a:endParaRPr lang="en-US" sz="3600" dirty="0">
                  <a:latin typeface="Calibri" panose="020F0502020204030204" pitchFamily="34" charset="0"/>
                  <a:ea typeface="Calibri" panose="020F0502020204030204" pitchFamily="34" charset="0"/>
                  <a:cs typeface="Calibri" panose="020F0502020204030204" pitchFamily="34" charset="0"/>
                </a:endParaRPr>
              </a:p>
              <a:p>
                <a:pPr>
                  <a:lnSpc>
                    <a:spcPct val="100000"/>
                  </a:lnSpc>
                  <a:spcBef>
                    <a:spcPts val="600"/>
                  </a:spcBef>
                </a:pPr>
                <a:r>
                  <a:rPr lang="en-US" sz="3600" dirty="0">
                    <a:latin typeface="Calibri" panose="020F0502020204030204" pitchFamily="34" charset="0"/>
                    <a:ea typeface="Calibri" panose="020F0502020204030204" pitchFamily="34" charset="0"/>
                    <a:cs typeface="Calibri" panose="020F0502020204030204" pitchFamily="34" charset="0"/>
                  </a:rPr>
                  <a:t>Contents: </a:t>
                </a:r>
                <a14:m>
                  <m:oMath xmlns:m="http://schemas.openxmlformats.org/officeDocument/2006/math">
                    <m:r>
                      <a:rPr lang="en-US" sz="3600" b="1">
                        <a:latin typeface="Cambria Math" panose="02040503050406030204" pitchFamily="18" charset="0"/>
                      </a:rPr>
                      <m:t>𝐛</m:t>
                    </m:r>
                    <m:r>
                      <a:rPr lang="en-US" sz="3600" i="1">
                        <a:latin typeface="Cambria Math" panose="02040503050406030204" pitchFamily="18" charset="0"/>
                      </a:rPr>
                      <m:t>=</m:t>
                    </m:r>
                    <m:d>
                      <m:dPr>
                        <m:begChr m:val="["/>
                        <m:endChr m:val="]"/>
                        <m:ctrlPr>
                          <a:rPr lang="en-US" sz="3600" i="1">
                            <a:latin typeface="Cambria Math" panose="02040503050406030204" pitchFamily="18" charset="0"/>
                          </a:rPr>
                        </m:ctrlPr>
                      </m:dPr>
                      <m:e>
                        <m:m>
                          <m:mPr>
                            <m:mcs>
                              <m:mc>
                                <m:mcPr>
                                  <m:count m:val="1"/>
                                  <m:mcJc m:val="center"/>
                                </m:mcPr>
                              </m:mc>
                            </m:mcs>
                            <m:ctrlPr>
                              <a:rPr lang="en-US" sz="3600" i="1">
                                <a:latin typeface="Cambria Math" panose="02040503050406030204" pitchFamily="18" charset="0"/>
                              </a:rPr>
                            </m:ctrlPr>
                          </m:mPr>
                          <m:mr>
                            <m:e>
                              <m:sSub>
                                <m:sSubPr>
                                  <m:ctrlPr>
                                    <a:rPr lang="en-US" sz="3600" i="1">
                                      <a:latin typeface="Cambria Math" panose="02040503050406030204" pitchFamily="18" charset="0"/>
                                    </a:rPr>
                                  </m:ctrlPr>
                                </m:sSubPr>
                                <m:e>
                                  <m:r>
                                    <a:rPr lang="en-US" sz="3600" i="1">
                                      <a:latin typeface="Cambria Math" panose="02040503050406030204" pitchFamily="18" charset="0"/>
                                    </a:rPr>
                                    <m:t>𝑏</m:t>
                                  </m:r>
                                </m:e>
                                <m:sub>
                                  <m:r>
                                    <a:rPr lang="en-US" sz="3600" b="0" i="1" smtClean="0">
                                      <a:latin typeface="Cambria Math" panose="02040503050406030204" pitchFamily="18" charset="0"/>
                                    </a:rPr>
                                    <m:t>0</m:t>
                                  </m:r>
                                </m:sub>
                              </m:sSub>
                            </m:e>
                          </m:mr>
                          <m:mr>
                            <m:e>
                              <m:r>
                                <a:rPr lang="en-US" sz="3600" i="1">
                                  <a:latin typeface="Cambria Math" panose="02040503050406030204" pitchFamily="18" charset="0"/>
                                </a:rPr>
                                <m:t>⋮</m:t>
                              </m:r>
                            </m:e>
                          </m:mr>
                          <m:mr>
                            <m:e>
                              <m:sSub>
                                <m:sSubPr>
                                  <m:ctrlPr>
                                    <a:rPr lang="en-US" sz="3600" i="1">
                                      <a:latin typeface="Cambria Math" panose="02040503050406030204" pitchFamily="18" charset="0"/>
                                    </a:rPr>
                                  </m:ctrlPr>
                                </m:sSubPr>
                                <m:e>
                                  <m:r>
                                    <a:rPr lang="en-US" sz="3600" i="1">
                                      <a:latin typeface="Cambria Math" panose="02040503050406030204" pitchFamily="18" charset="0"/>
                                    </a:rPr>
                                    <m:t>𝑏</m:t>
                                  </m:r>
                                </m:e>
                                <m:sub>
                                  <m:r>
                                    <a:rPr lang="en-US" sz="3600" i="1">
                                      <a:latin typeface="Cambria Math" panose="02040503050406030204" pitchFamily="18" charset="0"/>
                                    </a:rPr>
                                    <m:t>𝑝</m:t>
                                  </m:r>
                                </m:sub>
                              </m:sSub>
                            </m:e>
                          </m:mr>
                        </m:m>
                      </m:e>
                    </m:d>
                  </m:oMath>
                </a14:m>
                <a:endParaRPr lang="en-US" sz="3600"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 name="Content Placeholder 2">
                <a:extLst>
                  <a:ext uri="{FF2B5EF4-FFF2-40B4-BE49-F238E27FC236}">
                    <a16:creationId xmlns:a16="http://schemas.microsoft.com/office/drawing/2014/main" id="{0FF41360-8321-43CF-807C-0759DE640520}"/>
                  </a:ext>
                </a:extLst>
              </p:cNvPr>
              <p:cNvSpPr txBox="1">
                <a:spLocks noRot="1" noChangeAspect="1" noMove="1" noResize="1" noEditPoints="1" noAdjustHandles="1" noChangeArrowheads="1" noChangeShapeType="1" noTextEdit="1"/>
              </p:cNvSpPr>
              <p:nvPr/>
            </p:nvSpPr>
            <p:spPr>
              <a:xfrm>
                <a:off x="10718300" y="2189191"/>
                <a:ext cx="5593703" cy="3265812"/>
              </a:xfrm>
              <a:prstGeom prst="rect">
                <a:avLst/>
              </a:prstGeom>
              <a:blipFill>
                <a:blip r:embed="rId4"/>
                <a:stretch>
                  <a:fillRect l="-2063"/>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C6060F5-1A95-4609-9422-3960DAFD8ED1}"/>
                  </a:ext>
                </a:extLst>
              </p:cNvPr>
              <p:cNvSpPr txBox="1">
                <a:spLocks/>
              </p:cNvSpPr>
              <p:nvPr/>
            </p:nvSpPr>
            <p:spPr>
              <a:xfrm>
                <a:off x="6687477" y="5694901"/>
                <a:ext cx="4634982" cy="3056943"/>
              </a:xfrm>
              <a:prstGeom prst="rect">
                <a:avLst/>
              </a:prstGeom>
              <a:noFill/>
              <a:ln w="19050">
                <a:solidFill>
                  <a:schemeClr val="tx1"/>
                </a:solidFill>
              </a:ln>
            </p:spPr>
            <p:txBody>
              <a:bodyPr vert="horz" lIns="137160" tIns="68580" rIns="137160" bIns="6858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en-US" sz="3600" dirty="0">
                    <a:latin typeface="Calibri" panose="020F0502020204030204" pitchFamily="34" charset="0"/>
                    <a:ea typeface="Calibri" panose="020F0502020204030204" pitchFamily="34" charset="0"/>
                    <a:cs typeface="Calibri" panose="020F0502020204030204" pitchFamily="34" charset="0"/>
                  </a:rPr>
                  <a:t>Error Vector: </a:t>
                </a:r>
                <a14:m>
                  <m:oMath xmlns:m="http://schemas.openxmlformats.org/officeDocument/2006/math">
                    <m:r>
                      <a:rPr lang="en-US" sz="3600" b="1" i="1">
                        <a:latin typeface="Cambria Math" panose="02040503050406030204" pitchFamily="18" charset="0"/>
                        <a:ea typeface="Cambria Math" panose="02040503050406030204" pitchFamily="18" charset="0"/>
                      </a:rPr>
                      <m:t>𝛆</m:t>
                    </m:r>
                  </m:oMath>
                </a14:m>
                <a:endParaRPr lang="en-US" sz="3600" dirty="0">
                  <a:latin typeface="Calibri" panose="020F0502020204030204" pitchFamily="34" charset="0"/>
                  <a:ea typeface="Calibri" panose="020F0502020204030204" pitchFamily="34" charset="0"/>
                  <a:cs typeface="Calibri" panose="020F0502020204030204" pitchFamily="34" charset="0"/>
                </a:endParaRPr>
              </a:p>
              <a:p>
                <a:pPr>
                  <a:lnSpc>
                    <a:spcPct val="100000"/>
                  </a:lnSpc>
                  <a:spcBef>
                    <a:spcPts val="600"/>
                  </a:spcBef>
                </a:pPr>
                <a:r>
                  <a:rPr lang="en-US" sz="3600" dirty="0">
                    <a:latin typeface="Calibri" panose="020F0502020204030204" pitchFamily="34" charset="0"/>
                    <a:ea typeface="Calibri" panose="020F0502020204030204" pitchFamily="34" charset="0"/>
                    <a:cs typeface="Calibri" panose="020F0502020204030204" pitchFamily="34" charset="0"/>
                  </a:rPr>
                  <a:t>Dimension: </a:t>
                </a:r>
                <a14:m>
                  <m:oMath xmlns:m="http://schemas.openxmlformats.org/officeDocument/2006/math">
                    <m:r>
                      <a:rPr lang="en-US" sz="3600" i="1">
                        <a:latin typeface="Cambria Math" panose="02040503050406030204" pitchFamily="18" charset="0"/>
                      </a:rPr>
                      <m:t>𝑛</m:t>
                    </m:r>
                    <m:r>
                      <a:rPr lang="en-US" sz="3600" i="1">
                        <a:latin typeface="Cambria Math" panose="02040503050406030204" pitchFamily="18" charset="0"/>
                        <a:ea typeface="Cambria Math" panose="02040503050406030204" pitchFamily="18" charset="0"/>
                      </a:rPr>
                      <m:t>×1</m:t>
                    </m:r>
                  </m:oMath>
                </a14:m>
                <a:endParaRPr lang="en-US" sz="3600" dirty="0">
                  <a:latin typeface="Calibri" panose="020F0502020204030204" pitchFamily="34" charset="0"/>
                  <a:ea typeface="Calibri" panose="020F0502020204030204" pitchFamily="34" charset="0"/>
                  <a:cs typeface="Calibri" panose="020F0502020204030204" pitchFamily="34" charset="0"/>
                </a:endParaRPr>
              </a:p>
              <a:p>
                <a:pPr>
                  <a:lnSpc>
                    <a:spcPct val="100000"/>
                  </a:lnSpc>
                  <a:spcBef>
                    <a:spcPts val="600"/>
                  </a:spcBef>
                </a:pPr>
                <a:r>
                  <a:rPr lang="en-US" sz="3600" dirty="0">
                    <a:latin typeface="Calibri" panose="020F0502020204030204" pitchFamily="34" charset="0"/>
                    <a:ea typeface="Calibri" panose="020F0502020204030204" pitchFamily="34" charset="0"/>
                    <a:cs typeface="Calibri" panose="020F0502020204030204" pitchFamily="34" charset="0"/>
                  </a:rPr>
                  <a:t>Contents: </a:t>
                </a:r>
                <a14:m>
                  <m:oMath xmlns:m="http://schemas.openxmlformats.org/officeDocument/2006/math">
                    <m:r>
                      <a:rPr lang="en-US" sz="3600" b="1" i="1">
                        <a:latin typeface="Cambria Math" panose="02040503050406030204" pitchFamily="18" charset="0"/>
                        <a:ea typeface="Cambria Math" panose="02040503050406030204" pitchFamily="18" charset="0"/>
                      </a:rPr>
                      <m:t>𝛆</m:t>
                    </m:r>
                    <m:r>
                      <a:rPr lang="en-US" sz="3600" i="1">
                        <a:latin typeface="Cambria Math" panose="02040503050406030204" pitchFamily="18" charset="0"/>
                      </a:rPr>
                      <m:t>=</m:t>
                    </m:r>
                    <m:d>
                      <m:dPr>
                        <m:begChr m:val="["/>
                        <m:endChr m:val="]"/>
                        <m:ctrlPr>
                          <a:rPr lang="en-US" sz="3600" i="1">
                            <a:latin typeface="Cambria Math" panose="02040503050406030204" pitchFamily="18" charset="0"/>
                          </a:rPr>
                        </m:ctrlPr>
                      </m:dPr>
                      <m:e>
                        <m:m>
                          <m:mPr>
                            <m:mcs>
                              <m:mc>
                                <m:mcPr>
                                  <m:count m:val="1"/>
                                  <m:mcJc m:val="center"/>
                                </m:mcPr>
                              </m:mc>
                            </m:mcs>
                            <m:ctrlPr>
                              <a:rPr lang="en-US" sz="3600" i="1">
                                <a:latin typeface="Cambria Math" panose="02040503050406030204" pitchFamily="18" charset="0"/>
                              </a:rPr>
                            </m:ctrlPr>
                          </m:mPr>
                          <m:mr>
                            <m:e>
                              <m:sSub>
                                <m:sSubPr>
                                  <m:ctrlPr>
                                    <a:rPr lang="en-US" sz="3600" i="1">
                                      <a:latin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𝜀</m:t>
                                  </m:r>
                                </m:e>
                                <m:sub>
                                  <m:r>
                                    <a:rPr lang="en-US" sz="3600" i="1">
                                      <a:latin typeface="Cambria Math" panose="02040503050406030204" pitchFamily="18" charset="0"/>
                                    </a:rPr>
                                    <m:t>1</m:t>
                                  </m:r>
                                </m:sub>
                              </m:sSub>
                            </m:e>
                          </m:mr>
                          <m:mr>
                            <m:e>
                              <m:r>
                                <a:rPr lang="en-US" sz="3600" i="1">
                                  <a:latin typeface="Cambria Math" panose="02040503050406030204" pitchFamily="18" charset="0"/>
                                </a:rPr>
                                <m:t>⋮</m:t>
                              </m:r>
                            </m:e>
                          </m:mr>
                          <m:mr>
                            <m:e>
                              <m:sSub>
                                <m:sSubPr>
                                  <m:ctrlPr>
                                    <a:rPr lang="en-US" sz="3600" i="1">
                                      <a:latin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𝜀</m:t>
                                  </m:r>
                                </m:e>
                                <m:sub>
                                  <m:r>
                                    <a:rPr lang="en-US" sz="3600" i="1">
                                      <a:latin typeface="Cambria Math" panose="02040503050406030204" pitchFamily="18" charset="0"/>
                                    </a:rPr>
                                    <m:t>𝑛</m:t>
                                  </m:r>
                                </m:sub>
                              </m:sSub>
                            </m:e>
                          </m:mr>
                        </m:m>
                      </m:e>
                    </m:d>
                  </m:oMath>
                </a14:m>
                <a:endParaRPr lang="en-US" sz="3600"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 name="Content Placeholder 2">
                <a:extLst>
                  <a:ext uri="{FF2B5EF4-FFF2-40B4-BE49-F238E27FC236}">
                    <a16:creationId xmlns:a16="http://schemas.microsoft.com/office/drawing/2014/main" id="{DC6060F5-1A95-4609-9422-3960DAFD8ED1}"/>
                  </a:ext>
                </a:extLst>
              </p:cNvPr>
              <p:cNvSpPr txBox="1">
                <a:spLocks noRot="1" noChangeAspect="1" noMove="1" noResize="1" noEditPoints="1" noAdjustHandles="1" noChangeArrowheads="1" noChangeShapeType="1" noTextEdit="1"/>
              </p:cNvSpPr>
              <p:nvPr/>
            </p:nvSpPr>
            <p:spPr>
              <a:xfrm>
                <a:off x="6687477" y="5694901"/>
                <a:ext cx="4634982" cy="3056943"/>
              </a:xfrm>
              <a:prstGeom prst="rect">
                <a:avLst/>
              </a:prstGeom>
              <a:blipFill>
                <a:blip r:embed="rId5"/>
                <a:stretch>
                  <a:fillRect l="-2490"/>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CD69AC72-014A-4CC8-8F4E-C1B0D8465198}"/>
                  </a:ext>
                </a:extLst>
              </p:cNvPr>
              <p:cNvSpPr txBox="1">
                <a:spLocks/>
              </p:cNvSpPr>
              <p:nvPr/>
            </p:nvSpPr>
            <p:spPr>
              <a:xfrm>
                <a:off x="11551062" y="5694901"/>
                <a:ext cx="4760940" cy="3056943"/>
              </a:xfrm>
              <a:prstGeom prst="rect">
                <a:avLst/>
              </a:prstGeom>
              <a:noFill/>
              <a:ln w="19050">
                <a:solidFill>
                  <a:schemeClr val="tx1"/>
                </a:solidFill>
              </a:ln>
            </p:spPr>
            <p:txBody>
              <a:bodyPr vert="horz" lIns="137160" tIns="68580" rIns="137160" bIns="6858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en-US" sz="3600" dirty="0">
                    <a:latin typeface="Calibri" panose="020F0502020204030204" pitchFamily="34" charset="0"/>
                    <a:ea typeface="Calibri" panose="020F0502020204030204" pitchFamily="34" charset="0"/>
                    <a:cs typeface="Calibri" panose="020F0502020204030204" pitchFamily="34" charset="0"/>
                  </a:rPr>
                  <a:t>Model:</a:t>
                </a:r>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en-US" sz="3600" b="1">
                          <a:latin typeface="Cambria Math" panose="02040503050406030204" pitchFamily="18" charset="0"/>
                        </a:rPr>
                        <m:t>𝐲</m:t>
                      </m:r>
                      <m:r>
                        <a:rPr lang="en-US" sz="3600" i="1">
                          <a:latin typeface="Cambria Math" panose="02040503050406030204" pitchFamily="18" charset="0"/>
                        </a:rPr>
                        <m:t>=</m:t>
                      </m:r>
                      <m:r>
                        <a:rPr lang="en-US" sz="3600" b="1">
                          <a:latin typeface="Cambria Math" panose="02040503050406030204" pitchFamily="18" charset="0"/>
                        </a:rPr>
                        <m:t>𝐗𝐛</m:t>
                      </m:r>
                      <m:r>
                        <a:rPr lang="en-US" sz="3600" i="1">
                          <a:latin typeface="Cambria Math" panose="02040503050406030204" pitchFamily="18" charset="0"/>
                        </a:rPr>
                        <m:t>+</m:t>
                      </m:r>
                      <m:r>
                        <a:rPr lang="en-US" sz="3600" b="1" i="1">
                          <a:latin typeface="Cambria Math" panose="02040503050406030204" pitchFamily="18" charset="0"/>
                          <a:ea typeface="Cambria Math" panose="02040503050406030204" pitchFamily="18" charset="0"/>
                        </a:rPr>
                        <m:t>𝛆</m:t>
                      </m:r>
                    </m:oMath>
                  </m:oMathPara>
                </a14:m>
                <a:endParaRPr lang="en-US" sz="3600" b="1" dirty="0">
                  <a:latin typeface="Calibri" panose="020F0502020204030204" pitchFamily="34" charset="0"/>
                  <a:ea typeface="Calibri" panose="020F0502020204030204" pitchFamily="34" charset="0"/>
                  <a:cs typeface="Calibri" panose="020F0502020204030204" pitchFamily="34" charset="0"/>
                </a:endParaRPr>
              </a:p>
              <a:p>
                <a:pPr>
                  <a:lnSpc>
                    <a:spcPct val="100000"/>
                  </a:lnSpc>
                  <a:spcBef>
                    <a:spcPts val="600"/>
                  </a:spcBef>
                </a:pPr>
                <a:r>
                  <a:rPr lang="en-US" sz="3600" dirty="0">
                    <a:latin typeface="Calibri" panose="020F0502020204030204" pitchFamily="34" charset="0"/>
                    <a:ea typeface="Calibri" panose="020F0502020204030204" pitchFamily="34" charset="0"/>
                    <a:cs typeface="Calibri" panose="020F0502020204030204" pitchFamily="34" charset="0"/>
                  </a:rPr>
                  <a:t>Distribution:</a:t>
                </a:r>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en-US" sz="3600" b="1" i="1">
                          <a:latin typeface="Cambria Math" panose="02040503050406030204" pitchFamily="18" charset="0"/>
                          <a:ea typeface="Cambria Math" panose="02040503050406030204" pitchFamily="18" charset="0"/>
                        </a:rPr>
                        <m:t>𝛆</m:t>
                      </m:r>
                      <m:r>
                        <a:rPr lang="en-US" sz="3600" i="1">
                          <a:latin typeface="Cambria Math" panose="02040503050406030204" pitchFamily="18" charset="0"/>
                        </a:rPr>
                        <m:t> </m:t>
                      </m:r>
                      <m:r>
                        <a:rPr lang="en-US" sz="3600" i="1">
                          <a:latin typeface="Cambria Math" panose="02040503050406030204" pitchFamily="18" charset="0"/>
                          <a:ea typeface="Cambria Math" panose="02040503050406030204" pitchFamily="18" charset="0"/>
                        </a:rPr>
                        <m:t>~ </m:t>
                      </m:r>
                      <m:sSub>
                        <m:sSubPr>
                          <m:ctrlPr>
                            <a:rPr lang="en-US" sz="3600" i="1">
                              <a:latin typeface="Cambria Math" panose="02040503050406030204" pitchFamily="18" charset="0"/>
                              <a:ea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𝑁</m:t>
                          </m:r>
                        </m:e>
                        <m:sub>
                          <m:r>
                            <a:rPr lang="en-US" sz="3600" i="1">
                              <a:latin typeface="Cambria Math" panose="02040503050406030204" pitchFamily="18" charset="0"/>
                              <a:ea typeface="Cambria Math" panose="02040503050406030204" pitchFamily="18" charset="0"/>
                            </a:rPr>
                            <m:t>𝑛</m:t>
                          </m:r>
                        </m:sub>
                      </m:sSub>
                      <m:d>
                        <m:dPr>
                          <m:ctrlPr>
                            <a:rPr lang="en-US" sz="3600" i="1">
                              <a:latin typeface="Cambria Math" panose="02040503050406030204" pitchFamily="18" charset="0"/>
                              <a:ea typeface="Cambria Math" panose="02040503050406030204" pitchFamily="18" charset="0"/>
                            </a:rPr>
                          </m:ctrlPr>
                        </m:dPr>
                        <m:e>
                          <m:r>
                            <a:rPr lang="en-US" sz="3600" i="1">
                              <a:latin typeface="Cambria Math" panose="02040503050406030204" pitchFamily="18" charset="0"/>
                              <a:ea typeface="Cambria Math" panose="02040503050406030204" pitchFamily="18" charset="0"/>
                            </a:rPr>
                            <m:t>0,</m:t>
                          </m:r>
                          <m:sSup>
                            <m:sSupPr>
                              <m:ctrlPr>
                                <a:rPr lang="en-US" sz="3600" i="1">
                                  <a:latin typeface="Cambria Math" panose="02040503050406030204" pitchFamily="18" charset="0"/>
                                  <a:ea typeface="Cambria Math" panose="02040503050406030204" pitchFamily="18" charset="0"/>
                                </a:rPr>
                              </m:ctrlPr>
                            </m:sSupPr>
                            <m:e>
                              <m:r>
                                <a:rPr lang="en-US" sz="3600" i="1">
                                  <a:latin typeface="Cambria Math" panose="02040503050406030204" pitchFamily="18" charset="0"/>
                                  <a:ea typeface="Cambria Math" panose="02040503050406030204" pitchFamily="18" charset="0"/>
                                </a:rPr>
                                <m:t>𝜎</m:t>
                              </m:r>
                            </m:e>
                            <m:sup>
                              <m:r>
                                <a:rPr lang="en-US" sz="3600" i="1">
                                  <a:latin typeface="Cambria Math" panose="02040503050406030204" pitchFamily="18" charset="0"/>
                                  <a:ea typeface="Cambria Math" panose="02040503050406030204" pitchFamily="18" charset="0"/>
                                </a:rPr>
                                <m:t>2</m:t>
                              </m:r>
                            </m:sup>
                          </m:sSup>
                          <m:sSub>
                            <m:sSubPr>
                              <m:ctrlPr>
                                <a:rPr lang="en-US" sz="3600" i="1">
                                  <a:latin typeface="Cambria Math" panose="02040503050406030204" pitchFamily="18" charset="0"/>
                                  <a:ea typeface="Cambria Math" panose="02040503050406030204" pitchFamily="18" charset="0"/>
                                </a:rPr>
                              </m:ctrlPr>
                            </m:sSubPr>
                            <m:e>
                              <m:r>
                                <a:rPr lang="en-US" sz="3600" b="1">
                                  <a:latin typeface="Cambria Math" panose="02040503050406030204" pitchFamily="18" charset="0"/>
                                  <a:ea typeface="Cambria Math" panose="02040503050406030204" pitchFamily="18" charset="0"/>
                                </a:rPr>
                                <m:t>𝐈</m:t>
                              </m:r>
                            </m:e>
                            <m:sub>
                              <m:r>
                                <a:rPr lang="en-US" sz="3600" i="1">
                                  <a:latin typeface="Cambria Math" panose="02040503050406030204" pitchFamily="18" charset="0"/>
                                  <a:ea typeface="Cambria Math" panose="02040503050406030204" pitchFamily="18" charset="0"/>
                                </a:rPr>
                                <m:t>𝑛</m:t>
                              </m:r>
                            </m:sub>
                          </m:sSub>
                        </m:e>
                      </m:d>
                    </m:oMath>
                  </m:oMathPara>
                </a14:m>
                <a:endParaRPr lang="en-US" sz="3600"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 name="Content Placeholder 2">
                <a:extLst>
                  <a:ext uri="{FF2B5EF4-FFF2-40B4-BE49-F238E27FC236}">
                    <a16:creationId xmlns:a16="http://schemas.microsoft.com/office/drawing/2014/main" id="{CD69AC72-014A-4CC8-8F4E-C1B0D8465198}"/>
                  </a:ext>
                </a:extLst>
              </p:cNvPr>
              <p:cNvSpPr txBox="1">
                <a:spLocks noRot="1" noChangeAspect="1" noMove="1" noResize="1" noEditPoints="1" noAdjustHandles="1" noChangeArrowheads="1" noChangeShapeType="1" noTextEdit="1"/>
              </p:cNvSpPr>
              <p:nvPr/>
            </p:nvSpPr>
            <p:spPr>
              <a:xfrm>
                <a:off x="11551062" y="5694901"/>
                <a:ext cx="4760940" cy="3056943"/>
              </a:xfrm>
              <a:prstGeom prst="rect">
                <a:avLst/>
              </a:prstGeom>
              <a:blipFill>
                <a:blip r:embed="rId6"/>
                <a:stretch>
                  <a:fillRect l="-2423"/>
                </a:stretch>
              </a:blipFill>
              <a:ln w="1905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3990308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F33CE27-7CDF-6C4D-736F-BD49DA842DD4}"/>
              </a:ext>
            </a:extLst>
          </p:cNvPr>
          <p:cNvSpPr/>
          <p:nvPr/>
        </p:nvSpPr>
        <p:spPr>
          <a:xfrm>
            <a:off x="1828800" y="1485900"/>
            <a:ext cx="14630400" cy="73152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dirty="0">
                <a:solidFill>
                  <a:schemeClr val="tx1"/>
                </a:solidFill>
              </a:rPr>
              <a:t>END OF LESSON 3</a:t>
            </a:r>
          </a:p>
        </p:txBody>
      </p:sp>
    </p:spTree>
    <p:extLst>
      <p:ext uri="{BB962C8B-B14F-4D97-AF65-F5344CB8AC3E}">
        <p14:creationId xmlns:p14="http://schemas.microsoft.com/office/powerpoint/2010/main" val="37660774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F33CE27-7CDF-6C4D-736F-BD49DA842DD4}"/>
              </a:ext>
            </a:extLst>
          </p:cNvPr>
          <p:cNvSpPr/>
          <p:nvPr/>
        </p:nvSpPr>
        <p:spPr>
          <a:xfrm>
            <a:off x="1828800" y="1485900"/>
            <a:ext cx="14630400" cy="73152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dirty="0">
                <a:solidFill>
                  <a:schemeClr val="tx1"/>
                </a:solidFill>
              </a:rPr>
              <a:t>END OF </a:t>
            </a:r>
            <a:r>
              <a:rPr lang="en-US" sz="4400" b="1">
                <a:solidFill>
                  <a:schemeClr val="tx1"/>
                </a:solidFill>
              </a:rPr>
              <a:t>MODULE 5</a:t>
            </a:r>
            <a:endParaRPr lang="en-US" sz="4400" b="1" dirty="0">
              <a:solidFill>
                <a:schemeClr val="tx1"/>
              </a:solidFill>
            </a:endParaRPr>
          </a:p>
        </p:txBody>
      </p:sp>
    </p:spTree>
    <p:extLst>
      <p:ext uri="{BB962C8B-B14F-4D97-AF65-F5344CB8AC3E}">
        <p14:creationId xmlns:p14="http://schemas.microsoft.com/office/powerpoint/2010/main" val="32885417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Custom 3">
      <a:dk1>
        <a:sysClr val="windowText" lastClr="000000"/>
      </a:dk1>
      <a:lt1>
        <a:srgbClr val="C40724"/>
      </a:lt1>
      <a:dk2>
        <a:srgbClr val="000000"/>
      </a:dk2>
      <a:lt2>
        <a:srgbClr val="F8F8F8"/>
      </a:lt2>
      <a:accent1>
        <a:srgbClr val="BD061C"/>
      </a:accent1>
      <a:accent2>
        <a:srgbClr val="E98D0A"/>
      </a:accent2>
      <a:accent3>
        <a:srgbClr val="969696"/>
      </a:accent3>
      <a:accent4>
        <a:srgbClr val="808080"/>
      </a:accent4>
      <a:accent5>
        <a:srgbClr val="C40724"/>
      </a:accent5>
      <a:accent6>
        <a:srgbClr val="3F4F6C"/>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LTECH_Template_2019 (1)  -  Compatibility Mode" id="{96DF2388-B785-2045-9157-84F6A1D402CB}" vid="{FA40E05E-1420-CD4F-AB4E-3CD2BC76CD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3EF55019BAB0549B2C20BFAAB8A2896" ma:contentTypeVersion="16" ma:contentTypeDescription="Create a new document." ma:contentTypeScope="" ma:versionID="81a54cd395f61cfc29bb41b0389d7858">
  <xsd:schema xmlns:xsd="http://www.w3.org/2001/XMLSchema" xmlns:xs="http://www.w3.org/2001/XMLSchema" xmlns:p="http://schemas.microsoft.com/office/2006/metadata/properties" xmlns:ns2="5e41b080-9453-459c-bb93-b19be7335f42" xmlns:ns3="4e58ebf2-e4df-4cd3-9186-1e42b3ede124" targetNamespace="http://schemas.microsoft.com/office/2006/metadata/properties" ma:root="true" ma:fieldsID="1db123aac500611cfff64836afef3716" ns2:_="" ns3:_="">
    <xsd:import namespace="5e41b080-9453-459c-bb93-b19be7335f42"/>
    <xsd:import namespace="4e58ebf2-e4df-4cd3-9186-1e42b3ede124"/>
    <xsd:element name="properties">
      <xsd:complexType>
        <xsd:sequence>
          <xsd:element name="documentManagement">
            <xsd:complexType>
              <xsd:all>
                <xsd:element ref="ns2:Due_x0020_Date" minOccurs="0"/>
                <xsd:element ref="ns2:Status" minOccurs="0"/>
                <xsd:element ref="ns2:Comments" minOccurs="0"/>
                <xsd:element ref="ns2:MediaServiceMetadata" minOccurs="0"/>
                <xsd:element ref="ns2:MediaServiceFastMetadata" minOccurs="0"/>
                <xsd:element ref="ns3:SharedWithUsers" minOccurs="0"/>
                <xsd:element ref="ns3:SharedWithDetails" minOccurs="0"/>
                <xsd:element ref="ns2:MediaServiceDateTaken" minOccurs="0"/>
                <xsd:element ref="ns2:MediaServiceObjectDetectorVersions"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41b080-9453-459c-bb93-b19be7335f42" elementFormDefault="qualified">
    <xsd:import namespace="http://schemas.microsoft.com/office/2006/documentManagement/types"/>
    <xsd:import namespace="http://schemas.microsoft.com/office/infopath/2007/PartnerControls"/>
    <xsd:element name="Due_x0020_Date" ma:index="8" nillable="true" ma:displayName="Due Date" ma:format="DateOnly" ma:indexed="true" ma:internalName="Due_x0020_Date">
      <xsd:simpleType>
        <xsd:restriction base="dms:DateTime"/>
      </xsd:simpleType>
    </xsd:element>
    <xsd:element name="Status" ma:index="9" nillable="true" ma:displayName="Status" ma:format="Dropdown" ma:indexed="true" ma:internalName="Status">
      <xsd:simpleType>
        <xsd:restriction base="dms:Choice">
          <xsd:enumeration value="For Partner Review"/>
          <xsd:enumeration value="For Collegis Review"/>
          <xsd:enumeration value="Approved by Partner"/>
        </xsd:restriction>
      </xsd:simpleType>
    </xsd:element>
    <xsd:element name="Comments" ma:index="10" nillable="true" ma:displayName="Comments" ma:internalName="Comments">
      <xsd:simpleType>
        <xsd:restriction base="dms:Note">
          <xsd:maxLength value="255"/>
        </xsd:restriction>
      </xsd:simple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11040b95-0fdc-46ce-be91-73dc895452db"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e58ebf2-e4df-4cd3-9186-1e42b3ede124"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ef5f3a8b-878a-4d06-a8de-79a1d9f1fffd}" ma:internalName="TaxCatchAll" ma:showField="CatchAllData" ma:web="4e58ebf2-e4df-4cd3-9186-1e42b3ede12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5e41b080-9453-459c-bb93-b19be7335f42" xsi:nil="true"/>
    <Comments xmlns="5e41b080-9453-459c-bb93-b19be7335f42" xsi:nil="true"/>
    <Due_x0020_Date xmlns="5e41b080-9453-459c-bb93-b19be7335f42" xsi:nil="true"/>
    <lcf76f155ced4ddcb4097134ff3c332f xmlns="5e41b080-9453-459c-bb93-b19be7335f42">
      <Terms xmlns="http://schemas.microsoft.com/office/infopath/2007/PartnerControls"/>
    </lcf76f155ced4ddcb4097134ff3c332f>
    <TaxCatchAll xmlns="4e58ebf2-e4df-4cd3-9186-1e42b3ede124" xsi:nil="true"/>
  </documentManagement>
</p:properties>
</file>

<file path=customXml/itemProps1.xml><?xml version="1.0" encoding="utf-8"?>
<ds:datastoreItem xmlns:ds="http://schemas.openxmlformats.org/officeDocument/2006/customXml" ds:itemID="{90C2D554-20DD-4883-B706-6A7D71FDB05B}"/>
</file>

<file path=customXml/itemProps2.xml><?xml version="1.0" encoding="utf-8"?>
<ds:datastoreItem xmlns:ds="http://schemas.openxmlformats.org/officeDocument/2006/customXml" ds:itemID="{BFA838ED-C12F-4A42-8E88-98BAC73D2147}">
  <ds:schemaRefs>
    <ds:schemaRef ds:uri="http://schemas.microsoft.com/sharepoint/v3/contenttype/forms"/>
  </ds:schemaRefs>
</ds:datastoreItem>
</file>

<file path=customXml/itemProps3.xml><?xml version="1.0" encoding="utf-8"?>
<ds:datastoreItem xmlns:ds="http://schemas.openxmlformats.org/officeDocument/2006/customXml" ds:itemID="{3C6A4EEA-2556-441D-B20B-0657893061DE}">
  <ds:schemaRefs>
    <ds:schemaRef ds:uri="http://purl.org/dc/elements/1.1/"/>
    <ds:schemaRef ds:uri="http://schemas.microsoft.com/office/2006/documentManagement/types"/>
    <ds:schemaRef ds:uri="http://www.w3.org/XML/1998/namespace"/>
    <ds:schemaRef ds:uri="http://schemas.microsoft.com/office/infopath/2007/PartnerControls"/>
    <ds:schemaRef ds:uri="5e41b080-9453-459c-bb93-b19be7335f42"/>
    <ds:schemaRef ds:uri="http://purl.org/dc/dcmitype/"/>
    <ds:schemaRef ds:uri="http://schemas.openxmlformats.org/package/2006/metadata/core-properties"/>
    <ds:schemaRef ds:uri="4e58ebf2-e4df-4cd3-9186-1e42b3ede124"/>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2247</TotalTime>
  <Words>5769</Words>
  <Application>Microsoft Office PowerPoint</Application>
  <PresentationFormat>Custom</PresentationFormat>
  <Paragraphs>920</Paragraphs>
  <Slides>91</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91</vt:i4>
      </vt:variant>
    </vt:vector>
  </HeadingPairs>
  <TitlesOfParts>
    <vt:vector size="99" baseType="lpstr">
      <vt:lpstr>Algerian</vt:lpstr>
      <vt:lpstr>Arial</vt:lpstr>
      <vt:lpstr>Calibri</vt:lpstr>
      <vt:lpstr>Cambria Math</vt:lpstr>
      <vt:lpstr>Consolas</vt:lpstr>
      <vt:lpstr>Wingdings</vt:lpstr>
      <vt:lpstr>Wingdings 2</vt:lpstr>
      <vt:lpstr>Breeze</vt:lpstr>
      <vt:lpstr>Data Preparation and Analysis Module 5</vt:lpstr>
      <vt:lpstr>Linear Regression</vt:lpstr>
      <vt:lpstr>Module 5 Lesson Plan</vt:lpstr>
      <vt:lpstr>PowerPoint Presentation</vt:lpstr>
      <vt:lpstr>PowerPoint Presentation</vt:lpstr>
      <vt:lpstr>PowerPoint Presentation</vt:lpstr>
      <vt:lpstr>A Multiple Linear Regression Model</vt:lpstr>
      <vt:lpstr>Ordinary Least Squares Estimation</vt:lpstr>
      <vt:lpstr>A Linear Regression Model in Matrix Form</vt:lpstr>
      <vt:lpstr>The Derivatives in Matrix Forms</vt:lpstr>
      <vt:lpstr>=== In-Video Questions For Slide 10 ===</vt:lpstr>
      <vt:lpstr>The Least Squares Estimator</vt:lpstr>
      <vt:lpstr>The Least Square Estimator</vt:lpstr>
      <vt:lpstr>Predicted Values and Residuals</vt:lpstr>
      <vt:lpstr>PowerPoint Presentation</vt:lpstr>
      <vt:lpstr>Aliasing</vt:lpstr>
      <vt:lpstr>The SWEEP Operator</vt:lpstr>
      <vt:lpstr>The SWEEP Operator</vt:lpstr>
      <vt:lpstr>Apply The SWEEP Operator</vt:lpstr>
      <vt:lpstr>The Side Effect of SWEEP</vt:lpstr>
      <vt:lpstr>Despite The Side Effect of SWEEP …</vt:lpstr>
      <vt:lpstr>PowerPoint Presentation</vt:lpstr>
      <vt:lpstr>Chicago Taxi Trip Data</vt:lpstr>
      <vt:lpstr>Twenty Chicago Taxi Trips</vt:lpstr>
      <vt:lpstr>Understand The Data</vt:lpstr>
      <vt:lpstr>=== In-Video Questions For Slide 25 ===</vt:lpstr>
      <vt:lpstr>Twenty Chicago Taxi Trips</vt:lpstr>
      <vt:lpstr>First Linear Regression Model</vt:lpstr>
      <vt:lpstr>Predicted Versus Observed Response</vt:lpstr>
      <vt:lpstr>Residual Versus Observed Response</vt:lpstr>
      <vt:lpstr>PowerPoint Presentation</vt:lpstr>
      <vt:lpstr>PowerPoint Presentation</vt:lpstr>
      <vt:lpstr>PowerPoint Presentation</vt:lpstr>
      <vt:lpstr>Nested Models</vt:lpstr>
      <vt:lpstr>Nested Models</vt:lpstr>
      <vt:lpstr>Is Model M_0 Nested Within Model M_1?</vt:lpstr>
      <vt:lpstr>=== In-Video Questions For Slide 36 ===</vt:lpstr>
      <vt:lpstr>F Test For Nested Models</vt:lpstr>
      <vt:lpstr>F Test For Nested Models</vt:lpstr>
      <vt:lpstr>F Test For Nested Model</vt:lpstr>
      <vt:lpstr>Forward Selection Procedure</vt:lpstr>
      <vt:lpstr>PowerPoint Presentation</vt:lpstr>
      <vt:lpstr>See The Data From Another Perspective</vt:lpstr>
      <vt:lpstr>Regression with Categorical Features</vt:lpstr>
      <vt:lpstr>Regression with Categorical Features</vt:lpstr>
      <vt:lpstr>Forward Selection with Categorical Features</vt:lpstr>
      <vt:lpstr>Forward Selection Step Summary</vt:lpstr>
      <vt:lpstr> Final Model Parameter Estimates</vt:lpstr>
      <vt:lpstr>=== In-Video Questions For Slide 48 ===</vt:lpstr>
      <vt:lpstr>Interpret the Model</vt:lpstr>
      <vt:lpstr>Switch Categories of Payment Method</vt:lpstr>
      <vt:lpstr>Final Model [Reordered] Parameter Estimates</vt:lpstr>
      <vt:lpstr>Interpret the Model Again</vt:lpstr>
      <vt:lpstr>Predicted Versus Observed Response</vt:lpstr>
      <vt:lpstr>Residual Versus Observed Response</vt:lpstr>
      <vt:lpstr>PowerPoint Presentation</vt:lpstr>
      <vt:lpstr>PowerPoint Presentation</vt:lpstr>
      <vt:lpstr>Coefficient of Determination</vt:lpstr>
      <vt:lpstr>Coefficient of Determination</vt:lpstr>
      <vt:lpstr>Chicago Taxi Trip</vt:lpstr>
      <vt:lpstr>=== In-Video Questions For Slide 60 ===</vt:lpstr>
      <vt:lpstr>The Principle of Parsimony</vt:lpstr>
      <vt:lpstr>Are All Features Equally Predictive?</vt:lpstr>
      <vt:lpstr>PowerPoint Presentation</vt:lpstr>
      <vt:lpstr>Game Theory</vt:lpstr>
      <vt:lpstr>Game Theory</vt:lpstr>
      <vt:lpstr>Utility</vt:lpstr>
      <vt:lpstr>Coalitional (or Cooperative) Game</vt:lpstr>
      <vt:lpstr>Coalitional (or Cooperative) Game</vt:lpstr>
      <vt:lpstr>PowerPoint Presentation</vt:lpstr>
      <vt:lpstr>An Absolute Measure of Importance</vt:lpstr>
      <vt:lpstr>An Overview of Shapley Value</vt:lpstr>
      <vt:lpstr>Shapley Value</vt:lpstr>
      <vt:lpstr>Calculate Shapley Value</vt:lpstr>
      <vt:lpstr>Sharing a Taxi Ride</vt:lpstr>
      <vt:lpstr>Taxi Ride Example</vt:lpstr>
      <vt:lpstr>Taxi Ride Example</vt:lpstr>
      <vt:lpstr>Taxi Ride Example</vt:lpstr>
      <vt:lpstr>=== In-Video Questions For Slide 78 ===</vt:lpstr>
      <vt:lpstr>Shapley Value</vt:lpstr>
      <vt:lpstr>A Linear Regression as a Coalitional Game</vt:lpstr>
      <vt:lpstr>PowerPoint Presentation</vt:lpstr>
      <vt:lpstr>Twenty Chicago Taxi Trips</vt:lpstr>
      <vt:lpstr>All Possible Subset Regression</vt:lpstr>
      <vt:lpstr>The Grand Coalition</vt:lpstr>
      <vt:lpstr>(Trip_Minutes, Payment_Method, Trip_Miles) Coalition</vt:lpstr>
      <vt:lpstr>Feature’s Contribution to Coef. of Determination</vt:lpstr>
      <vt:lpstr>The Regression Shapley Values</vt:lpstr>
      <vt:lpstr>Feature Importance</vt:lpstr>
      <vt:lpstr>PowerPoint Presentation</vt:lpstr>
      <vt:lpstr>PowerPoint Presentation</vt:lpstr>
    </vt:vector>
  </TitlesOfParts>
  <Manager/>
  <Company>Illinois Institute of Technology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Illinois Tech President's PowerPoint Presentation</dc:title>
  <dc:subject/>
  <dc:creator/>
  <cp:keywords/>
  <dc:description/>
  <cp:lastModifiedBy>Ming-Long Lam</cp:lastModifiedBy>
  <cp:revision>199</cp:revision>
  <dcterms:created xsi:type="dcterms:W3CDTF">2019-02-13T16:04:21Z</dcterms:created>
  <dcterms:modified xsi:type="dcterms:W3CDTF">2023-11-09T13:09:58Z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0x010100F3EF55019BAB0549B2C20BFAAB8A2896</vt:lpwstr>
  </property>
</Properties>
</file>